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4.xml" ContentType="application/vnd.openxmlformats-officedocument.drawingml.chartshapes+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1.xml" ContentType="application/vnd.openxmlformats-officedocument.drawingml.chart+xml"/>
  <Override PartName="/ppt/drawings/drawing5.xml" ContentType="application/vnd.openxmlformats-officedocument.drawingml.chartshapes+xml"/>
  <Override PartName="/ppt/notesSlides/notesSlide8.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9.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0.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6.xml" ContentType="application/vnd.openxmlformats-officedocument.drawingml.chartshapes+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7.xml" ContentType="application/vnd.openxmlformats-officedocument.drawingml.chartshapes+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8.xml" ContentType="application/vnd.openxmlformats-officedocument.drawingml.chartshapes+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6"/>
  </p:notesMasterIdLst>
  <p:handoutMasterIdLst>
    <p:handoutMasterId r:id="rId107"/>
  </p:handoutMasterIdLst>
  <p:sldIdLst>
    <p:sldId id="613" r:id="rId2"/>
    <p:sldId id="978" r:id="rId3"/>
    <p:sldId id="836" r:id="rId4"/>
    <p:sldId id="972" r:id="rId5"/>
    <p:sldId id="973" r:id="rId6"/>
    <p:sldId id="486" r:id="rId7"/>
    <p:sldId id="976" r:id="rId8"/>
    <p:sldId id="975" r:id="rId9"/>
    <p:sldId id="981" r:id="rId10"/>
    <p:sldId id="965" r:id="rId11"/>
    <p:sldId id="887" r:id="rId12"/>
    <p:sldId id="888" r:id="rId13"/>
    <p:sldId id="897" r:id="rId14"/>
    <p:sldId id="905" r:id="rId15"/>
    <p:sldId id="906" r:id="rId16"/>
    <p:sldId id="858" r:id="rId17"/>
    <p:sldId id="855" r:id="rId18"/>
    <p:sldId id="908" r:id="rId19"/>
    <p:sldId id="915" r:id="rId20"/>
    <p:sldId id="561" r:id="rId21"/>
    <p:sldId id="980" r:id="rId22"/>
    <p:sldId id="962" r:id="rId23"/>
    <p:sldId id="809" r:id="rId24"/>
    <p:sldId id="810" r:id="rId25"/>
    <p:sldId id="553" r:id="rId26"/>
    <p:sldId id="831" r:id="rId27"/>
    <p:sldId id="970" r:id="rId28"/>
    <p:sldId id="961" r:id="rId29"/>
    <p:sldId id="983" r:id="rId30"/>
    <p:sldId id="984" r:id="rId31"/>
    <p:sldId id="982" r:id="rId32"/>
    <p:sldId id="514" r:id="rId33"/>
    <p:sldId id="578" r:id="rId34"/>
    <p:sldId id="579" r:id="rId35"/>
    <p:sldId id="968" r:id="rId36"/>
    <p:sldId id="969" r:id="rId37"/>
    <p:sldId id="805" r:id="rId38"/>
    <p:sldId id="576" r:id="rId39"/>
    <p:sldId id="979" r:id="rId40"/>
    <p:sldId id="960" r:id="rId41"/>
    <p:sldId id="720" r:id="rId42"/>
    <p:sldId id="963" r:id="rId43"/>
    <p:sldId id="587" r:id="rId44"/>
    <p:sldId id="577" r:id="rId45"/>
    <p:sldId id="569" r:id="rId46"/>
    <p:sldId id="583" r:id="rId47"/>
    <p:sldId id="570" r:id="rId48"/>
    <p:sldId id="622" r:id="rId49"/>
    <p:sldId id="623" r:id="rId50"/>
    <p:sldId id="624" r:id="rId51"/>
    <p:sldId id="924" r:id="rId52"/>
    <p:sldId id="953" r:id="rId53"/>
    <p:sldId id="985" r:id="rId54"/>
    <p:sldId id="986" r:id="rId55"/>
    <p:sldId id="987" r:id="rId56"/>
    <p:sldId id="988" r:id="rId57"/>
    <p:sldId id="989" r:id="rId58"/>
    <p:sldId id="990" r:id="rId59"/>
    <p:sldId id="991" r:id="rId60"/>
    <p:sldId id="992" r:id="rId61"/>
    <p:sldId id="993" r:id="rId62"/>
    <p:sldId id="994" r:id="rId63"/>
    <p:sldId id="995" r:id="rId64"/>
    <p:sldId id="996" r:id="rId65"/>
    <p:sldId id="997" r:id="rId66"/>
    <p:sldId id="998" r:id="rId67"/>
    <p:sldId id="999" r:id="rId68"/>
    <p:sldId id="1000" r:id="rId69"/>
    <p:sldId id="1001" r:id="rId70"/>
    <p:sldId id="1002" r:id="rId71"/>
    <p:sldId id="1003" r:id="rId72"/>
    <p:sldId id="1004" r:id="rId73"/>
    <p:sldId id="1005" r:id="rId74"/>
    <p:sldId id="1006" r:id="rId75"/>
    <p:sldId id="1007" r:id="rId76"/>
    <p:sldId id="1008" r:id="rId77"/>
    <p:sldId id="1009" r:id="rId78"/>
    <p:sldId id="1010" r:id="rId79"/>
    <p:sldId id="1011" r:id="rId80"/>
    <p:sldId id="1012" r:id="rId81"/>
    <p:sldId id="1013" r:id="rId82"/>
    <p:sldId id="1014" r:id="rId83"/>
    <p:sldId id="1015" r:id="rId84"/>
    <p:sldId id="1016" r:id="rId85"/>
    <p:sldId id="1017" r:id="rId86"/>
    <p:sldId id="1018" r:id="rId87"/>
    <p:sldId id="1019" r:id="rId88"/>
    <p:sldId id="1020" r:id="rId89"/>
    <p:sldId id="1021" r:id="rId90"/>
    <p:sldId id="1022" r:id="rId91"/>
    <p:sldId id="1023" r:id="rId92"/>
    <p:sldId id="1024" r:id="rId93"/>
    <p:sldId id="1025" r:id="rId94"/>
    <p:sldId id="1026" r:id="rId95"/>
    <p:sldId id="1027" r:id="rId96"/>
    <p:sldId id="1028" r:id="rId97"/>
    <p:sldId id="1029" r:id="rId98"/>
    <p:sldId id="1030" r:id="rId99"/>
    <p:sldId id="1031" r:id="rId100"/>
    <p:sldId id="1032" r:id="rId101"/>
    <p:sldId id="1033" r:id="rId102"/>
    <p:sldId id="1034" r:id="rId103"/>
    <p:sldId id="1035" r:id="rId104"/>
    <p:sldId id="1036"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William Marginson" initials="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8"/>
    <p:restoredTop sz="94679"/>
  </p:normalViewPr>
  <p:slideViewPr>
    <p:cSldViewPr snapToGrid="0" snapToObjects="1">
      <p:cViewPr varScale="1">
        <p:scale>
          <a:sx n="100" d="100"/>
          <a:sy n="100" d="100"/>
        </p:scale>
        <p:origin x="18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8.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8.xml"/><Relationship Id="rId1" Type="http://schemas.microsoft.com/office/2011/relationships/chartStyle" Target="style3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1"/>
          <c:tx>
            <c:strRef>
              <c:f>Sheet1!$C$1</c:f>
              <c:strCache>
                <c:ptCount val="1"/>
                <c:pt idx="0">
                  <c:v>tertiary education students</c:v>
                </c:pt>
              </c:strCache>
            </c:strRef>
          </c:tx>
          <c:spPr>
            <a:solidFill>
              <a:schemeClr val="accent5">
                <a:lumMod val="60000"/>
                <a:lumOff val="40000"/>
                <a:alpha val="75000"/>
              </a:schemeClr>
            </a:solidFill>
            <a:ln w="50800" cmpd="sng">
              <a:noFill/>
              <a:prstDash val="solid"/>
            </a:ln>
            <a:effectLst>
              <a:glow rad="25400">
                <a:schemeClr val="bg1"/>
              </a:glow>
            </a:effectLst>
          </c:spPr>
          <c:invertIfNegative val="0"/>
          <c:cat>
            <c:numRef>
              <c:f>Sheet1!$A$2:$A$49</c:f>
              <c:numCache>
                <c:formatCode>General</c:formatCode>
                <c:ptCount val="48"/>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numCache>
            </c:numRef>
          </c:cat>
          <c:val>
            <c:numRef>
              <c:f>Sheet1!$C$2:$C$49</c:f>
              <c:numCache>
                <c:formatCode>General</c:formatCode>
                <c:ptCount val="48"/>
                <c:pt idx="0">
                  <c:v>1</c:v>
                </c:pt>
                <c:pt idx="1">
                  <c:v>1.0329999999999999</c:v>
                </c:pt>
                <c:pt idx="2">
                  <c:v>1.089</c:v>
                </c:pt>
                <c:pt idx="3">
                  <c:v>1.143</c:v>
                </c:pt>
                <c:pt idx="4">
                  <c:v>1.2010000000000001</c:v>
                </c:pt>
                <c:pt idx="5">
                  <c:v>1.272</c:v>
                </c:pt>
                <c:pt idx="6">
                  <c:v>1.3480000000000001</c:v>
                </c:pt>
                <c:pt idx="7">
                  <c:v>1.379</c:v>
                </c:pt>
                <c:pt idx="8">
                  <c:v>1.4330000000000001</c:v>
                </c:pt>
                <c:pt idx="9">
                  <c:v>1.476</c:v>
                </c:pt>
                <c:pt idx="10">
                  <c:v>1.528</c:v>
                </c:pt>
                <c:pt idx="11">
                  <c:v>1.601</c:v>
                </c:pt>
                <c:pt idx="12">
                  <c:v>1.661</c:v>
                </c:pt>
                <c:pt idx="13">
                  <c:v>1.7250000000000001</c:v>
                </c:pt>
                <c:pt idx="14">
                  <c:v>1.8129999999999999</c:v>
                </c:pt>
                <c:pt idx="15">
                  <c:v>1.861</c:v>
                </c:pt>
                <c:pt idx="16">
                  <c:v>1.89</c:v>
                </c:pt>
                <c:pt idx="17">
                  <c:v>1.9410000000000001</c:v>
                </c:pt>
                <c:pt idx="18">
                  <c:v>1.96</c:v>
                </c:pt>
                <c:pt idx="19">
                  <c:v>2.0129999999999999</c:v>
                </c:pt>
                <c:pt idx="20">
                  <c:v>2.0750000000000002</c:v>
                </c:pt>
                <c:pt idx="21">
                  <c:v>2.13</c:v>
                </c:pt>
                <c:pt idx="22">
                  <c:v>2.1840000000000002</c:v>
                </c:pt>
                <c:pt idx="23">
                  <c:v>2.2559999999999998</c:v>
                </c:pt>
                <c:pt idx="24">
                  <c:v>2.35</c:v>
                </c:pt>
                <c:pt idx="25">
                  <c:v>2.452</c:v>
                </c:pt>
                <c:pt idx="26">
                  <c:v>2.5430000000000001</c:v>
                </c:pt>
                <c:pt idx="27">
                  <c:v>2.6579999999999999</c:v>
                </c:pt>
                <c:pt idx="28">
                  <c:v>2.7370000000000001</c:v>
                </c:pt>
                <c:pt idx="29">
                  <c:v>2.9180000000000001</c:v>
                </c:pt>
                <c:pt idx="30">
                  <c:v>3.069</c:v>
                </c:pt>
                <c:pt idx="31">
                  <c:v>3.2869999999999999</c:v>
                </c:pt>
                <c:pt idx="32">
                  <c:v>3.5990000000000002</c:v>
                </c:pt>
                <c:pt idx="33">
                  <c:v>3.8620000000000001</c:v>
                </c:pt>
                <c:pt idx="34">
                  <c:v>4.0819999999999999</c:v>
                </c:pt>
                <c:pt idx="35">
                  <c:v>4.2930000000000001</c:v>
                </c:pt>
                <c:pt idx="36">
                  <c:v>4.5389999999999997</c:v>
                </c:pt>
                <c:pt idx="37">
                  <c:v>4.7910000000000004</c:v>
                </c:pt>
                <c:pt idx="38">
                  <c:v>5.0659999999999998</c:v>
                </c:pt>
                <c:pt idx="39">
                  <c:v>5.3120000000000003</c:v>
                </c:pt>
                <c:pt idx="40">
                  <c:v>5.6</c:v>
                </c:pt>
                <c:pt idx="41">
                  <c:v>5.8949999999999996</c:v>
                </c:pt>
                <c:pt idx="42">
                  <c:v>6.07</c:v>
                </c:pt>
                <c:pt idx="43">
                  <c:v>6.1189999999999998</c:v>
                </c:pt>
                <c:pt idx="44">
                  <c:v>6.4989999999999997</c:v>
                </c:pt>
                <c:pt idx="45">
                  <c:v>6.6369999999999996</c:v>
                </c:pt>
                <c:pt idx="46">
                  <c:v>6.7149999999999999</c:v>
                </c:pt>
                <c:pt idx="47">
                  <c:v>6.7359999999999998</c:v>
                </c:pt>
              </c:numCache>
            </c:numRef>
          </c:val>
          <c:extLst>
            <c:ext xmlns:c16="http://schemas.microsoft.com/office/drawing/2014/chart" uri="{C3380CC4-5D6E-409C-BE32-E72D297353CC}">
              <c16:uniqueId val="{00000000-4549-E14C-944A-A1D3D79BD77A}"/>
            </c:ext>
          </c:extLst>
        </c:ser>
        <c:dLbls>
          <c:showLegendKey val="0"/>
          <c:showVal val="0"/>
          <c:showCatName val="0"/>
          <c:showSerName val="0"/>
          <c:showPercent val="0"/>
          <c:showBubbleSize val="0"/>
        </c:dLbls>
        <c:gapWidth val="39"/>
        <c:axId val="-353513968"/>
        <c:axId val="-353512192"/>
      </c:barChart>
      <c:lineChart>
        <c:grouping val="standard"/>
        <c:varyColors val="0"/>
        <c:ser>
          <c:idx val="0"/>
          <c:order val="0"/>
          <c:tx>
            <c:strRef>
              <c:f>Sheet1!$B$1</c:f>
              <c:strCache>
                <c:ptCount val="1"/>
                <c:pt idx="0">
                  <c:v>world GDP (constant prices)</c:v>
                </c:pt>
              </c:strCache>
            </c:strRef>
          </c:tx>
          <c:spPr>
            <a:ln>
              <a:solidFill>
                <a:srgbClr val="FF0000"/>
              </a:solidFill>
            </a:ln>
            <a:effectLst>
              <a:glow rad="50800">
                <a:schemeClr val="bg1"/>
              </a:glow>
            </a:effectLst>
          </c:spPr>
          <c:marker>
            <c:symbol val="none"/>
          </c:marker>
          <c:cat>
            <c:numRef>
              <c:f>Sheet1!$A$2:$A$49</c:f>
              <c:numCache>
                <c:formatCode>General</c:formatCode>
                <c:ptCount val="48"/>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numCache>
            </c:numRef>
          </c:cat>
          <c:val>
            <c:numRef>
              <c:f>Sheet1!$B$2:$B$49</c:f>
              <c:numCache>
                <c:formatCode>General</c:formatCode>
                <c:ptCount val="48"/>
                <c:pt idx="0">
                  <c:v>1</c:v>
                </c:pt>
                <c:pt idx="1">
                  <c:v>1.0409999999999999</c:v>
                </c:pt>
                <c:pt idx="2">
                  <c:v>1.099</c:v>
                </c:pt>
                <c:pt idx="3">
                  <c:v>1.169</c:v>
                </c:pt>
                <c:pt idx="4">
                  <c:v>1.1890000000000001</c:v>
                </c:pt>
                <c:pt idx="5">
                  <c:v>1.198</c:v>
                </c:pt>
                <c:pt idx="6">
                  <c:v>1.2589999999999999</c:v>
                </c:pt>
                <c:pt idx="7">
                  <c:v>1.31</c:v>
                </c:pt>
                <c:pt idx="8">
                  <c:v>1.3660000000000001</c:v>
                </c:pt>
                <c:pt idx="9">
                  <c:v>1.423</c:v>
                </c:pt>
                <c:pt idx="10">
                  <c:v>1.4490000000000001</c:v>
                </c:pt>
                <c:pt idx="11">
                  <c:v>1.4790000000000001</c:v>
                </c:pt>
                <c:pt idx="12">
                  <c:v>1.4850000000000001</c:v>
                </c:pt>
                <c:pt idx="13">
                  <c:v>1.524</c:v>
                </c:pt>
                <c:pt idx="14">
                  <c:v>1.595</c:v>
                </c:pt>
                <c:pt idx="15">
                  <c:v>1.6559999999999999</c:v>
                </c:pt>
                <c:pt idx="16">
                  <c:v>1.7090000000000001</c:v>
                </c:pt>
                <c:pt idx="17">
                  <c:v>1.77</c:v>
                </c:pt>
                <c:pt idx="18">
                  <c:v>1.853</c:v>
                </c:pt>
                <c:pt idx="19">
                  <c:v>1.923</c:v>
                </c:pt>
                <c:pt idx="20">
                  <c:v>1.98</c:v>
                </c:pt>
                <c:pt idx="21">
                  <c:v>2.0070000000000001</c:v>
                </c:pt>
                <c:pt idx="22">
                  <c:v>2.0459999999999998</c:v>
                </c:pt>
                <c:pt idx="23">
                  <c:v>2.0790000000000002</c:v>
                </c:pt>
                <c:pt idx="24">
                  <c:v>2.1440000000000001</c:v>
                </c:pt>
                <c:pt idx="25">
                  <c:v>2.2069999999999999</c:v>
                </c:pt>
                <c:pt idx="26">
                  <c:v>2.2789999999999999</c:v>
                </c:pt>
                <c:pt idx="27">
                  <c:v>2.363</c:v>
                </c:pt>
                <c:pt idx="28">
                  <c:v>2.423</c:v>
                </c:pt>
                <c:pt idx="29">
                  <c:v>2.5049999999999999</c:v>
                </c:pt>
                <c:pt idx="30">
                  <c:v>2.6120000000000001</c:v>
                </c:pt>
                <c:pt idx="31">
                  <c:v>2.6589999999999998</c:v>
                </c:pt>
                <c:pt idx="32">
                  <c:v>2.714</c:v>
                </c:pt>
                <c:pt idx="33">
                  <c:v>2.79</c:v>
                </c:pt>
                <c:pt idx="34">
                  <c:v>2.9060000000000001</c:v>
                </c:pt>
                <c:pt idx="35">
                  <c:v>3.01</c:v>
                </c:pt>
                <c:pt idx="36">
                  <c:v>3.1339999999999999</c:v>
                </c:pt>
                <c:pt idx="37">
                  <c:v>3.2570000000000001</c:v>
                </c:pt>
                <c:pt idx="38">
                  <c:v>3.306</c:v>
                </c:pt>
                <c:pt idx="39">
                  <c:v>3.2370000000000001</c:v>
                </c:pt>
                <c:pt idx="40">
                  <c:v>3.3690000000000002</c:v>
                </c:pt>
                <c:pt idx="41">
                  <c:v>3.4649999999999999</c:v>
                </c:pt>
                <c:pt idx="42">
                  <c:v>3.5419999999999998</c:v>
                </c:pt>
                <c:pt idx="43">
                  <c:v>3.6259999999999999</c:v>
                </c:pt>
                <c:pt idx="44">
                  <c:v>3.754</c:v>
                </c:pt>
                <c:pt idx="45">
                  <c:v>3.8809999999999998</c:v>
                </c:pt>
                <c:pt idx="46">
                  <c:v>4.008</c:v>
                </c:pt>
                <c:pt idx="47">
                  <c:v>4.1580000000000004</c:v>
                </c:pt>
              </c:numCache>
            </c:numRef>
          </c:val>
          <c:smooth val="0"/>
          <c:extLst>
            <c:ext xmlns:c16="http://schemas.microsoft.com/office/drawing/2014/chart" uri="{C3380CC4-5D6E-409C-BE32-E72D297353CC}">
              <c16:uniqueId val="{00000001-4549-E14C-944A-A1D3D79BD77A}"/>
            </c:ext>
          </c:extLst>
        </c:ser>
        <c:ser>
          <c:idx val="2"/>
          <c:order val="2"/>
          <c:tx>
            <c:strRef>
              <c:f>Sheet1!$D$1</c:f>
              <c:strCache>
                <c:ptCount val="1"/>
                <c:pt idx="0">
                  <c:v>world population</c:v>
                </c:pt>
              </c:strCache>
            </c:strRef>
          </c:tx>
          <c:spPr>
            <a:ln>
              <a:solidFill>
                <a:schemeClr val="tx1"/>
              </a:solidFill>
            </a:ln>
            <a:effectLst>
              <a:glow rad="50800">
                <a:schemeClr val="bg1"/>
              </a:glow>
            </a:effectLst>
          </c:spPr>
          <c:marker>
            <c:symbol val="none"/>
          </c:marker>
          <c:cat>
            <c:numRef>
              <c:f>Sheet1!$A$2:$A$49</c:f>
              <c:numCache>
                <c:formatCode>General</c:formatCode>
                <c:ptCount val="48"/>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numCache>
            </c:numRef>
          </c:cat>
          <c:val>
            <c:numRef>
              <c:f>Sheet1!$D$2:$D$49</c:f>
              <c:numCache>
                <c:formatCode>General</c:formatCode>
                <c:ptCount val="48"/>
                <c:pt idx="0">
                  <c:v>1</c:v>
                </c:pt>
                <c:pt idx="1">
                  <c:v>1.0209999999999999</c:v>
                </c:pt>
                <c:pt idx="2">
                  <c:v>1.042</c:v>
                </c:pt>
                <c:pt idx="3">
                  <c:v>1.0620000000000001</c:v>
                </c:pt>
                <c:pt idx="4">
                  <c:v>1.083</c:v>
                </c:pt>
                <c:pt idx="5">
                  <c:v>1.103</c:v>
                </c:pt>
                <c:pt idx="6">
                  <c:v>1.123</c:v>
                </c:pt>
                <c:pt idx="7">
                  <c:v>1.1419999999999999</c:v>
                </c:pt>
                <c:pt idx="8">
                  <c:v>1.163</c:v>
                </c:pt>
                <c:pt idx="9">
                  <c:v>1.1830000000000001</c:v>
                </c:pt>
                <c:pt idx="10">
                  <c:v>1.204</c:v>
                </c:pt>
                <c:pt idx="11">
                  <c:v>1.2250000000000001</c:v>
                </c:pt>
                <c:pt idx="12">
                  <c:v>1.2470000000000001</c:v>
                </c:pt>
                <c:pt idx="13">
                  <c:v>1.2689999999999999</c:v>
                </c:pt>
                <c:pt idx="14">
                  <c:v>1.29</c:v>
                </c:pt>
                <c:pt idx="15">
                  <c:v>1.3129999999999999</c:v>
                </c:pt>
                <c:pt idx="16">
                  <c:v>1.3360000000000001</c:v>
                </c:pt>
                <c:pt idx="17">
                  <c:v>1.36</c:v>
                </c:pt>
                <c:pt idx="18">
                  <c:v>1.3839999999999999</c:v>
                </c:pt>
                <c:pt idx="19">
                  <c:v>1.4079999999999999</c:v>
                </c:pt>
                <c:pt idx="20">
                  <c:v>1.4319999999999999</c:v>
                </c:pt>
                <c:pt idx="21">
                  <c:v>1.4550000000000001</c:v>
                </c:pt>
                <c:pt idx="22">
                  <c:v>1.478</c:v>
                </c:pt>
                <c:pt idx="23">
                  <c:v>1.5</c:v>
                </c:pt>
                <c:pt idx="24">
                  <c:v>1.5229999999999999</c:v>
                </c:pt>
                <c:pt idx="25">
                  <c:v>1.5660000000000001</c:v>
                </c:pt>
                <c:pt idx="26">
                  <c:v>1.5680000000000001</c:v>
                </c:pt>
                <c:pt idx="27">
                  <c:v>1.59</c:v>
                </c:pt>
                <c:pt idx="28">
                  <c:v>1.6120000000000001</c:v>
                </c:pt>
                <c:pt idx="29">
                  <c:v>1.6339999999999999</c:v>
                </c:pt>
                <c:pt idx="30">
                  <c:v>1.655</c:v>
                </c:pt>
                <c:pt idx="31">
                  <c:v>1.6759999999999999</c:v>
                </c:pt>
                <c:pt idx="32">
                  <c:v>1.6970000000000001</c:v>
                </c:pt>
                <c:pt idx="33">
                  <c:v>1.718</c:v>
                </c:pt>
                <c:pt idx="34">
                  <c:v>1.7390000000000001</c:v>
                </c:pt>
                <c:pt idx="35">
                  <c:v>1.76</c:v>
                </c:pt>
                <c:pt idx="36">
                  <c:v>1.782</c:v>
                </c:pt>
                <c:pt idx="37">
                  <c:v>1.8029999999999999</c:v>
                </c:pt>
                <c:pt idx="38">
                  <c:v>1.8240000000000001</c:v>
                </c:pt>
                <c:pt idx="39">
                  <c:v>1.8460000000000001</c:v>
                </c:pt>
                <c:pt idx="40">
                  <c:v>1.867</c:v>
                </c:pt>
                <c:pt idx="41">
                  <c:v>1.889</c:v>
                </c:pt>
                <c:pt idx="42">
                  <c:v>1.91</c:v>
                </c:pt>
                <c:pt idx="43">
                  <c:v>1.9319999999999999</c:v>
                </c:pt>
                <c:pt idx="44">
                  <c:v>1.9550000000000001</c:v>
                </c:pt>
                <c:pt idx="45">
                  <c:v>1.9790000000000001</c:v>
                </c:pt>
                <c:pt idx="46">
                  <c:v>2.0019999999999998</c:v>
                </c:pt>
                <c:pt idx="47">
                  <c:v>2.0249999999999999</c:v>
                </c:pt>
              </c:numCache>
            </c:numRef>
          </c:val>
          <c:smooth val="0"/>
          <c:extLst>
            <c:ext xmlns:c16="http://schemas.microsoft.com/office/drawing/2014/chart" uri="{C3380CC4-5D6E-409C-BE32-E72D297353CC}">
              <c16:uniqueId val="{00000002-4549-E14C-944A-A1D3D79BD77A}"/>
            </c:ext>
          </c:extLst>
        </c:ser>
        <c:dLbls>
          <c:showLegendKey val="0"/>
          <c:showVal val="0"/>
          <c:showCatName val="0"/>
          <c:showSerName val="0"/>
          <c:showPercent val="0"/>
          <c:showBubbleSize val="0"/>
        </c:dLbls>
        <c:marker val="1"/>
        <c:smooth val="0"/>
        <c:axId val="-353513968"/>
        <c:axId val="-353512192"/>
      </c:lineChart>
      <c:catAx>
        <c:axId val="-353513968"/>
        <c:scaling>
          <c:orientation val="minMax"/>
        </c:scaling>
        <c:delete val="0"/>
        <c:axPos val="b"/>
        <c:numFmt formatCode="General" sourceLinked="1"/>
        <c:majorTickMark val="out"/>
        <c:minorTickMark val="none"/>
        <c:tickLblPos val="nextTo"/>
        <c:txPr>
          <a:bodyPr rot="5400000" vert="horz"/>
          <a:lstStyle/>
          <a:p>
            <a:pPr>
              <a:defRPr sz="1050" baseline="0"/>
            </a:pPr>
            <a:endParaRPr lang="en-US"/>
          </a:p>
        </c:txPr>
        <c:crossAx val="-353512192"/>
        <c:crosses val="autoZero"/>
        <c:auto val="1"/>
        <c:lblAlgn val="ctr"/>
        <c:lblOffset val="100"/>
        <c:noMultiLvlLbl val="0"/>
      </c:catAx>
      <c:valAx>
        <c:axId val="-353512192"/>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crossAx val="-353513968"/>
        <c:crosses val="autoZero"/>
        <c:crossBetween val="between"/>
      </c:valAx>
      <c:spPr>
        <a:solidFill>
          <a:schemeClr val="accent5">
            <a:lumMod val="20000"/>
            <a:lumOff val="80000"/>
            <a:alpha val="60000"/>
          </a:schemeClr>
        </a:solidFill>
      </c:spPr>
    </c:plotArea>
    <c:legend>
      <c:legendPos val="b"/>
      <c:legendEntry>
        <c:idx val="1"/>
        <c:delete val="1"/>
      </c:legendEntry>
      <c:legendEntry>
        <c:idx val="2"/>
        <c:delete val="1"/>
      </c:legendEntry>
      <c:layout>
        <c:manualLayout>
          <c:xMode val="edge"/>
          <c:yMode val="edge"/>
          <c:x val="8.0337937338079854E-2"/>
          <c:y val="0.17973451700583881"/>
          <c:w val="0.36469186444408319"/>
          <c:h val="9.7193864828715171E-2"/>
        </c:manualLayout>
      </c:layout>
      <c:overlay val="0"/>
      <c:spPr>
        <a:solidFill>
          <a:schemeClr val="bg1"/>
        </a:solidFill>
        <a:ln w="3175">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002060">
                <a:alpha val="65000"/>
              </a:srgbClr>
            </a:solidFill>
            <a:ln>
              <a:noFill/>
            </a:ln>
            <a:effectLst/>
          </c:spPr>
          <c:invertIfNegative val="0"/>
          <c:dLbls>
            <c:dLbl>
              <c:idx val="7"/>
              <c:layout>
                <c:manualLayout>
                  <c:x val="-1.4492753623188406E-2"/>
                  <c:y val="-5.350782762770201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75-7348-8CE2-24E4CFC5B282}"/>
                </c:ext>
              </c:extLst>
            </c:dLbl>
            <c:dLbl>
              <c:idx val="8"/>
              <c:layout>
                <c:manualLayout>
                  <c:x val="-4.83091787439613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75-7348-8CE2-24E4CFC5B28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Sheet1!$B$2:$B$18</c:f>
              <c:numCache>
                <c:formatCode>#,##0</c:formatCode>
                <c:ptCount val="17"/>
                <c:pt idx="0">
                  <c:v>62114</c:v>
                </c:pt>
                <c:pt idx="1">
                  <c:v>67088</c:v>
                </c:pt>
                <c:pt idx="2">
                  <c:v>72645</c:v>
                </c:pt>
                <c:pt idx="3">
                  <c:v>73453</c:v>
                </c:pt>
                <c:pt idx="4">
                  <c:v>75064</c:v>
                </c:pt>
                <c:pt idx="5">
                  <c:v>80174</c:v>
                </c:pt>
                <c:pt idx="6">
                  <c:v>89375</c:v>
                </c:pt>
                <c:pt idx="7">
                  <c:v>101748</c:v>
                </c:pt>
                <c:pt idx="8">
                  <c:v>101657</c:v>
                </c:pt>
                <c:pt idx="9">
                  <c:v>95789</c:v>
                </c:pt>
                <c:pt idx="10">
                  <c:v>88822</c:v>
                </c:pt>
                <c:pt idx="11">
                  <c:v>95512</c:v>
                </c:pt>
                <c:pt idx="12">
                  <c:v>109171</c:v>
                </c:pt>
                <c:pt idx="13">
                  <c:v>116537</c:v>
                </c:pt>
                <c:pt idx="14">
                  <c:v>130617</c:v>
                </c:pt>
                <c:pt idx="15">
                  <c:v>148439</c:v>
                </c:pt>
                <c:pt idx="16">
                  <c:v>166542</c:v>
                </c:pt>
              </c:numCache>
            </c:numRef>
          </c:val>
          <c:extLst>
            <c:ext xmlns:c16="http://schemas.microsoft.com/office/drawing/2014/chart" uri="{C3380CC4-5D6E-409C-BE32-E72D297353CC}">
              <c16:uniqueId val="{00000000-1575-7348-8CE2-24E4CFC5B282}"/>
            </c:ext>
          </c:extLst>
        </c:ser>
        <c:dLbls>
          <c:showLegendKey val="0"/>
          <c:showVal val="0"/>
          <c:showCatName val="0"/>
          <c:showSerName val="0"/>
          <c:showPercent val="0"/>
          <c:showBubbleSize val="0"/>
        </c:dLbls>
        <c:gapWidth val="66"/>
        <c:overlap val="-27"/>
        <c:axId val="1147666175"/>
        <c:axId val="1252315519"/>
      </c:barChart>
      <c:catAx>
        <c:axId val="1147666175"/>
        <c:scaling>
          <c:orientation val="minMax"/>
        </c:scaling>
        <c:delete val="0"/>
        <c:axPos val="b"/>
        <c:numFmt formatCode="General" sourceLinked="1"/>
        <c:majorTickMark val="none"/>
        <c:minorTickMark val="none"/>
        <c:tickLblPos val="nextTo"/>
        <c:spPr>
          <a:noFill/>
          <a:ln w="3175" cap="flat" cmpd="sng" algn="ctr">
            <a:solidFill>
              <a:schemeClr val="tx1">
                <a:lumMod val="15000"/>
                <a:lumOff val="85000"/>
              </a:schemeClr>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2315519"/>
        <c:crosses val="autoZero"/>
        <c:auto val="1"/>
        <c:lblAlgn val="ctr"/>
        <c:lblOffset val="100"/>
        <c:noMultiLvlLbl val="0"/>
      </c:catAx>
      <c:valAx>
        <c:axId val="12523155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7666175"/>
        <c:crosses val="autoZero"/>
        <c:crossBetween val="between"/>
      </c:valAx>
      <c:spPr>
        <a:solidFill>
          <a:schemeClr val="bg1">
            <a:lumMod val="85000"/>
            <a:alpha val="50000"/>
          </a:schemeClr>
        </a:solidFill>
        <a:ln w="3175">
          <a:solidFill>
            <a:schemeClr val="tx1">
              <a:lumMod val="15000"/>
              <a:lumOff val="8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c:v>
                </c:pt>
              </c:strCache>
            </c:strRef>
          </c:tx>
          <c:spPr>
            <a:solidFill>
              <a:schemeClr val="bg1">
                <a:lumMod val="75000"/>
              </a:schemeClr>
            </a:solidFill>
            <a:ln w="3175">
              <a:solidFill>
                <a:srgbClr val="0070C0"/>
              </a:solid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7E-D542-8164-11DEE3D2D1CE}"/>
                </c:ext>
              </c:extLst>
            </c:dLbl>
            <c:dLbl>
              <c:idx val="8"/>
              <c:layout>
                <c:manualLayout>
                  <c:x val="-1.4492753623188406E-2"/>
                  <c:y val="-2.91864249571056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7E-D542-8164-11DEE3D2D1CE}"/>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7E-D542-8164-11DEE3D2D1CE}"/>
                </c:ext>
              </c:extLst>
            </c:dLbl>
            <c:dLbl>
              <c:idx val="18"/>
              <c:layout>
                <c:manualLayout>
                  <c:x val="-1.2882447665056479E-2"/>
                  <c:y val="-1.75118549742630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7E-D542-8164-11DEE3D2D1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Sheet1!$B$2:$B$20</c:f>
              <c:numCache>
                <c:formatCode>#,##0</c:formatCode>
                <c:ptCount val="19"/>
                <c:pt idx="0">
                  <c:v>209554</c:v>
                </c:pt>
                <c:pt idx="1">
                  <c:v>232540</c:v>
                </c:pt>
                <c:pt idx="2">
                  <c:v>222936</c:v>
                </c:pt>
                <c:pt idx="3">
                  <c:v>225722</c:v>
                </c:pt>
                <c:pt idx="4">
                  <c:v>227273</c:v>
                </c:pt>
                <c:pt idx="5">
                  <c:v>255233</c:v>
                </c:pt>
                <c:pt idx="6">
                  <c:v>300056</c:v>
                </c:pt>
                <c:pt idx="7">
                  <c:v>318399</c:v>
                </c:pt>
                <c:pt idx="8">
                  <c:v>330078</c:v>
                </c:pt>
                <c:pt idx="9">
                  <c:v>351470</c:v>
                </c:pt>
                <c:pt idx="10">
                  <c:v>341791</c:v>
                </c:pt>
                <c:pt idx="11">
                  <c:v>368968</c:v>
                </c:pt>
                <c:pt idx="12">
                  <c:v>389958</c:v>
                </c:pt>
                <c:pt idx="13">
                  <c:v>419946</c:v>
                </c:pt>
                <c:pt idx="14">
                  <c:v>427686</c:v>
                </c:pt>
                <c:pt idx="15">
                  <c:v>416693</c:v>
                </c:pt>
                <c:pt idx="16">
                  <c:v>428724</c:v>
                </c:pt>
                <c:pt idx="17">
                  <c:v>430687</c:v>
                </c:pt>
                <c:pt idx="18">
                  <c:v>432001</c:v>
                </c:pt>
              </c:numCache>
            </c:numRef>
          </c:val>
          <c:extLst>
            <c:ext xmlns:c16="http://schemas.microsoft.com/office/drawing/2014/chart" uri="{C3380CC4-5D6E-409C-BE32-E72D297353CC}">
              <c16:uniqueId val="{00000000-1575-7348-8CE2-24E4CFC5B282}"/>
            </c:ext>
          </c:extLst>
        </c:ser>
        <c:ser>
          <c:idx val="1"/>
          <c:order val="1"/>
          <c:tx>
            <c:strRef>
              <c:f>Sheet1!$C$1</c:f>
              <c:strCache>
                <c:ptCount val="1"/>
                <c:pt idx="0">
                  <c:v>Japan</c:v>
                </c:pt>
              </c:strCache>
            </c:strRef>
          </c:tx>
          <c:spPr>
            <a:solidFill>
              <a:srgbClr val="FF0000"/>
            </a:solidFill>
            <a:ln>
              <a:noFill/>
            </a:ln>
            <a:effectLst/>
          </c:spPr>
          <c:invertIfNegative val="0"/>
          <c:dLbls>
            <c:dLbl>
              <c:idx val="18"/>
              <c:layout>
                <c:manualLayout>
                  <c:x val="-1.647135281566988E-2"/>
                  <c:y val="-6.34154671822460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FE-1D4B-A858-3AA5AD2647E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Sheet1!$C$2:$C$20</c:f>
              <c:numCache>
                <c:formatCode>General</c:formatCode>
                <c:ptCount val="19"/>
                <c:pt idx="15" formatCode="#,##0">
                  <c:v>135803</c:v>
                </c:pt>
                <c:pt idx="16" formatCode="#,##0">
                  <c:v>132685</c:v>
                </c:pt>
                <c:pt idx="17" formatCode="#,##0">
                  <c:v>131980</c:v>
                </c:pt>
                <c:pt idx="18" formatCode="#,##0">
                  <c:v>143457</c:v>
                </c:pt>
              </c:numCache>
            </c:numRef>
          </c:val>
          <c:extLst>
            <c:ext xmlns:c16="http://schemas.microsoft.com/office/drawing/2014/chart" uri="{C3380CC4-5D6E-409C-BE32-E72D297353CC}">
              <c16:uniqueId val="{00000000-FDFE-1D4B-A858-3AA5AD2647E0}"/>
            </c:ext>
          </c:extLst>
        </c:ser>
        <c:dLbls>
          <c:showLegendKey val="0"/>
          <c:showVal val="0"/>
          <c:showCatName val="0"/>
          <c:showSerName val="0"/>
          <c:showPercent val="0"/>
          <c:showBubbleSize val="0"/>
        </c:dLbls>
        <c:gapWidth val="7"/>
        <c:overlap val="-27"/>
        <c:axId val="1147666175"/>
        <c:axId val="1252315519"/>
      </c:barChart>
      <c:catAx>
        <c:axId val="1147666175"/>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2315519"/>
        <c:crosses val="autoZero"/>
        <c:auto val="1"/>
        <c:lblAlgn val="ctr"/>
        <c:lblOffset val="100"/>
        <c:noMultiLvlLbl val="0"/>
      </c:catAx>
      <c:valAx>
        <c:axId val="1252315519"/>
        <c:scaling>
          <c:orientation val="minMax"/>
        </c:scaling>
        <c:delete val="0"/>
        <c:axPos val="l"/>
        <c:majorGridlines>
          <c:spPr>
            <a:ln w="317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7666175"/>
        <c:crosses val="autoZero"/>
        <c:crossBetween val="between"/>
      </c:valAx>
      <c:spPr>
        <a:solidFill>
          <a:schemeClr val="bg1">
            <a:lumMod val="85000"/>
            <a:alpha val="50000"/>
          </a:schemeClr>
        </a:solidFill>
        <a:ln w="31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China</c:v>
                </c:pt>
              </c:strCache>
            </c:strRef>
          </c:tx>
          <c:spPr>
            <a:ln w="57150"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2008-09</c:v>
                </c:pt>
                <c:pt idx="1">
                  <c:v>2009-10</c:v>
                </c:pt>
                <c:pt idx="2">
                  <c:v>2010-11</c:v>
                </c:pt>
                <c:pt idx="3">
                  <c:v>2011-12</c:v>
                </c:pt>
                <c:pt idx="4">
                  <c:v>2012-13</c:v>
                </c:pt>
                <c:pt idx="5">
                  <c:v>2013-14</c:v>
                </c:pt>
                <c:pt idx="6">
                  <c:v>2014-15</c:v>
                </c:pt>
                <c:pt idx="7">
                  <c:v>2015-16</c:v>
                </c:pt>
                <c:pt idx="8">
                  <c:v>2016-17</c:v>
                </c:pt>
                <c:pt idx="9">
                  <c:v>2017-18</c:v>
                </c:pt>
              </c:strCache>
            </c:strRef>
          </c:cat>
          <c:val>
            <c:numRef>
              <c:f>Sheet1!$B$2:$B$11</c:f>
              <c:numCache>
                <c:formatCode>#,##0</c:formatCode>
                <c:ptCount val="10"/>
                <c:pt idx="0">
                  <c:v>47035</c:v>
                </c:pt>
                <c:pt idx="1">
                  <c:v>56990</c:v>
                </c:pt>
                <c:pt idx="2">
                  <c:v>67325</c:v>
                </c:pt>
                <c:pt idx="3">
                  <c:v>78715</c:v>
                </c:pt>
                <c:pt idx="4">
                  <c:v>83790</c:v>
                </c:pt>
                <c:pt idx="5">
                  <c:v>87900</c:v>
                </c:pt>
                <c:pt idx="6">
                  <c:v>89540</c:v>
                </c:pt>
                <c:pt idx="7">
                  <c:v>91215</c:v>
                </c:pt>
                <c:pt idx="8">
                  <c:v>95090</c:v>
                </c:pt>
                <c:pt idx="9">
                  <c:v>106530</c:v>
                </c:pt>
              </c:numCache>
            </c:numRef>
          </c:val>
          <c:smooth val="0"/>
          <c:extLst>
            <c:ext xmlns:c16="http://schemas.microsoft.com/office/drawing/2014/chart" uri="{C3380CC4-5D6E-409C-BE32-E72D297353CC}">
              <c16:uniqueId val="{00000000-961E-8D4B-9768-A812904ED183}"/>
            </c:ext>
          </c:extLst>
        </c:ser>
        <c:ser>
          <c:idx val="1"/>
          <c:order val="1"/>
          <c:tx>
            <c:strRef>
              <c:f>Sheet1!$C$1</c:f>
              <c:strCache>
                <c:ptCount val="1"/>
                <c:pt idx="0">
                  <c:v>India</c:v>
                </c:pt>
              </c:strCache>
            </c:strRef>
          </c:tx>
          <c:spPr>
            <a:ln w="57150" cap="rnd">
              <a:solidFill>
                <a:srgbClr val="0070C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2008-09</c:v>
                </c:pt>
                <c:pt idx="1">
                  <c:v>2009-10</c:v>
                </c:pt>
                <c:pt idx="2">
                  <c:v>2010-11</c:v>
                </c:pt>
                <c:pt idx="3">
                  <c:v>2011-12</c:v>
                </c:pt>
                <c:pt idx="4">
                  <c:v>2012-13</c:v>
                </c:pt>
                <c:pt idx="5">
                  <c:v>2013-14</c:v>
                </c:pt>
                <c:pt idx="6">
                  <c:v>2014-15</c:v>
                </c:pt>
                <c:pt idx="7">
                  <c:v>2015-16</c:v>
                </c:pt>
                <c:pt idx="8">
                  <c:v>2016-17</c:v>
                </c:pt>
                <c:pt idx="9">
                  <c:v>2017-18</c:v>
                </c:pt>
              </c:strCache>
            </c:strRef>
          </c:cat>
          <c:val>
            <c:numRef>
              <c:f>Sheet1!$C$2:$C$11</c:f>
              <c:numCache>
                <c:formatCode>#,##0</c:formatCode>
                <c:ptCount val="10"/>
                <c:pt idx="0">
                  <c:v>34065</c:v>
                </c:pt>
                <c:pt idx="1">
                  <c:v>38500</c:v>
                </c:pt>
                <c:pt idx="2">
                  <c:v>39090</c:v>
                </c:pt>
                <c:pt idx="3">
                  <c:v>29900</c:v>
                </c:pt>
                <c:pt idx="4">
                  <c:v>22385</c:v>
                </c:pt>
                <c:pt idx="5">
                  <c:v>19750</c:v>
                </c:pt>
                <c:pt idx="6">
                  <c:v>18325</c:v>
                </c:pt>
                <c:pt idx="7">
                  <c:v>16745</c:v>
                </c:pt>
                <c:pt idx="8">
                  <c:v>16550</c:v>
                </c:pt>
                <c:pt idx="9">
                  <c:v>19750</c:v>
                </c:pt>
              </c:numCache>
            </c:numRef>
          </c:val>
          <c:smooth val="0"/>
          <c:extLst>
            <c:ext xmlns:c16="http://schemas.microsoft.com/office/drawing/2014/chart" uri="{C3380CC4-5D6E-409C-BE32-E72D297353CC}">
              <c16:uniqueId val="{00000001-961E-8D4B-9768-A812904ED183}"/>
            </c:ext>
          </c:extLst>
        </c:ser>
        <c:dLbls>
          <c:showLegendKey val="0"/>
          <c:showVal val="0"/>
          <c:showCatName val="0"/>
          <c:showSerName val="0"/>
          <c:showPercent val="0"/>
          <c:showBubbleSize val="0"/>
        </c:dLbls>
        <c:smooth val="0"/>
        <c:axId val="1280868223"/>
        <c:axId val="1280869903"/>
      </c:lineChart>
      <c:catAx>
        <c:axId val="128086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80869903"/>
        <c:crosses val="autoZero"/>
        <c:auto val="1"/>
        <c:lblAlgn val="ctr"/>
        <c:lblOffset val="100"/>
        <c:noMultiLvlLbl val="0"/>
      </c:catAx>
      <c:valAx>
        <c:axId val="1280869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80868223"/>
        <c:crosses val="autoZero"/>
        <c:crossBetween val="between"/>
      </c:valAx>
      <c:spPr>
        <a:solidFill>
          <a:schemeClr val="bg1">
            <a:lumMod val="85000"/>
            <a:alpha val="50000"/>
          </a:schemeClr>
        </a:solidFill>
        <a:ln w="3175">
          <a:solidFill>
            <a:schemeClr val="tx1"/>
          </a:solidFill>
        </a:ln>
        <a:effectLst/>
      </c:spPr>
    </c:plotArea>
    <c:legend>
      <c:legendPos val="b"/>
      <c:layout>
        <c:manualLayout>
          <c:xMode val="edge"/>
          <c:yMode val="edge"/>
          <c:x val="0.15103199056639657"/>
          <c:y val="7.9288255704337368E-2"/>
          <c:w val="0.29052848466405468"/>
          <c:h val="7.3928524973238111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84338465384585E-2"/>
          <c:y val="3.2465551099817705E-2"/>
          <c:w val="0.90890827595544554"/>
          <c:h val="0.81436995741210982"/>
        </c:manualLayout>
      </c:layout>
      <c:lineChart>
        <c:grouping val="standard"/>
        <c:varyColors val="0"/>
        <c:ser>
          <c:idx val="0"/>
          <c:order val="0"/>
          <c:tx>
            <c:strRef>
              <c:f>Sheet1!$B$1</c:f>
              <c:strCache>
                <c:ptCount val="1"/>
                <c:pt idx="0">
                  <c:v>United States</c:v>
                </c:pt>
              </c:strCache>
            </c:strRef>
          </c:tx>
          <c:spPr>
            <a:ln w="50800" cap="rnd">
              <a:solidFill>
                <a:schemeClr val="accent1">
                  <a:lumMod val="50000"/>
                </a:schemeClr>
              </a:solidFill>
              <a:round/>
            </a:ln>
            <a:effectLst/>
          </c:spPr>
          <c:marker>
            <c:symbol val="none"/>
          </c:marker>
          <c:dLbls>
            <c:dLbl>
              <c:idx val="24"/>
              <c:layout>
                <c:manualLayout>
                  <c:x val="-9.0027695921887155E-3"/>
                  <c:y val="2.20806779289715E-2"/>
                </c:manualLayout>
              </c:layout>
              <c:tx>
                <c:rich>
                  <a:bodyPr/>
                  <a:lstStyle/>
                  <a:p>
                    <a:r>
                      <a:rPr lang="en-US" dirty="0"/>
                      <a:t>2.74%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Sheet1!$B$2:$B$27</c:f>
              <c:numCache>
                <c:formatCode>General</c:formatCode>
                <c:ptCount val="26"/>
                <c:pt idx="0">
                  <c:v>2.61</c:v>
                </c:pt>
                <c:pt idx="1">
                  <c:v>2.54</c:v>
                </c:pt>
                <c:pt idx="2">
                  <c:v>2.42</c:v>
                </c:pt>
                <c:pt idx="3">
                  <c:v>2.3199999999999998</c:v>
                </c:pt>
                <c:pt idx="4">
                  <c:v>2.4</c:v>
                </c:pt>
                <c:pt idx="5">
                  <c:v>2.44</c:v>
                </c:pt>
                <c:pt idx="6">
                  <c:v>2.4700000000000002</c:v>
                </c:pt>
                <c:pt idx="7">
                  <c:v>2.4900000000000002</c:v>
                </c:pt>
                <c:pt idx="8">
                  <c:v>2.54</c:v>
                </c:pt>
                <c:pt idx="9">
                  <c:v>2.61</c:v>
                </c:pt>
                <c:pt idx="10">
                  <c:v>2.63</c:v>
                </c:pt>
                <c:pt idx="11">
                  <c:v>2.54</c:v>
                </c:pt>
                <c:pt idx="12">
                  <c:v>2.54</c:v>
                </c:pt>
                <c:pt idx="13">
                  <c:v>2.48</c:v>
                </c:pt>
                <c:pt idx="14">
                  <c:v>2.4900000000000002</c:v>
                </c:pt>
                <c:pt idx="15">
                  <c:v>2.54</c:v>
                </c:pt>
                <c:pt idx="16">
                  <c:v>2.61</c:v>
                </c:pt>
                <c:pt idx="17">
                  <c:v>2.75</c:v>
                </c:pt>
                <c:pt idx="18">
                  <c:v>2.8</c:v>
                </c:pt>
                <c:pt idx="19">
                  <c:v>2.73</c:v>
                </c:pt>
                <c:pt idx="20">
                  <c:v>2.75</c:v>
                </c:pt>
                <c:pt idx="21">
                  <c:v>2.69</c:v>
                </c:pt>
                <c:pt idx="22">
                  <c:v>2.72</c:v>
                </c:pt>
                <c:pt idx="23">
                  <c:v>2.73</c:v>
                </c:pt>
                <c:pt idx="24">
                  <c:v>2.74</c:v>
                </c:pt>
                <c:pt idx="25">
                  <c:v>2.74</c:v>
                </c:pt>
              </c:numCache>
            </c:numRef>
          </c:val>
          <c:smooth val="0"/>
          <c:extLst>
            <c:ext xmlns:c16="http://schemas.microsoft.com/office/drawing/2014/chart" uri="{C3380CC4-5D6E-409C-BE32-E72D297353CC}">
              <c16:uniqueId val="{00000000-0BFF-E247-9C22-E0F1A7BA7548}"/>
            </c:ext>
          </c:extLst>
        </c:ser>
        <c:ser>
          <c:idx val="1"/>
          <c:order val="1"/>
          <c:tx>
            <c:strRef>
              <c:f>Sheet1!$C$1</c:f>
              <c:strCache>
                <c:ptCount val="1"/>
                <c:pt idx="0">
                  <c:v>United Kingdom</c:v>
                </c:pt>
              </c:strCache>
            </c:strRef>
          </c:tx>
          <c:spPr>
            <a:ln w="57150" cap="rnd">
              <a:solidFill>
                <a:schemeClr val="bg1">
                  <a:lumMod val="65000"/>
                </a:schemeClr>
              </a:solidFill>
              <a:prstDash val="sysDash"/>
              <a:round/>
            </a:ln>
            <a:effectLst/>
          </c:spPr>
          <c:marker>
            <c:symbol val="none"/>
          </c:marker>
          <c:dLbls>
            <c:dLbl>
              <c:idx val="24"/>
              <c:layout>
                <c:manualLayout>
                  <c:x val="-9.0027695921887155E-3"/>
                  <c:y val="3.3121016893457249E-2"/>
                </c:manualLayout>
              </c:layout>
              <c:tx>
                <c:rich>
                  <a:bodyPr/>
                  <a:lstStyle/>
                  <a:p>
                    <a:r>
                      <a:rPr lang="en-US" dirty="0"/>
                      <a:t>1.69%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Sheet1!$C$2:$C$27</c:f>
              <c:numCache>
                <c:formatCode>General</c:formatCode>
                <c:ptCount val="26"/>
                <c:pt idx="0">
                  <c:v>1.87</c:v>
                </c:pt>
                <c:pt idx="1">
                  <c:v>1.84</c:v>
                </c:pt>
                <c:pt idx="2">
                  <c:v>1.86</c:v>
                </c:pt>
                <c:pt idx="3">
                  <c:v>1.84</c:v>
                </c:pt>
                <c:pt idx="4">
                  <c:v>1.61</c:v>
                </c:pt>
                <c:pt idx="5">
                  <c:v>1.68</c:v>
                </c:pt>
                <c:pt idx="6">
                  <c:v>1.56</c:v>
                </c:pt>
                <c:pt idx="7">
                  <c:v>1.58</c:v>
                </c:pt>
                <c:pt idx="8">
                  <c:v>1.66</c:v>
                </c:pt>
                <c:pt idx="9">
                  <c:v>1.64</c:v>
                </c:pt>
                <c:pt idx="10">
                  <c:v>1.63</c:v>
                </c:pt>
                <c:pt idx="11">
                  <c:v>1.64</c:v>
                </c:pt>
                <c:pt idx="12">
                  <c:v>1.6</c:v>
                </c:pt>
                <c:pt idx="13">
                  <c:v>1.55</c:v>
                </c:pt>
                <c:pt idx="14">
                  <c:v>1.57</c:v>
                </c:pt>
                <c:pt idx="15">
                  <c:v>1.59</c:v>
                </c:pt>
                <c:pt idx="16">
                  <c:v>1.63</c:v>
                </c:pt>
                <c:pt idx="17">
                  <c:v>1.64</c:v>
                </c:pt>
                <c:pt idx="18">
                  <c:v>1.7</c:v>
                </c:pt>
                <c:pt idx="19">
                  <c:v>1.68</c:v>
                </c:pt>
                <c:pt idx="20">
                  <c:v>1.68</c:v>
                </c:pt>
                <c:pt idx="21">
                  <c:v>1.61</c:v>
                </c:pt>
                <c:pt idx="22">
                  <c:v>1.66</c:v>
                </c:pt>
                <c:pt idx="23">
                  <c:v>1.68</c:v>
                </c:pt>
                <c:pt idx="24">
                  <c:v>1.7</c:v>
                </c:pt>
                <c:pt idx="25">
                  <c:v>1.69</c:v>
                </c:pt>
              </c:numCache>
            </c:numRef>
          </c:val>
          <c:smooth val="0"/>
          <c:extLst>
            <c:ext xmlns:c16="http://schemas.microsoft.com/office/drawing/2014/chart" uri="{C3380CC4-5D6E-409C-BE32-E72D297353CC}">
              <c16:uniqueId val="{00000001-0BFF-E247-9C22-E0F1A7BA7548}"/>
            </c:ext>
          </c:extLst>
        </c:ser>
        <c:ser>
          <c:idx val="2"/>
          <c:order val="2"/>
          <c:tx>
            <c:strRef>
              <c:f>Sheet1!$D$1</c:f>
              <c:strCache>
                <c:ptCount val="1"/>
                <c:pt idx="0">
                  <c:v>Germany</c:v>
                </c:pt>
              </c:strCache>
            </c:strRef>
          </c:tx>
          <c:spPr>
            <a:ln w="57150" cap="rnd">
              <a:solidFill>
                <a:schemeClr val="accent1">
                  <a:lumMod val="60000"/>
                  <a:lumOff val="40000"/>
                </a:schemeClr>
              </a:solidFill>
              <a:round/>
            </a:ln>
            <a:effectLst/>
          </c:spPr>
          <c:marker>
            <c:symbol val="none"/>
          </c:marker>
          <c:dLbls>
            <c:dLbl>
              <c:idx val="24"/>
              <c:layout>
                <c:manualLayout>
                  <c:x val="-2.4577362443726113E-2"/>
                  <c:y val="-1.5798726482076763E-2"/>
                </c:manualLayout>
              </c:layout>
              <c:tx>
                <c:rich>
                  <a:bodyPr/>
                  <a:lstStyle/>
                  <a:p>
                    <a:r>
                      <a:rPr lang="en-US" dirty="0"/>
                      <a:t>2.93%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Sheet1!$D$2:$D$27</c:f>
              <c:numCache>
                <c:formatCode>General</c:formatCode>
                <c:ptCount val="26"/>
                <c:pt idx="0">
                  <c:v>2.4</c:v>
                </c:pt>
                <c:pt idx="1">
                  <c:v>2.2799999999999998</c:v>
                </c:pt>
                <c:pt idx="2">
                  <c:v>2.21</c:v>
                </c:pt>
                <c:pt idx="3">
                  <c:v>2.13</c:v>
                </c:pt>
                <c:pt idx="4">
                  <c:v>2.13</c:v>
                </c:pt>
                <c:pt idx="5">
                  <c:v>2.14</c:v>
                </c:pt>
                <c:pt idx="6">
                  <c:v>2.1800000000000002</c:v>
                </c:pt>
                <c:pt idx="7">
                  <c:v>2.21</c:v>
                </c:pt>
                <c:pt idx="8">
                  <c:v>2.33</c:v>
                </c:pt>
                <c:pt idx="9">
                  <c:v>2.39</c:v>
                </c:pt>
                <c:pt idx="10">
                  <c:v>2.39</c:v>
                </c:pt>
                <c:pt idx="11">
                  <c:v>2.42</c:v>
                </c:pt>
                <c:pt idx="12">
                  <c:v>2.46</c:v>
                </c:pt>
                <c:pt idx="13">
                  <c:v>2.42</c:v>
                </c:pt>
                <c:pt idx="14">
                  <c:v>2.42</c:v>
                </c:pt>
                <c:pt idx="15">
                  <c:v>2.46</c:v>
                </c:pt>
                <c:pt idx="16">
                  <c:v>2.4500000000000002</c:v>
                </c:pt>
                <c:pt idx="17">
                  <c:v>2.6</c:v>
                </c:pt>
                <c:pt idx="18">
                  <c:v>2.73</c:v>
                </c:pt>
                <c:pt idx="19">
                  <c:v>2.71</c:v>
                </c:pt>
                <c:pt idx="20">
                  <c:v>2.8</c:v>
                </c:pt>
                <c:pt idx="21">
                  <c:v>2.87</c:v>
                </c:pt>
                <c:pt idx="22">
                  <c:v>2.82</c:v>
                </c:pt>
                <c:pt idx="23">
                  <c:v>2.88</c:v>
                </c:pt>
                <c:pt idx="24">
                  <c:v>2.93</c:v>
                </c:pt>
                <c:pt idx="25">
                  <c:v>2.93</c:v>
                </c:pt>
              </c:numCache>
            </c:numRef>
          </c:val>
          <c:smooth val="0"/>
          <c:extLst>
            <c:ext xmlns:c16="http://schemas.microsoft.com/office/drawing/2014/chart" uri="{C3380CC4-5D6E-409C-BE32-E72D297353CC}">
              <c16:uniqueId val="{00000002-0BFF-E247-9C22-E0F1A7BA7548}"/>
            </c:ext>
          </c:extLst>
        </c:ser>
        <c:ser>
          <c:idx val="3"/>
          <c:order val="3"/>
          <c:tx>
            <c:strRef>
              <c:f>Sheet1!$E$1</c:f>
              <c:strCache>
                <c:ptCount val="1"/>
                <c:pt idx="0">
                  <c:v>China</c:v>
                </c:pt>
              </c:strCache>
            </c:strRef>
          </c:tx>
          <c:spPr>
            <a:ln w="57150" cap="rnd">
              <a:solidFill>
                <a:srgbClr val="FF0000"/>
              </a:solidFill>
              <a:prstDash val="solid"/>
              <a:round/>
            </a:ln>
            <a:effectLst/>
          </c:spPr>
          <c:marker>
            <c:symbol val="none"/>
          </c:marker>
          <c:dLbls>
            <c:dLbl>
              <c:idx val="24"/>
              <c:layout>
                <c:manualLayout>
                  <c:x val="-6.0018463947925866E-3"/>
                  <c:y val="-3.0360932152335866E-2"/>
                </c:manualLayout>
              </c:layout>
              <c:tx>
                <c:rich>
                  <a:bodyPr/>
                  <a:lstStyle/>
                  <a:p>
                    <a:r>
                      <a:rPr lang="en-US" dirty="0"/>
                      <a:t>2.11%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Sheet1!$E$2:$E$27</c:f>
              <c:numCache>
                <c:formatCode>General</c:formatCode>
                <c:ptCount val="26"/>
                <c:pt idx="0">
                  <c:v>0.7</c:v>
                </c:pt>
                <c:pt idx="1">
                  <c:v>0.72</c:v>
                </c:pt>
                <c:pt idx="2">
                  <c:v>0.7</c:v>
                </c:pt>
                <c:pt idx="3">
                  <c:v>0.63</c:v>
                </c:pt>
                <c:pt idx="4">
                  <c:v>0.56999999999999995</c:v>
                </c:pt>
                <c:pt idx="5">
                  <c:v>0.56000000000000005</c:v>
                </c:pt>
                <c:pt idx="6">
                  <c:v>0.64</c:v>
                </c:pt>
                <c:pt idx="7">
                  <c:v>0.65</c:v>
                </c:pt>
                <c:pt idx="8">
                  <c:v>0.75</c:v>
                </c:pt>
                <c:pt idx="9">
                  <c:v>0.89</c:v>
                </c:pt>
                <c:pt idx="10">
                  <c:v>0.94</c:v>
                </c:pt>
                <c:pt idx="11">
                  <c:v>1.06</c:v>
                </c:pt>
                <c:pt idx="12">
                  <c:v>1.1200000000000001</c:v>
                </c:pt>
                <c:pt idx="13">
                  <c:v>1.21</c:v>
                </c:pt>
                <c:pt idx="14">
                  <c:v>1.31</c:v>
                </c:pt>
                <c:pt idx="15">
                  <c:v>1.37</c:v>
                </c:pt>
                <c:pt idx="16">
                  <c:v>1.37</c:v>
                </c:pt>
                <c:pt idx="17">
                  <c:v>1.44</c:v>
                </c:pt>
                <c:pt idx="18">
                  <c:v>1.66</c:v>
                </c:pt>
                <c:pt idx="19">
                  <c:v>1.71</c:v>
                </c:pt>
                <c:pt idx="20">
                  <c:v>1.78</c:v>
                </c:pt>
                <c:pt idx="21">
                  <c:v>1.91</c:v>
                </c:pt>
                <c:pt idx="22">
                  <c:v>1.99</c:v>
                </c:pt>
                <c:pt idx="23">
                  <c:v>2.02</c:v>
                </c:pt>
                <c:pt idx="24">
                  <c:v>2.0699999999999998</c:v>
                </c:pt>
                <c:pt idx="25">
                  <c:v>2.11</c:v>
                </c:pt>
              </c:numCache>
            </c:numRef>
          </c:val>
          <c:smooth val="0"/>
          <c:extLst>
            <c:ext xmlns:c16="http://schemas.microsoft.com/office/drawing/2014/chart" uri="{C3380CC4-5D6E-409C-BE32-E72D297353CC}">
              <c16:uniqueId val="{00000003-0BFF-E247-9C22-E0F1A7BA7548}"/>
            </c:ext>
          </c:extLst>
        </c:ser>
        <c:ser>
          <c:idx val="4"/>
          <c:order val="4"/>
          <c:tx>
            <c:strRef>
              <c:f>Sheet1!$F$1</c:f>
              <c:strCache>
                <c:ptCount val="1"/>
                <c:pt idx="0">
                  <c:v>South Korea</c:v>
                </c:pt>
              </c:strCache>
            </c:strRef>
          </c:tx>
          <c:spPr>
            <a:ln w="28575" cap="rnd">
              <a:solidFill>
                <a:schemeClr val="accent1">
                  <a:lumMod val="50000"/>
                </a:schemeClr>
              </a:solidFill>
              <a:prstDash val="sysDash"/>
              <a:round/>
            </a:ln>
            <a:effectLst/>
          </c:spPr>
          <c:marker>
            <c:symbol val="none"/>
          </c:marker>
          <c:dLbls>
            <c:dLbl>
              <c:idx val="24"/>
              <c:layout>
                <c:manualLayout>
                  <c:x val="-1.0503231190886834E-2"/>
                  <c:y val="-2.760084741121439E-2"/>
                </c:manualLayout>
              </c:layout>
              <c:tx>
                <c:rich>
                  <a:bodyPr/>
                  <a:lstStyle/>
                  <a:p>
                    <a:r>
                      <a:rPr lang="en-US" dirty="0"/>
                      <a:t>4.23%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Sheet1!$F$2:$F$27</c:f>
              <c:numCache>
                <c:formatCode>General</c:formatCode>
                <c:ptCount val="26"/>
                <c:pt idx="0">
                  <c:v>1.74</c:v>
                </c:pt>
                <c:pt idx="1">
                  <c:v>1.83</c:v>
                </c:pt>
                <c:pt idx="2">
                  <c:v>1.98</c:v>
                </c:pt>
                <c:pt idx="3">
                  <c:v>2.16</c:v>
                </c:pt>
                <c:pt idx="4">
                  <c:v>2.2000000000000002</c:v>
                </c:pt>
                <c:pt idx="5">
                  <c:v>2.2599999999999998</c:v>
                </c:pt>
                <c:pt idx="6">
                  <c:v>2.2999999999999998</c:v>
                </c:pt>
                <c:pt idx="7">
                  <c:v>2.16</c:v>
                </c:pt>
                <c:pt idx="8">
                  <c:v>2.0699999999999998</c:v>
                </c:pt>
                <c:pt idx="9">
                  <c:v>2.1800000000000002</c:v>
                </c:pt>
                <c:pt idx="10">
                  <c:v>2.34</c:v>
                </c:pt>
                <c:pt idx="11">
                  <c:v>2.27</c:v>
                </c:pt>
                <c:pt idx="12">
                  <c:v>2.35</c:v>
                </c:pt>
                <c:pt idx="13">
                  <c:v>2.5299999999999998</c:v>
                </c:pt>
                <c:pt idx="14">
                  <c:v>2.63</c:v>
                </c:pt>
                <c:pt idx="15">
                  <c:v>2.83</c:v>
                </c:pt>
                <c:pt idx="16">
                  <c:v>3</c:v>
                </c:pt>
                <c:pt idx="17">
                  <c:v>3.12</c:v>
                </c:pt>
                <c:pt idx="18">
                  <c:v>3.29</c:v>
                </c:pt>
                <c:pt idx="19">
                  <c:v>3.47</c:v>
                </c:pt>
                <c:pt idx="20">
                  <c:v>3.74</c:v>
                </c:pt>
                <c:pt idx="21">
                  <c:v>4.03</c:v>
                </c:pt>
                <c:pt idx="22">
                  <c:v>4.1500000000000004</c:v>
                </c:pt>
                <c:pt idx="23">
                  <c:v>4.29</c:v>
                </c:pt>
                <c:pt idx="24">
                  <c:v>4.2300000000000004</c:v>
                </c:pt>
                <c:pt idx="25">
                  <c:v>4.2300000000000004</c:v>
                </c:pt>
              </c:numCache>
            </c:numRef>
          </c:val>
          <c:smooth val="0"/>
          <c:extLst>
            <c:ext xmlns:c16="http://schemas.microsoft.com/office/drawing/2014/chart" uri="{C3380CC4-5D6E-409C-BE32-E72D297353CC}">
              <c16:uniqueId val="{00000004-0BFF-E247-9C22-E0F1A7BA7548}"/>
            </c:ext>
          </c:extLst>
        </c:ser>
        <c:ser>
          <c:idx val="5"/>
          <c:order val="5"/>
          <c:tx>
            <c:strRef>
              <c:f>Sheet1!$G$1</c:f>
              <c:strCache>
                <c:ptCount val="1"/>
                <c:pt idx="0">
                  <c:v>Japan</c:v>
                </c:pt>
              </c:strCache>
            </c:strRef>
          </c:tx>
          <c:spPr>
            <a:ln w="53975" cap="rnd">
              <a:solidFill>
                <a:srgbClr val="FF0000"/>
              </a:solidFill>
              <a:prstDash val="sysDash"/>
              <a:round/>
            </a:ln>
            <a:effectLst/>
          </c:spPr>
          <c:marker>
            <c:symbol val="none"/>
          </c:marker>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Sheet1!$G$2:$G$27</c:f>
              <c:numCache>
                <c:formatCode>General</c:formatCode>
                <c:ptCount val="26"/>
                <c:pt idx="0">
                  <c:v>2.68</c:v>
                </c:pt>
                <c:pt idx="1">
                  <c:v>2.63</c:v>
                </c:pt>
                <c:pt idx="2">
                  <c:v>2.57</c:v>
                </c:pt>
                <c:pt idx="3">
                  <c:v>2.52</c:v>
                </c:pt>
                <c:pt idx="4">
                  <c:v>2.61</c:v>
                </c:pt>
                <c:pt idx="5">
                  <c:v>2.69</c:v>
                </c:pt>
                <c:pt idx="6">
                  <c:v>2.77</c:v>
                </c:pt>
                <c:pt idx="7">
                  <c:v>2.87</c:v>
                </c:pt>
                <c:pt idx="8">
                  <c:v>2.89</c:v>
                </c:pt>
                <c:pt idx="9">
                  <c:v>2.91</c:v>
                </c:pt>
                <c:pt idx="10">
                  <c:v>2.97</c:v>
                </c:pt>
                <c:pt idx="11">
                  <c:v>3.01</c:v>
                </c:pt>
                <c:pt idx="12">
                  <c:v>3.04</c:v>
                </c:pt>
                <c:pt idx="13">
                  <c:v>3.03</c:v>
                </c:pt>
                <c:pt idx="14">
                  <c:v>3.18</c:v>
                </c:pt>
                <c:pt idx="15">
                  <c:v>3.28</c:v>
                </c:pt>
                <c:pt idx="16">
                  <c:v>3.34</c:v>
                </c:pt>
                <c:pt idx="17">
                  <c:v>3.34</c:v>
                </c:pt>
                <c:pt idx="18">
                  <c:v>3.23</c:v>
                </c:pt>
                <c:pt idx="19">
                  <c:v>3.14</c:v>
                </c:pt>
                <c:pt idx="20">
                  <c:v>3.24</c:v>
                </c:pt>
                <c:pt idx="21">
                  <c:v>3.21</c:v>
                </c:pt>
                <c:pt idx="22">
                  <c:v>3.31</c:v>
                </c:pt>
                <c:pt idx="23">
                  <c:v>3.4</c:v>
                </c:pt>
                <c:pt idx="24">
                  <c:v>3.28</c:v>
                </c:pt>
                <c:pt idx="25">
                  <c:v>3.14</c:v>
                </c:pt>
              </c:numCache>
            </c:numRef>
          </c:val>
          <c:smooth val="0"/>
          <c:extLst>
            <c:ext xmlns:c16="http://schemas.microsoft.com/office/drawing/2014/chart" uri="{C3380CC4-5D6E-409C-BE32-E72D297353CC}">
              <c16:uniqueId val="{00000000-1154-404F-93B7-75D0A1218220}"/>
            </c:ext>
          </c:extLst>
        </c:ser>
        <c:dLbls>
          <c:showLegendKey val="0"/>
          <c:showVal val="0"/>
          <c:showCatName val="0"/>
          <c:showSerName val="0"/>
          <c:showPercent val="0"/>
          <c:showBubbleSize val="0"/>
        </c:dLbls>
        <c:smooth val="0"/>
        <c:axId val="372188896"/>
        <c:axId val="372190592"/>
      </c:lineChart>
      <c:catAx>
        <c:axId val="372188896"/>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228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72190592"/>
        <c:crosses val="autoZero"/>
        <c:auto val="1"/>
        <c:lblAlgn val="ctr"/>
        <c:lblOffset val="100"/>
        <c:noMultiLvlLbl val="0"/>
      </c:catAx>
      <c:valAx>
        <c:axId val="3721905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2188896"/>
        <c:crosses val="autoZero"/>
        <c:crossBetween val="between"/>
      </c:valAx>
      <c:spPr>
        <a:solidFill>
          <a:schemeClr val="bg1">
            <a:lumMod val="85000"/>
            <a:alpha val="50000"/>
          </a:schemeClr>
        </a:solidFill>
        <a:ln w="3175">
          <a:solidFill>
            <a:srgbClr val="FF0000"/>
          </a:solidFill>
        </a:ln>
        <a:effectLst/>
      </c:spPr>
    </c:plotArea>
    <c:legend>
      <c:legendPos val="b"/>
      <c:layout>
        <c:manualLayout>
          <c:xMode val="edge"/>
          <c:yMode val="edge"/>
          <c:x val="7.8333699954224442E-2"/>
          <c:y val="5.4795603732877528E-2"/>
          <c:w val="0.86996442736476842"/>
          <c:h val="5.332907516312288E-2"/>
        </c:manualLayout>
      </c:layout>
      <c:overlay val="0"/>
      <c:spPr>
        <a:solidFill>
          <a:schemeClr val="bg1"/>
        </a:solidFill>
        <a:ln w="3175">
          <a:solidFill>
            <a:schemeClr val="bg1">
              <a:lumMod val="6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rgbClr val="00206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United States</c:v>
                </c:pt>
                <c:pt idx="1">
                  <c:v>China</c:v>
                </c:pt>
                <c:pt idx="2">
                  <c:v>Japan</c:v>
                </c:pt>
                <c:pt idx="3">
                  <c:v>Germany</c:v>
                </c:pt>
                <c:pt idx="4">
                  <c:v>South Korea</c:v>
                </c:pt>
                <c:pt idx="5">
                  <c:v>France</c:v>
                </c:pt>
                <c:pt idx="6">
                  <c:v>UK</c:v>
                </c:pt>
                <c:pt idx="7">
                  <c:v>Russia</c:v>
                </c:pt>
                <c:pt idx="8">
                  <c:v>Taiwan</c:v>
                </c:pt>
                <c:pt idx="9">
                  <c:v>Italy</c:v>
                </c:pt>
                <c:pt idx="10">
                  <c:v>Canada</c:v>
                </c:pt>
                <c:pt idx="11">
                  <c:v>Spain</c:v>
                </c:pt>
                <c:pt idx="12">
                  <c:v>Turkey</c:v>
                </c:pt>
                <c:pt idx="13">
                  <c:v>Netherlands</c:v>
                </c:pt>
              </c:strCache>
            </c:strRef>
          </c:cat>
          <c:val>
            <c:numRef>
              <c:f>Sheet1!$B$2:$B$15</c:f>
              <c:numCache>
                <c:formatCode>General</c:formatCode>
                <c:ptCount val="14"/>
                <c:pt idx="0">
                  <c:v>464.3</c:v>
                </c:pt>
                <c:pt idx="1">
                  <c:v>410.2</c:v>
                </c:pt>
                <c:pt idx="2">
                  <c:v>149.5</c:v>
                </c:pt>
                <c:pt idx="3">
                  <c:v>104.1</c:v>
                </c:pt>
                <c:pt idx="4">
                  <c:v>75.900000000000006</c:v>
                </c:pt>
                <c:pt idx="5">
                  <c:v>55.8</c:v>
                </c:pt>
                <c:pt idx="6">
                  <c:v>42.9</c:v>
                </c:pt>
                <c:pt idx="7">
                  <c:v>37.200000000000003</c:v>
                </c:pt>
                <c:pt idx="8">
                  <c:v>32.5</c:v>
                </c:pt>
                <c:pt idx="9">
                  <c:v>26.1</c:v>
                </c:pt>
                <c:pt idx="10">
                  <c:v>24.7</c:v>
                </c:pt>
                <c:pt idx="11">
                  <c:v>18</c:v>
                </c:pt>
                <c:pt idx="12">
                  <c:v>17.3</c:v>
                </c:pt>
                <c:pt idx="13">
                  <c:v>16</c:v>
                </c:pt>
              </c:numCache>
            </c:numRef>
          </c:val>
          <c:extLst>
            <c:ext xmlns:c16="http://schemas.microsoft.com/office/drawing/2014/chart" uri="{C3380CC4-5D6E-409C-BE32-E72D297353CC}">
              <c16:uniqueId val="{00000000-7745-6644-A081-3833C1E344FC}"/>
            </c:ext>
          </c:extLst>
        </c:ser>
        <c:dLbls>
          <c:showLegendKey val="0"/>
          <c:showVal val="0"/>
          <c:showCatName val="0"/>
          <c:showSerName val="0"/>
          <c:showPercent val="0"/>
          <c:showBubbleSize val="0"/>
        </c:dLbls>
        <c:gapWidth val="100"/>
        <c:overlap val="-29"/>
        <c:axId val="666172384"/>
        <c:axId val="666174064"/>
      </c:barChart>
      <c:catAx>
        <c:axId val="666172384"/>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6174064"/>
        <c:crosses val="autoZero"/>
        <c:auto val="1"/>
        <c:lblAlgn val="ctr"/>
        <c:lblOffset val="100"/>
        <c:noMultiLvlLbl val="0"/>
      </c:catAx>
      <c:valAx>
        <c:axId val="666174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3175">
            <a:solidFill>
              <a:schemeClr val="accent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6172384"/>
        <c:crosses val="autoZero"/>
        <c:crossBetween val="between"/>
      </c:valAx>
      <c:spPr>
        <a:solidFill>
          <a:schemeClr val="bg1">
            <a:lumMod val="85000"/>
            <a:alpha val="50000"/>
          </a:schemeClr>
        </a:solidFill>
        <a:ln w="31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65133177797218"/>
          <c:y val="0.11988785591044381"/>
          <c:w val="0.79781860600758248"/>
          <c:h val="0.77022613750929914"/>
        </c:manualLayout>
      </c:layout>
      <c:barChart>
        <c:barDir val="bar"/>
        <c:grouping val="clustered"/>
        <c:varyColors val="0"/>
        <c:ser>
          <c:idx val="0"/>
          <c:order val="0"/>
          <c:tx>
            <c:strRef>
              <c:f>Sheet1!$B$1</c:f>
              <c:strCache>
                <c:ptCount val="1"/>
                <c:pt idx="0">
                  <c:v>2003</c:v>
                </c:pt>
              </c:strCache>
            </c:strRef>
          </c:tx>
          <c:spPr>
            <a:solidFill>
              <a:schemeClr val="bg1">
                <a:lumMod val="75000"/>
              </a:schemeClr>
            </a:solidFill>
            <a:ln>
              <a:noFill/>
            </a:ln>
            <a:effectLst/>
          </c:spPr>
          <c:invertIfNegative val="0"/>
          <c:dLbls>
            <c:dLbl>
              <c:idx val="0"/>
              <c:layout>
                <c:manualLayout>
                  <c:x val="-4.4753086419753084E-2"/>
                  <c:y val="-5.8926685878784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99C-5244-86FD-BD1113B747FD}"/>
                </c:ext>
              </c:extLst>
            </c:dLbl>
            <c:dLbl>
              <c:idx val="1"/>
              <c:layout>
                <c:manualLayout>
                  <c:x val="0"/>
                  <c:y val="2.5254293948050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99C-5244-86FD-BD1113B747FD}"/>
                </c:ext>
              </c:extLst>
            </c:dLbl>
            <c:dLbl>
              <c:idx val="2"/>
              <c:layout>
                <c:manualLayout>
                  <c:x val="4.6296296296296294E-3"/>
                  <c:y val="2.5254293948050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99C-5244-86FD-BD1113B747FD}"/>
                </c:ext>
              </c:extLst>
            </c:dLbl>
            <c:dLbl>
              <c:idx val="3"/>
              <c:layout>
                <c:manualLayout>
                  <c:x val="3.0864197530864196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99C-5244-86FD-BD1113B747FD}"/>
                </c:ext>
              </c:extLst>
            </c:dLbl>
            <c:dLbl>
              <c:idx val="4"/>
              <c:layout>
                <c:manualLayout>
                  <c:x val="0"/>
                  <c:y val="2.8060326608944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99C-5244-86FD-BD1113B747FD}"/>
                </c:ext>
              </c:extLst>
            </c:dLbl>
            <c:dLbl>
              <c:idx val="5"/>
              <c:layout>
                <c:manualLayout>
                  <c:x val="-5.658370848008886E-17"/>
                  <c:y val="3.6478424591628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99C-5244-86FD-BD1113B747FD}"/>
                </c:ext>
              </c:extLst>
            </c:dLbl>
            <c:dLbl>
              <c:idx val="6"/>
              <c:layout>
                <c:manualLayout>
                  <c:x val="0"/>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9C-5244-86FD-BD1113B747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China</c:v>
                </c:pt>
                <c:pt idx="1">
                  <c:v>Japan</c:v>
                </c:pt>
                <c:pt idx="2">
                  <c:v>South Korea</c:v>
                </c:pt>
                <c:pt idx="3">
                  <c:v>Taiwan</c:v>
                </c:pt>
                <c:pt idx="4">
                  <c:v>Singapore</c:v>
                </c:pt>
                <c:pt idx="5">
                  <c:v>UK</c:v>
                </c:pt>
                <c:pt idx="6">
                  <c:v>USA</c:v>
                </c:pt>
              </c:strCache>
            </c:strRef>
          </c:cat>
          <c:val>
            <c:numRef>
              <c:f>Sheet1!$B$2:$B$8</c:f>
              <c:numCache>
                <c:formatCode>#,##0</c:formatCode>
                <c:ptCount val="7"/>
                <c:pt idx="0">
                  <c:v>86621</c:v>
                </c:pt>
                <c:pt idx="1">
                  <c:v>97235</c:v>
                </c:pt>
                <c:pt idx="2">
                  <c:v>23201</c:v>
                </c:pt>
                <c:pt idx="3">
                  <c:v>15807</c:v>
                </c:pt>
                <c:pt idx="4" formatCode="General">
                  <c:v>6037</c:v>
                </c:pt>
                <c:pt idx="5">
                  <c:v>74600</c:v>
                </c:pt>
                <c:pt idx="6">
                  <c:v>321766</c:v>
                </c:pt>
              </c:numCache>
            </c:numRef>
          </c:val>
          <c:extLst>
            <c:ext xmlns:c16="http://schemas.microsoft.com/office/drawing/2014/chart" uri="{C3380CC4-5D6E-409C-BE32-E72D297353CC}">
              <c16:uniqueId val="{00000000-E99C-5244-86FD-BD1113B747FD}"/>
            </c:ext>
          </c:extLst>
        </c:ser>
        <c:ser>
          <c:idx val="1"/>
          <c:order val="1"/>
          <c:tx>
            <c:strRef>
              <c:f>Sheet1!$C$1</c:f>
              <c:strCache>
                <c:ptCount val="1"/>
                <c:pt idx="0">
                  <c:v>2016</c:v>
                </c:pt>
              </c:strCache>
            </c:strRef>
          </c:tx>
          <c:spPr>
            <a:solidFill>
              <a:srgbClr val="FF0000"/>
            </a:solidFill>
            <a:ln>
              <a:noFill/>
            </a:ln>
            <a:effectLst/>
          </c:spPr>
          <c:invertIfNegative val="0"/>
          <c:dLbls>
            <c:dLbl>
              <c:idx val="0"/>
              <c:layout>
                <c:manualLayout>
                  <c:x val="-5.5555555555555552E-2"/>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99C-5244-86FD-BD1113B747F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China</c:v>
                </c:pt>
                <c:pt idx="1">
                  <c:v>Japan</c:v>
                </c:pt>
                <c:pt idx="2">
                  <c:v>South Korea</c:v>
                </c:pt>
                <c:pt idx="3">
                  <c:v>Taiwan</c:v>
                </c:pt>
                <c:pt idx="4">
                  <c:v>Singapore</c:v>
                </c:pt>
                <c:pt idx="5">
                  <c:v>UK</c:v>
                </c:pt>
                <c:pt idx="6">
                  <c:v>USA</c:v>
                </c:pt>
              </c:strCache>
            </c:strRef>
          </c:cat>
          <c:val>
            <c:numRef>
              <c:f>Sheet1!$C$2:$C$8</c:f>
              <c:numCache>
                <c:formatCode>#,##0</c:formatCode>
                <c:ptCount val="7"/>
                <c:pt idx="0">
                  <c:v>426165</c:v>
                </c:pt>
                <c:pt idx="1">
                  <c:v>96536</c:v>
                </c:pt>
                <c:pt idx="2">
                  <c:v>63063</c:v>
                </c:pt>
                <c:pt idx="3">
                  <c:v>27385</c:v>
                </c:pt>
                <c:pt idx="4">
                  <c:v>11254</c:v>
                </c:pt>
                <c:pt idx="5">
                  <c:v>97527</c:v>
                </c:pt>
                <c:pt idx="6">
                  <c:v>408985</c:v>
                </c:pt>
              </c:numCache>
            </c:numRef>
          </c:val>
          <c:extLst>
            <c:ext xmlns:c16="http://schemas.microsoft.com/office/drawing/2014/chart" uri="{C3380CC4-5D6E-409C-BE32-E72D297353CC}">
              <c16:uniqueId val="{00000001-E99C-5244-86FD-BD1113B747FD}"/>
            </c:ext>
          </c:extLst>
        </c:ser>
        <c:ser>
          <c:idx val="2"/>
          <c:order val="2"/>
          <c:tx>
            <c:strRef>
              <c:f>Sheet1!$D$1</c:f>
              <c:strCache>
                <c:ptCount val="1"/>
              </c:strCache>
            </c:strRef>
          </c:tx>
          <c:spPr>
            <a:solidFill>
              <a:schemeClr val="accent3"/>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Sheet1!$D$2:$D$8</c:f>
              <c:numCache>
                <c:formatCode>General</c:formatCode>
                <c:ptCount val="7"/>
                <c:pt idx="0">
                  <c:v>2</c:v>
                </c:pt>
                <c:pt idx="1">
                  <c:v>2</c:v>
                </c:pt>
                <c:pt idx="2">
                  <c:v>3</c:v>
                </c:pt>
                <c:pt idx="3">
                  <c:v>5</c:v>
                </c:pt>
              </c:numCache>
            </c:numRef>
          </c:val>
          <c:extLst>
            <c:ext xmlns:c16="http://schemas.microsoft.com/office/drawing/2014/chart" uri="{C3380CC4-5D6E-409C-BE32-E72D297353CC}">
              <c16:uniqueId val="{00000002-E99C-5244-86FD-BD1113B747FD}"/>
            </c:ext>
          </c:extLst>
        </c:ser>
        <c:ser>
          <c:idx val="3"/>
          <c:order val="3"/>
          <c:tx>
            <c:strRef>
              <c:f>Sheet1!$E$1</c:f>
              <c:strCache>
                <c:ptCount val="1"/>
              </c:strCache>
            </c:strRef>
          </c:tx>
          <c:spPr>
            <a:solidFill>
              <a:schemeClr val="accent4"/>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Sheet1!$E$2:$E$8</c:f>
              <c:numCache>
                <c:formatCode>General</c:formatCode>
                <c:ptCount val="7"/>
              </c:numCache>
            </c:numRef>
          </c:val>
          <c:extLst>
            <c:ext xmlns:c16="http://schemas.microsoft.com/office/drawing/2014/chart" uri="{C3380CC4-5D6E-409C-BE32-E72D297353CC}">
              <c16:uniqueId val="{00000003-E99C-5244-86FD-BD1113B747FD}"/>
            </c:ext>
          </c:extLst>
        </c:ser>
        <c:ser>
          <c:idx val="4"/>
          <c:order val="4"/>
          <c:tx>
            <c:strRef>
              <c:f>Sheet1!$F$1</c:f>
              <c:strCache>
                <c:ptCount val="1"/>
              </c:strCache>
            </c:strRef>
          </c:tx>
          <c:spPr>
            <a:solidFill>
              <a:schemeClr val="accent5"/>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Sheet1!$F$2:$F$8</c:f>
              <c:numCache>
                <c:formatCode>General</c:formatCode>
                <c:ptCount val="7"/>
              </c:numCache>
            </c:numRef>
          </c:val>
          <c:extLst>
            <c:ext xmlns:c16="http://schemas.microsoft.com/office/drawing/2014/chart" uri="{C3380CC4-5D6E-409C-BE32-E72D297353CC}">
              <c16:uniqueId val="{00000004-E99C-5244-86FD-BD1113B747FD}"/>
            </c:ext>
          </c:extLst>
        </c:ser>
        <c:ser>
          <c:idx val="5"/>
          <c:order val="5"/>
          <c:tx>
            <c:strRef>
              <c:f>Sheet1!$G$1</c:f>
              <c:strCache>
                <c:ptCount val="1"/>
              </c:strCache>
            </c:strRef>
          </c:tx>
          <c:spPr>
            <a:solidFill>
              <a:schemeClr val="accent6"/>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Sheet1!$G$2:$G$8</c:f>
              <c:numCache>
                <c:formatCode>General</c:formatCode>
                <c:ptCount val="7"/>
              </c:numCache>
            </c:numRef>
          </c:val>
          <c:extLst>
            <c:ext xmlns:c16="http://schemas.microsoft.com/office/drawing/2014/chart" uri="{C3380CC4-5D6E-409C-BE32-E72D297353CC}">
              <c16:uniqueId val="{00000005-E99C-5244-86FD-BD1113B747FD}"/>
            </c:ext>
          </c:extLst>
        </c:ser>
        <c:ser>
          <c:idx val="6"/>
          <c:order val="6"/>
          <c:tx>
            <c:strRef>
              <c:f>Sheet1!$H$1</c:f>
              <c:strCache>
                <c:ptCount val="1"/>
              </c:strCache>
            </c:strRef>
          </c:tx>
          <c:spPr>
            <a:solidFill>
              <a:schemeClr val="accent1">
                <a:lumMod val="60000"/>
              </a:schemeClr>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Sheet1!$H$2:$H$8</c:f>
              <c:numCache>
                <c:formatCode>General</c:formatCode>
                <c:ptCount val="7"/>
              </c:numCache>
            </c:numRef>
          </c:val>
          <c:extLst>
            <c:ext xmlns:c16="http://schemas.microsoft.com/office/drawing/2014/chart" uri="{C3380CC4-5D6E-409C-BE32-E72D297353CC}">
              <c16:uniqueId val="{00000006-E99C-5244-86FD-BD1113B747FD}"/>
            </c:ext>
          </c:extLst>
        </c:ser>
        <c:dLbls>
          <c:showLegendKey val="0"/>
          <c:showVal val="0"/>
          <c:showCatName val="0"/>
          <c:showSerName val="0"/>
          <c:showPercent val="0"/>
          <c:showBubbleSize val="0"/>
        </c:dLbls>
        <c:gapWidth val="0"/>
        <c:overlap val="-8"/>
        <c:axId val="1954804079"/>
        <c:axId val="1954805775"/>
      </c:barChart>
      <c:catAx>
        <c:axId val="19548040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4805775"/>
        <c:crosses val="autoZero"/>
        <c:auto val="1"/>
        <c:lblAlgn val="ctr"/>
        <c:lblOffset val="100"/>
        <c:noMultiLvlLbl val="0"/>
      </c:catAx>
      <c:valAx>
        <c:axId val="19548057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4804079"/>
        <c:crosses val="autoZero"/>
        <c:crossBetween val="between"/>
      </c:valAx>
      <c:spPr>
        <a:solidFill>
          <a:schemeClr val="bg1">
            <a:lumMod val="85000"/>
            <a:alpha val="50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co-authored papers</c:v>
                </c:pt>
              </c:strCache>
            </c:strRef>
          </c:tx>
          <c:spPr>
            <a:solidFill>
              <a:schemeClr val="accent1">
                <a:lumMod val="60000"/>
                <a:lumOff val="40000"/>
                <a:alpha val="77000"/>
              </a:schemeClr>
            </a:solidFill>
            <a:ln w="3175">
              <a:solidFill>
                <a:schemeClr val="accent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#,##0</c:formatCode>
                <c:ptCount val="14"/>
                <c:pt idx="0">
                  <c:v>194398</c:v>
                </c:pt>
                <c:pt idx="1">
                  <c:v>216800</c:v>
                </c:pt>
                <c:pt idx="2">
                  <c:v>243010</c:v>
                </c:pt>
                <c:pt idx="3">
                  <c:v>261100</c:v>
                </c:pt>
                <c:pt idx="4">
                  <c:v>282138</c:v>
                </c:pt>
                <c:pt idx="5">
                  <c:v>299202</c:v>
                </c:pt>
                <c:pt idx="6">
                  <c:v>323334</c:v>
                </c:pt>
                <c:pt idx="7">
                  <c:v>343647</c:v>
                </c:pt>
                <c:pt idx="8">
                  <c:v>370287</c:v>
                </c:pt>
                <c:pt idx="9">
                  <c:v>400381</c:v>
                </c:pt>
                <c:pt idx="10">
                  <c:v>429680</c:v>
                </c:pt>
                <c:pt idx="11">
                  <c:v>464484</c:v>
                </c:pt>
                <c:pt idx="12">
                  <c:v>481060</c:v>
                </c:pt>
                <c:pt idx="13">
                  <c:v>498465</c:v>
                </c:pt>
              </c:numCache>
            </c:numRef>
          </c:val>
          <c:extLst>
            <c:ext xmlns:c16="http://schemas.microsoft.com/office/drawing/2014/chart" uri="{C3380CC4-5D6E-409C-BE32-E72D297353CC}">
              <c16:uniqueId val="{00000000-34E1-D547-8179-CED639E1D147}"/>
            </c:ext>
          </c:extLst>
        </c:ser>
        <c:dLbls>
          <c:showLegendKey val="0"/>
          <c:showVal val="0"/>
          <c:showCatName val="0"/>
          <c:showSerName val="0"/>
          <c:showPercent val="0"/>
          <c:showBubbleSize val="0"/>
        </c:dLbls>
        <c:gapWidth val="34"/>
        <c:overlap val="-27"/>
        <c:axId val="2076011727"/>
        <c:axId val="2076648079"/>
      </c:barChart>
      <c:lineChart>
        <c:grouping val="standard"/>
        <c:varyColors val="0"/>
        <c:ser>
          <c:idx val="1"/>
          <c:order val="1"/>
          <c:tx>
            <c:strRef>
              <c:f>Sheet1!$C$1</c:f>
              <c:strCache>
                <c:ptCount val="1"/>
                <c:pt idx="0">
                  <c:v>co-authored papers as proportion (%) of all papers</c:v>
                </c:pt>
              </c:strCache>
            </c:strRef>
          </c:tx>
          <c:spPr>
            <a:ln w="28575" cap="rnd">
              <a:solidFill>
                <a:schemeClr val="accent2"/>
              </a:solidFill>
              <a:round/>
            </a:ln>
            <a:effectLst/>
          </c:spPr>
          <c:marker>
            <c:symbol val="circle"/>
            <c:size val="8"/>
            <c:spPr>
              <a:solidFill>
                <a:schemeClr val="accent2"/>
              </a:solidFill>
              <a:ln w="9525">
                <a:solidFill>
                  <a:schemeClr val="accent2"/>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Sheet1!$C$2:$C$15</c:f>
              <c:numCache>
                <c:formatCode>#,##0</c:formatCode>
                <c:ptCount val="14"/>
                <c:pt idx="0">
                  <c:v>16.3</c:v>
                </c:pt>
                <c:pt idx="1">
                  <c:v>16.559999999999999</c:v>
                </c:pt>
                <c:pt idx="2">
                  <c:v>16.399999999999999</c:v>
                </c:pt>
                <c:pt idx="3">
                  <c:v>16.7</c:v>
                </c:pt>
                <c:pt idx="4">
                  <c:v>17</c:v>
                </c:pt>
                <c:pt idx="5">
                  <c:v>17.100000000000001</c:v>
                </c:pt>
                <c:pt idx="6">
                  <c:v>17.399999999999999</c:v>
                </c:pt>
                <c:pt idx="7">
                  <c:v>17.5</c:v>
                </c:pt>
                <c:pt idx="8">
                  <c:v>17.899999999999999</c:v>
                </c:pt>
                <c:pt idx="9">
                  <c:v>18.7</c:v>
                </c:pt>
                <c:pt idx="10">
                  <c:v>19.399999999999999</c:v>
                </c:pt>
                <c:pt idx="11">
                  <c:v>20.2</c:v>
                </c:pt>
                <c:pt idx="12">
                  <c:v>20.9</c:v>
                </c:pt>
                <c:pt idx="13">
                  <c:v>21.7</c:v>
                </c:pt>
              </c:numCache>
            </c:numRef>
          </c:val>
          <c:smooth val="0"/>
          <c:extLst>
            <c:ext xmlns:c16="http://schemas.microsoft.com/office/drawing/2014/chart" uri="{C3380CC4-5D6E-409C-BE32-E72D297353CC}">
              <c16:uniqueId val="{00000001-34E1-D547-8179-CED639E1D147}"/>
            </c:ext>
          </c:extLst>
        </c:ser>
        <c:dLbls>
          <c:showLegendKey val="0"/>
          <c:showVal val="0"/>
          <c:showCatName val="0"/>
          <c:showSerName val="0"/>
          <c:showPercent val="0"/>
          <c:showBubbleSize val="0"/>
        </c:dLbls>
        <c:marker val="1"/>
        <c:smooth val="0"/>
        <c:axId val="2074901743"/>
        <c:axId val="2074899215"/>
      </c:lineChart>
      <c:catAx>
        <c:axId val="2076011727"/>
        <c:scaling>
          <c:orientation val="minMax"/>
        </c:scaling>
        <c:delete val="0"/>
        <c:axPos val="b"/>
        <c:numFmt formatCode="General" sourceLinked="1"/>
        <c:majorTickMark val="none"/>
        <c:minorTickMark val="none"/>
        <c:tickLblPos val="nextTo"/>
        <c:spPr>
          <a:noFill/>
          <a:ln w="3175" cap="flat" cmpd="sng" algn="ctr">
            <a:solidFill>
              <a:schemeClr val="accent1">
                <a:lumMod val="75000"/>
              </a:schemeClr>
            </a:solidFill>
            <a:round/>
          </a:ln>
          <a:effectLst/>
        </c:spPr>
        <c:txPr>
          <a:bodyPr rot="-15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6648079"/>
        <c:crosses val="autoZero"/>
        <c:auto val="1"/>
        <c:lblAlgn val="ctr"/>
        <c:lblOffset val="100"/>
        <c:noMultiLvlLbl val="0"/>
      </c:catAx>
      <c:valAx>
        <c:axId val="20766480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6011727"/>
        <c:crosses val="autoZero"/>
        <c:crossBetween val="between"/>
      </c:valAx>
      <c:valAx>
        <c:axId val="2074899215"/>
        <c:scaling>
          <c:orientation val="minMax"/>
          <c:max val="25"/>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4901743"/>
        <c:crosses val="max"/>
        <c:crossBetween val="between"/>
      </c:valAx>
      <c:catAx>
        <c:axId val="2074901743"/>
        <c:scaling>
          <c:orientation val="minMax"/>
        </c:scaling>
        <c:delete val="1"/>
        <c:axPos val="b"/>
        <c:numFmt formatCode="General" sourceLinked="1"/>
        <c:majorTickMark val="out"/>
        <c:minorTickMark val="none"/>
        <c:tickLblPos val="nextTo"/>
        <c:crossAx val="2074899215"/>
        <c:crosses val="autoZero"/>
        <c:auto val="1"/>
        <c:lblAlgn val="ctr"/>
        <c:lblOffset val="100"/>
        <c:noMultiLvlLbl val="0"/>
      </c:catAx>
      <c:spPr>
        <a:solidFill>
          <a:schemeClr val="bg1">
            <a:lumMod val="85000"/>
            <a:alpha val="50000"/>
          </a:schemeClr>
        </a:solidFill>
        <a:ln w="3175">
          <a:solidFill>
            <a:schemeClr val="accent1">
              <a:lumMod val="75000"/>
            </a:schemeClr>
          </a:solid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2003</c:v>
                </c:pt>
              </c:strCache>
            </c:strRef>
          </c:tx>
          <c:spPr>
            <a:solidFill>
              <a:schemeClr val="bg1">
                <a:lumMod val="75000"/>
              </a:schemeClr>
            </a:solidFill>
            <a:ln w="3175">
              <a:noFill/>
            </a:ln>
            <a:effectLst/>
          </c:spPr>
          <c:invertIfNegative val="0"/>
          <c:cat>
            <c:strRef>
              <c:f>Sheet1!$A$2:$A$32</c:f>
              <c:strCache>
                <c:ptCount val="31"/>
                <c:pt idx="0">
                  <c:v>Saudi Arabia</c:v>
                </c:pt>
                <c:pt idx="1">
                  <c:v>Israel</c:v>
                </c:pt>
                <c:pt idx="2">
                  <c:v>Iran</c:v>
                </c:pt>
                <c:pt idx="4">
                  <c:v>Switzerland</c:v>
                </c:pt>
                <c:pt idx="5">
                  <c:v>Sweden</c:v>
                </c:pt>
                <c:pt idx="6">
                  <c:v>Netherlands</c:v>
                </c:pt>
                <c:pt idx="7">
                  <c:v>France </c:v>
                </c:pt>
                <c:pt idx="8">
                  <c:v>Germany</c:v>
                </c:pt>
                <c:pt idx="9">
                  <c:v>Spain</c:v>
                </c:pt>
                <c:pt idx="10">
                  <c:v>Italy</c:v>
                </c:pt>
                <c:pt idx="11">
                  <c:v>Poland</c:v>
                </c:pt>
                <c:pt idx="12">
                  <c:v>Russia</c:v>
                </c:pt>
                <c:pt idx="14">
                  <c:v>Singapore</c:v>
                </c:pt>
                <c:pt idx="15">
                  <c:v>Malaysia</c:v>
                </c:pt>
                <c:pt idx="16">
                  <c:v>Taiwan</c:v>
                </c:pt>
                <c:pt idx="17">
                  <c:v>Japan</c:v>
                </c:pt>
                <c:pt idx="18">
                  <c:v>South Korea</c:v>
                </c:pt>
                <c:pt idx="19">
                  <c:v>China</c:v>
                </c:pt>
                <c:pt idx="20">
                  <c:v>India</c:v>
                </c:pt>
                <c:pt idx="22">
                  <c:v>Chile</c:v>
                </c:pt>
                <c:pt idx="23">
                  <c:v>Mexico</c:v>
                </c:pt>
                <c:pt idx="24">
                  <c:v>Brazil</c:v>
                </c:pt>
                <c:pt idx="26">
                  <c:v>UK</c:v>
                </c:pt>
                <c:pt idx="27">
                  <c:v>Australia</c:v>
                </c:pt>
                <c:pt idx="28">
                  <c:v>Canada</c:v>
                </c:pt>
                <c:pt idx="29">
                  <c:v>South Africa</c:v>
                </c:pt>
                <c:pt idx="30">
                  <c:v>United States</c:v>
                </c:pt>
              </c:strCache>
            </c:strRef>
          </c:cat>
          <c:val>
            <c:numRef>
              <c:f>Sheet1!$B$2:$B$32</c:f>
              <c:numCache>
                <c:formatCode>General</c:formatCode>
                <c:ptCount val="31"/>
                <c:pt idx="0">
                  <c:v>34.5</c:v>
                </c:pt>
                <c:pt idx="1">
                  <c:v>39.9</c:v>
                </c:pt>
                <c:pt idx="2">
                  <c:v>24.2</c:v>
                </c:pt>
                <c:pt idx="4">
                  <c:v>54.5</c:v>
                </c:pt>
                <c:pt idx="5">
                  <c:v>45.7</c:v>
                </c:pt>
                <c:pt idx="6">
                  <c:v>44.7</c:v>
                </c:pt>
                <c:pt idx="7">
                  <c:v>39.5</c:v>
                </c:pt>
                <c:pt idx="8">
                  <c:v>39.4</c:v>
                </c:pt>
                <c:pt idx="9">
                  <c:v>33.200000000000003</c:v>
                </c:pt>
                <c:pt idx="10">
                  <c:v>33.1</c:v>
                </c:pt>
                <c:pt idx="11">
                  <c:v>29.9</c:v>
                </c:pt>
                <c:pt idx="12">
                  <c:v>26.9</c:v>
                </c:pt>
                <c:pt idx="14">
                  <c:v>35</c:v>
                </c:pt>
                <c:pt idx="15">
                  <c:v>36.6</c:v>
                </c:pt>
                <c:pt idx="16">
                  <c:v>17.5</c:v>
                </c:pt>
                <c:pt idx="17">
                  <c:v>18.899999999999999</c:v>
                </c:pt>
                <c:pt idx="18">
                  <c:v>25.1</c:v>
                </c:pt>
                <c:pt idx="19">
                  <c:v>15.3</c:v>
                </c:pt>
                <c:pt idx="20">
                  <c:v>18.100000000000001</c:v>
                </c:pt>
                <c:pt idx="22">
                  <c:v>52.7</c:v>
                </c:pt>
                <c:pt idx="23">
                  <c:v>39.6</c:v>
                </c:pt>
                <c:pt idx="24">
                  <c:v>27.2</c:v>
                </c:pt>
                <c:pt idx="26">
                  <c:v>36.9</c:v>
                </c:pt>
                <c:pt idx="27">
                  <c:v>36.9</c:v>
                </c:pt>
                <c:pt idx="28">
                  <c:v>39</c:v>
                </c:pt>
                <c:pt idx="29">
                  <c:v>40</c:v>
                </c:pt>
                <c:pt idx="30">
                  <c:v>23.3</c:v>
                </c:pt>
              </c:numCache>
            </c:numRef>
          </c:val>
          <c:extLst>
            <c:ext xmlns:c16="http://schemas.microsoft.com/office/drawing/2014/chart" uri="{C3380CC4-5D6E-409C-BE32-E72D297353CC}">
              <c16:uniqueId val="{00000000-933D-3B42-8C7C-B2CA4042171F}"/>
            </c:ext>
          </c:extLst>
        </c:ser>
        <c:ser>
          <c:idx val="1"/>
          <c:order val="1"/>
          <c:tx>
            <c:strRef>
              <c:f>Sheet1!$C$1</c:f>
              <c:strCache>
                <c:ptCount val="1"/>
                <c:pt idx="0">
                  <c:v>2016</c:v>
                </c:pt>
              </c:strCache>
            </c:strRef>
          </c:tx>
          <c:spPr>
            <a:solidFill>
              <a:schemeClr val="accent2"/>
            </a:solidFill>
            <a:ln w="3175">
              <a:solidFill>
                <a:schemeClr val="accent1">
                  <a:lumMod val="75000"/>
                </a:schemeClr>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Sheet1!$A$2:$A$32</c:f>
              <c:strCache>
                <c:ptCount val="31"/>
                <c:pt idx="0">
                  <c:v>Saudi Arabia</c:v>
                </c:pt>
                <c:pt idx="1">
                  <c:v>Israel</c:v>
                </c:pt>
                <c:pt idx="2">
                  <c:v>Iran</c:v>
                </c:pt>
                <c:pt idx="4">
                  <c:v>Switzerland</c:v>
                </c:pt>
                <c:pt idx="5">
                  <c:v>Sweden</c:v>
                </c:pt>
                <c:pt idx="6">
                  <c:v>Netherlands</c:v>
                </c:pt>
                <c:pt idx="7">
                  <c:v>France </c:v>
                </c:pt>
                <c:pt idx="8">
                  <c:v>Germany</c:v>
                </c:pt>
                <c:pt idx="9">
                  <c:v>Spain</c:v>
                </c:pt>
                <c:pt idx="10">
                  <c:v>Italy</c:v>
                </c:pt>
                <c:pt idx="11">
                  <c:v>Poland</c:v>
                </c:pt>
                <c:pt idx="12">
                  <c:v>Russia</c:v>
                </c:pt>
                <c:pt idx="14">
                  <c:v>Singapore</c:v>
                </c:pt>
                <c:pt idx="15">
                  <c:v>Malaysia</c:v>
                </c:pt>
                <c:pt idx="16">
                  <c:v>Taiwan</c:v>
                </c:pt>
                <c:pt idx="17">
                  <c:v>Japan</c:v>
                </c:pt>
                <c:pt idx="18">
                  <c:v>South Korea</c:v>
                </c:pt>
                <c:pt idx="19">
                  <c:v>China</c:v>
                </c:pt>
                <c:pt idx="20">
                  <c:v>India</c:v>
                </c:pt>
                <c:pt idx="22">
                  <c:v>Chile</c:v>
                </c:pt>
                <c:pt idx="23">
                  <c:v>Mexico</c:v>
                </c:pt>
                <c:pt idx="24">
                  <c:v>Brazil</c:v>
                </c:pt>
                <c:pt idx="26">
                  <c:v>UK</c:v>
                </c:pt>
                <c:pt idx="27">
                  <c:v>Australia</c:v>
                </c:pt>
                <c:pt idx="28">
                  <c:v>Canada</c:v>
                </c:pt>
                <c:pt idx="29">
                  <c:v>South Africa</c:v>
                </c:pt>
                <c:pt idx="30">
                  <c:v>United States</c:v>
                </c:pt>
              </c:strCache>
            </c:strRef>
          </c:cat>
          <c:val>
            <c:numRef>
              <c:f>Sheet1!$C$2:$C$32</c:f>
              <c:numCache>
                <c:formatCode>General</c:formatCode>
                <c:ptCount val="31"/>
                <c:pt idx="0">
                  <c:v>76.8</c:v>
                </c:pt>
                <c:pt idx="1">
                  <c:v>50.7</c:v>
                </c:pt>
                <c:pt idx="2">
                  <c:v>20.8</c:v>
                </c:pt>
                <c:pt idx="4">
                  <c:v>69.2</c:v>
                </c:pt>
                <c:pt idx="5">
                  <c:v>64.3</c:v>
                </c:pt>
                <c:pt idx="6">
                  <c:v>61.8</c:v>
                </c:pt>
                <c:pt idx="7">
                  <c:v>54.8</c:v>
                </c:pt>
                <c:pt idx="8">
                  <c:v>51</c:v>
                </c:pt>
                <c:pt idx="9">
                  <c:v>50.7</c:v>
                </c:pt>
                <c:pt idx="10">
                  <c:v>47.3</c:v>
                </c:pt>
                <c:pt idx="11">
                  <c:v>31.3</c:v>
                </c:pt>
                <c:pt idx="12">
                  <c:v>25.1</c:v>
                </c:pt>
                <c:pt idx="14">
                  <c:v>62.8</c:v>
                </c:pt>
                <c:pt idx="15">
                  <c:v>38.4</c:v>
                </c:pt>
                <c:pt idx="16">
                  <c:v>29.8</c:v>
                </c:pt>
                <c:pt idx="17">
                  <c:v>27.9</c:v>
                </c:pt>
                <c:pt idx="18">
                  <c:v>27</c:v>
                </c:pt>
                <c:pt idx="19">
                  <c:v>20.3</c:v>
                </c:pt>
                <c:pt idx="20">
                  <c:v>17.399999999999999</c:v>
                </c:pt>
                <c:pt idx="22">
                  <c:v>61.7</c:v>
                </c:pt>
                <c:pt idx="23">
                  <c:v>42.3</c:v>
                </c:pt>
                <c:pt idx="24">
                  <c:v>32.5</c:v>
                </c:pt>
                <c:pt idx="26">
                  <c:v>57.1</c:v>
                </c:pt>
                <c:pt idx="27">
                  <c:v>54.9</c:v>
                </c:pt>
                <c:pt idx="28">
                  <c:v>53</c:v>
                </c:pt>
                <c:pt idx="29">
                  <c:v>52.1</c:v>
                </c:pt>
                <c:pt idx="30">
                  <c:v>37.1</c:v>
                </c:pt>
              </c:numCache>
            </c:numRef>
          </c:val>
          <c:extLst>
            <c:ext xmlns:c16="http://schemas.microsoft.com/office/drawing/2014/chart" uri="{C3380CC4-5D6E-409C-BE32-E72D297353CC}">
              <c16:uniqueId val="{00000001-933D-3B42-8C7C-B2CA4042171F}"/>
            </c:ext>
          </c:extLst>
        </c:ser>
        <c:dLbls>
          <c:showLegendKey val="0"/>
          <c:showVal val="0"/>
          <c:showCatName val="0"/>
          <c:showSerName val="0"/>
          <c:showPercent val="0"/>
          <c:showBubbleSize val="0"/>
        </c:dLbls>
        <c:gapWidth val="60"/>
        <c:overlap val="-2"/>
        <c:axId val="2076967823"/>
        <c:axId val="375886960"/>
      </c:barChart>
      <c:catAx>
        <c:axId val="2076967823"/>
        <c:scaling>
          <c:orientation val="minMax"/>
        </c:scaling>
        <c:delete val="0"/>
        <c:axPos val="b"/>
        <c:numFmt formatCode="General" sourceLinked="1"/>
        <c:majorTickMark val="none"/>
        <c:minorTickMark val="none"/>
        <c:tickLblPos val="nextTo"/>
        <c:spPr>
          <a:noFill/>
          <a:ln w="3175" cap="flat" cmpd="sng" algn="ctr">
            <a:solidFill>
              <a:schemeClr val="accent1">
                <a:lumMod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5886960"/>
        <c:crosses val="autoZero"/>
        <c:auto val="1"/>
        <c:lblAlgn val="ctr"/>
        <c:lblOffset val="100"/>
        <c:noMultiLvlLbl val="0"/>
      </c:catAx>
      <c:valAx>
        <c:axId val="37588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6967823"/>
        <c:crosses val="autoZero"/>
        <c:crossBetween val="between"/>
      </c:valAx>
      <c:spPr>
        <a:solidFill>
          <a:schemeClr val="bg1">
            <a:lumMod val="85000"/>
            <a:alpha val="45000"/>
          </a:schemeClr>
        </a:solidFill>
        <a:ln w="3175">
          <a:solidFill>
            <a:schemeClr val="accent1">
              <a:lumMod val="75000"/>
            </a:schemeClr>
          </a:solidFill>
        </a:ln>
        <a:effectLst/>
      </c:spPr>
    </c:plotArea>
    <c:legend>
      <c:legendPos val="b"/>
      <c:layout>
        <c:manualLayout>
          <c:xMode val="edge"/>
          <c:yMode val="edge"/>
          <c:x val="0.33505310100126373"/>
          <c:y val="0.92575546905708239"/>
          <c:w val="0.28359738018858749"/>
          <c:h val="5.740833497755063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United States</c:v>
                </c:pt>
              </c:strCache>
            </c:strRef>
          </c:tx>
          <c:spPr>
            <a:pattFill prst="pct25">
              <a:fgClr>
                <a:srgbClr val="FF0000"/>
              </a:fgClr>
              <a:bgClr>
                <a:schemeClr val="bg1"/>
              </a:bgClr>
            </a:pattFill>
            <a:ln w="3175">
              <a:solidFill>
                <a:srgbClr val="FF0000"/>
              </a:solidFill>
            </a:ln>
            <a:effectLst/>
          </c:spP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#,##0</c:formatCode>
                <c:ptCount val="14"/>
                <c:pt idx="0">
                  <c:v>321766</c:v>
                </c:pt>
                <c:pt idx="1">
                  <c:v>347874</c:v>
                </c:pt>
                <c:pt idx="2">
                  <c:v>379701</c:v>
                </c:pt>
                <c:pt idx="3">
                  <c:v>383115</c:v>
                </c:pt>
                <c:pt idx="4">
                  <c:v>389452</c:v>
                </c:pt>
                <c:pt idx="5">
                  <c:v>391933</c:v>
                </c:pt>
                <c:pt idx="6">
                  <c:v>398871</c:v>
                </c:pt>
                <c:pt idx="7">
                  <c:v>409853</c:v>
                </c:pt>
                <c:pt idx="8">
                  <c:v>424938</c:v>
                </c:pt>
                <c:pt idx="9">
                  <c:v>432312</c:v>
                </c:pt>
                <c:pt idx="10">
                  <c:v>435212</c:v>
                </c:pt>
                <c:pt idx="11">
                  <c:v>440230</c:v>
                </c:pt>
                <c:pt idx="12">
                  <c:v>429139</c:v>
                </c:pt>
                <c:pt idx="13">
                  <c:v>408985</c:v>
                </c:pt>
              </c:numCache>
            </c:numRef>
          </c:val>
          <c:extLst>
            <c:ext xmlns:c16="http://schemas.microsoft.com/office/drawing/2014/chart" uri="{C3380CC4-5D6E-409C-BE32-E72D297353CC}">
              <c16:uniqueId val="{00000000-C32D-B041-AAC7-5352F2B20DD9}"/>
            </c:ext>
          </c:extLst>
        </c:ser>
        <c:dLbls>
          <c:showLegendKey val="0"/>
          <c:showVal val="0"/>
          <c:showCatName val="0"/>
          <c:showSerName val="0"/>
          <c:showPercent val="0"/>
          <c:showBubbleSize val="0"/>
        </c:dLbls>
        <c:axId val="128864816"/>
        <c:axId val="128866512"/>
      </c:areaChart>
      <c:barChart>
        <c:barDir val="col"/>
        <c:grouping val="clustered"/>
        <c:varyColors val="0"/>
        <c:ser>
          <c:idx val="1"/>
          <c:order val="1"/>
          <c:tx>
            <c:strRef>
              <c:f>Sheet1!$C$1</c:f>
              <c:strCache>
                <c:ptCount val="1"/>
                <c:pt idx="0">
                  <c:v>China</c:v>
                </c:pt>
              </c:strCache>
            </c:strRef>
          </c:tx>
          <c:spPr>
            <a:solidFill>
              <a:srgbClr val="FF0000">
                <a:alpha val="67000"/>
              </a:srgbClr>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Sheet1!$C$2:$C$15</c:f>
              <c:numCache>
                <c:formatCode>#,##0</c:formatCode>
                <c:ptCount val="14"/>
                <c:pt idx="0">
                  <c:v>86621</c:v>
                </c:pt>
                <c:pt idx="1">
                  <c:v>119755</c:v>
                </c:pt>
                <c:pt idx="2">
                  <c:v>164747</c:v>
                </c:pt>
                <c:pt idx="3">
                  <c:v>189760</c:v>
                </c:pt>
                <c:pt idx="4">
                  <c:v>215700</c:v>
                </c:pt>
                <c:pt idx="5">
                  <c:v>249973</c:v>
                </c:pt>
                <c:pt idx="6">
                  <c:v>290330</c:v>
                </c:pt>
                <c:pt idx="7">
                  <c:v>316915</c:v>
                </c:pt>
                <c:pt idx="8">
                  <c:v>334045</c:v>
                </c:pt>
                <c:pt idx="9">
                  <c:v>332082</c:v>
                </c:pt>
                <c:pt idx="10">
                  <c:v>362973</c:v>
                </c:pt>
                <c:pt idx="11">
                  <c:v>393963</c:v>
                </c:pt>
                <c:pt idx="12">
                  <c:v>411268</c:v>
                </c:pt>
                <c:pt idx="13">
                  <c:v>426165</c:v>
                </c:pt>
              </c:numCache>
            </c:numRef>
          </c:val>
          <c:extLst>
            <c:ext xmlns:c16="http://schemas.microsoft.com/office/drawing/2014/chart" uri="{C3380CC4-5D6E-409C-BE32-E72D297353CC}">
              <c16:uniqueId val="{00000001-C32D-B041-AAC7-5352F2B20DD9}"/>
            </c:ext>
          </c:extLst>
        </c:ser>
        <c:dLbls>
          <c:showLegendKey val="0"/>
          <c:showVal val="0"/>
          <c:showCatName val="0"/>
          <c:showSerName val="0"/>
          <c:showPercent val="0"/>
          <c:showBubbleSize val="0"/>
        </c:dLbls>
        <c:gapWidth val="34"/>
        <c:overlap val="-16"/>
        <c:axId val="128864816"/>
        <c:axId val="128866512"/>
      </c:barChart>
      <c:lineChart>
        <c:grouping val="standard"/>
        <c:varyColors val="0"/>
        <c:ser>
          <c:idx val="2"/>
          <c:order val="2"/>
          <c:tx>
            <c:strRef>
              <c:f>Sheet1!$D$1</c:f>
              <c:strCache>
                <c:ptCount val="1"/>
                <c:pt idx="0">
                  <c:v>United Kingdom</c:v>
                </c:pt>
              </c:strCache>
            </c:strRef>
          </c:tx>
          <c:spPr>
            <a:ln w="53975" cap="rnd">
              <a:solidFill>
                <a:schemeClr val="tx1"/>
              </a:solidFill>
              <a:prstDash val="sysDot"/>
              <a:round/>
            </a:ln>
            <a:effectLst/>
          </c:spPr>
          <c:marker>
            <c:symbol val="none"/>
          </c:marke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Sheet1!$D$2:$D$15</c:f>
              <c:numCache>
                <c:formatCode>#,##0</c:formatCode>
                <c:ptCount val="14"/>
                <c:pt idx="0">
                  <c:v>74600</c:v>
                </c:pt>
                <c:pt idx="1">
                  <c:v>78314</c:v>
                </c:pt>
                <c:pt idx="2">
                  <c:v>84993</c:v>
                </c:pt>
                <c:pt idx="3">
                  <c:v>88061</c:v>
                </c:pt>
                <c:pt idx="4">
                  <c:v>91352</c:v>
                </c:pt>
                <c:pt idx="5">
                  <c:v>92001</c:v>
                </c:pt>
                <c:pt idx="6">
                  <c:v>94757</c:v>
                </c:pt>
                <c:pt idx="7">
                  <c:v>95489</c:v>
                </c:pt>
                <c:pt idx="8">
                  <c:v>98480</c:v>
                </c:pt>
                <c:pt idx="9">
                  <c:v>101367</c:v>
                </c:pt>
                <c:pt idx="10">
                  <c:v>103051</c:v>
                </c:pt>
                <c:pt idx="11">
                  <c:v>102971</c:v>
                </c:pt>
                <c:pt idx="12">
                  <c:v>101407</c:v>
                </c:pt>
                <c:pt idx="13">
                  <c:v>97527</c:v>
                </c:pt>
              </c:numCache>
            </c:numRef>
          </c:val>
          <c:smooth val="0"/>
          <c:extLst>
            <c:ext xmlns:c16="http://schemas.microsoft.com/office/drawing/2014/chart" uri="{C3380CC4-5D6E-409C-BE32-E72D297353CC}">
              <c16:uniqueId val="{00000002-C32D-B041-AAC7-5352F2B20DD9}"/>
            </c:ext>
          </c:extLst>
        </c:ser>
        <c:dLbls>
          <c:showLegendKey val="0"/>
          <c:showVal val="0"/>
          <c:showCatName val="0"/>
          <c:showSerName val="0"/>
          <c:showPercent val="0"/>
          <c:showBubbleSize val="0"/>
        </c:dLbls>
        <c:marker val="1"/>
        <c:smooth val="0"/>
        <c:axId val="128864816"/>
        <c:axId val="128866512"/>
      </c:lineChart>
      <c:catAx>
        <c:axId val="128864816"/>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28866512"/>
        <c:crosses val="autoZero"/>
        <c:auto val="1"/>
        <c:lblAlgn val="ctr"/>
        <c:lblOffset val="100"/>
        <c:noMultiLvlLbl val="0"/>
      </c:catAx>
      <c:valAx>
        <c:axId val="1288665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864816"/>
        <c:crosses val="autoZero"/>
        <c:crossBetween val="between"/>
      </c:valAx>
      <c:spPr>
        <a:solidFill>
          <a:schemeClr val="bg1">
            <a:lumMod val="85000"/>
            <a:alpha val="25000"/>
          </a:schemeClr>
        </a:solidFill>
        <a:ln w="3175">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8108778069408E-2"/>
          <c:y val="7.0999696639146195E-2"/>
          <c:w val="0.93714360357733062"/>
          <c:h val="0.70008857783415379"/>
        </c:manualLayout>
      </c:layout>
      <c:barChart>
        <c:barDir val="col"/>
        <c:grouping val="stacked"/>
        <c:varyColors val="0"/>
        <c:ser>
          <c:idx val="0"/>
          <c:order val="0"/>
          <c:tx>
            <c:strRef>
              <c:f>Sheet1!$B$1</c:f>
              <c:strCache>
                <c:ptCount val="1"/>
                <c:pt idx="0">
                  <c:v>Papers solely authored in China</c:v>
                </c:pt>
              </c:strCache>
            </c:strRef>
          </c:tx>
          <c:spPr>
            <a:solidFill>
              <a:schemeClr val="accent5">
                <a:lumMod val="75000"/>
              </a:schemeClr>
            </a:solidFill>
            <a:ln>
              <a:noFill/>
            </a:ln>
            <a:effectLst/>
          </c:spPr>
          <c:invertIfNegative val="0"/>
          <c:cat>
            <c:numRef>
              <c:f>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Sheet1!$B$2:$B$18</c:f>
              <c:numCache>
                <c:formatCode>General</c:formatCode>
                <c:ptCount val="17"/>
                <c:pt idx="0">
                  <c:v>4.05</c:v>
                </c:pt>
                <c:pt idx="1">
                  <c:v>5.07</c:v>
                </c:pt>
                <c:pt idx="2">
                  <c:v>4.9400000000000004</c:v>
                </c:pt>
                <c:pt idx="3">
                  <c:v>5.6</c:v>
                </c:pt>
                <c:pt idx="4">
                  <c:v>8.18</c:v>
                </c:pt>
                <c:pt idx="5">
                  <c:v>11.66</c:v>
                </c:pt>
                <c:pt idx="6">
                  <c:v>12.4</c:v>
                </c:pt>
                <c:pt idx="7">
                  <c:v>12.38</c:v>
                </c:pt>
                <c:pt idx="8">
                  <c:v>13.02</c:v>
                </c:pt>
                <c:pt idx="9">
                  <c:v>13.51</c:v>
                </c:pt>
                <c:pt idx="10">
                  <c:v>13.75</c:v>
                </c:pt>
                <c:pt idx="11">
                  <c:v>13.92</c:v>
                </c:pt>
                <c:pt idx="12">
                  <c:v>14.92</c:v>
                </c:pt>
                <c:pt idx="13">
                  <c:v>16.079999999999998</c:v>
                </c:pt>
                <c:pt idx="14">
                  <c:v>16.89</c:v>
                </c:pt>
                <c:pt idx="15">
                  <c:v>17.41</c:v>
                </c:pt>
                <c:pt idx="16">
                  <c:v>18.07</c:v>
                </c:pt>
              </c:numCache>
            </c:numRef>
          </c:val>
          <c:extLst>
            <c:ext xmlns:c16="http://schemas.microsoft.com/office/drawing/2014/chart" uri="{C3380CC4-5D6E-409C-BE32-E72D297353CC}">
              <c16:uniqueId val="{00000000-CE91-5B4D-8095-FF56CF229A93}"/>
            </c:ext>
          </c:extLst>
        </c:ser>
        <c:ser>
          <c:idx val="1"/>
          <c:order val="1"/>
          <c:tx>
            <c:strRef>
              <c:f>Sheet1!$C$1</c:f>
              <c:strCache>
                <c:ptCount val="1"/>
                <c:pt idx="0">
                  <c:v>Additional papers with Chinese names, all countries (unweighted)</c:v>
                </c:pt>
              </c:strCache>
            </c:strRef>
          </c:tx>
          <c:spPr>
            <a:solidFill>
              <a:schemeClr val="accent5">
                <a:lumMod val="60000"/>
                <a:lumOff val="40000"/>
              </a:schemeClr>
            </a:solidFill>
            <a:ln>
              <a:noFill/>
            </a:ln>
            <a:effectLst/>
          </c:spPr>
          <c:invertIfNegative val="0"/>
          <c:cat>
            <c:numRef>
              <c:f>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Sheet1!$C$2:$C$18</c:f>
              <c:numCache>
                <c:formatCode>General</c:formatCode>
                <c:ptCount val="17"/>
                <c:pt idx="0">
                  <c:v>8.3800000000000008</c:v>
                </c:pt>
                <c:pt idx="1">
                  <c:v>8.69</c:v>
                </c:pt>
                <c:pt idx="2">
                  <c:v>9.0399999999999991</c:v>
                </c:pt>
                <c:pt idx="3">
                  <c:v>9.48</c:v>
                </c:pt>
                <c:pt idx="4">
                  <c:v>10.5</c:v>
                </c:pt>
                <c:pt idx="5">
                  <c:v>10.19</c:v>
                </c:pt>
                <c:pt idx="6">
                  <c:v>10.56</c:v>
                </c:pt>
                <c:pt idx="7">
                  <c:v>10.58</c:v>
                </c:pt>
                <c:pt idx="8">
                  <c:v>10.35</c:v>
                </c:pt>
                <c:pt idx="9">
                  <c:v>9.64</c:v>
                </c:pt>
                <c:pt idx="10">
                  <c:v>10.7</c:v>
                </c:pt>
                <c:pt idx="11">
                  <c:v>11.88</c:v>
                </c:pt>
                <c:pt idx="12">
                  <c:v>9.4</c:v>
                </c:pt>
                <c:pt idx="13">
                  <c:v>10.75</c:v>
                </c:pt>
                <c:pt idx="14">
                  <c:v>15.41</c:v>
                </c:pt>
                <c:pt idx="15">
                  <c:v>14.77</c:v>
                </c:pt>
                <c:pt idx="16">
                  <c:v>16.760000000000002</c:v>
                </c:pt>
              </c:numCache>
            </c:numRef>
          </c:val>
          <c:extLst>
            <c:ext xmlns:c16="http://schemas.microsoft.com/office/drawing/2014/chart" uri="{C3380CC4-5D6E-409C-BE32-E72D297353CC}">
              <c16:uniqueId val="{00000001-CE91-5B4D-8095-FF56CF229A93}"/>
            </c:ext>
          </c:extLst>
        </c:ser>
        <c:dLbls>
          <c:showLegendKey val="0"/>
          <c:showVal val="0"/>
          <c:showCatName val="0"/>
          <c:showSerName val="0"/>
          <c:showPercent val="0"/>
          <c:showBubbleSize val="0"/>
        </c:dLbls>
        <c:gapWidth val="85"/>
        <c:overlap val="100"/>
        <c:axId val="479426703"/>
        <c:axId val="479011359"/>
      </c:barChart>
      <c:lineChart>
        <c:grouping val="standard"/>
        <c:varyColors val="0"/>
        <c:ser>
          <c:idx val="2"/>
          <c:order val="2"/>
          <c:tx>
            <c:strRef>
              <c:f>Sheet1!$D$1</c:f>
              <c:strCache>
                <c:ptCount val="1"/>
                <c:pt idx="0">
                  <c:v>Total = proportion of all papers in Scopus with Chinese names</c:v>
                </c:pt>
              </c:strCache>
            </c:strRef>
          </c:tx>
          <c:spPr>
            <a:ln w="28575" cap="rnd">
              <a:no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Sheet1!$D$2:$D$18</c:f>
              <c:numCache>
                <c:formatCode>General</c:formatCode>
                <c:ptCount val="17"/>
                <c:pt idx="0">
                  <c:v>12.43</c:v>
                </c:pt>
                <c:pt idx="1">
                  <c:v>13.77</c:v>
                </c:pt>
                <c:pt idx="2">
                  <c:v>13.97</c:v>
                </c:pt>
                <c:pt idx="3">
                  <c:v>15.07</c:v>
                </c:pt>
                <c:pt idx="4">
                  <c:v>18.670000000000002</c:v>
                </c:pt>
                <c:pt idx="5">
                  <c:v>21.85</c:v>
                </c:pt>
                <c:pt idx="6">
                  <c:v>22.96</c:v>
                </c:pt>
                <c:pt idx="7">
                  <c:v>22.95</c:v>
                </c:pt>
                <c:pt idx="8">
                  <c:v>23.37</c:v>
                </c:pt>
                <c:pt idx="9">
                  <c:v>23.15</c:v>
                </c:pt>
                <c:pt idx="10">
                  <c:v>24.45</c:v>
                </c:pt>
                <c:pt idx="11">
                  <c:v>25.8</c:v>
                </c:pt>
                <c:pt idx="12">
                  <c:v>24.32</c:v>
                </c:pt>
                <c:pt idx="13">
                  <c:v>26.83</c:v>
                </c:pt>
                <c:pt idx="14">
                  <c:v>32.299999999999997</c:v>
                </c:pt>
                <c:pt idx="15">
                  <c:v>32.17</c:v>
                </c:pt>
                <c:pt idx="16">
                  <c:v>34.64</c:v>
                </c:pt>
              </c:numCache>
            </c:numRef>
          </c:val>
          <c:smooth val="0"/>
          <c:extLst>
            <c:ext xmlns:c16="http://schemas.microsoft.com/office/drawing/2014/chart" uri="{C3380CC4-5D6E-409C-BE32-E72D297353CC}">
              <c16:uniqueId val="{00000002-CE91-5B4D-8095-FF56CF229A93}"/>
            </c:ext>
          </c:extLst>
        </c:ser>
        <c:dLbls>
          <c:showLegendKey val="0"/>
          <c:showVal val="0"/>
          <c:showCatName val="0"/>
          <c:showSerName val="0"/>
          <c:showPercent val="0"/>
          <c:showBubbleSize val="0"/>
        </c:dLbls>
        <c:marker val="1"/>
        <c:smooth val="0"/>
        <c:axId val="479426703"/>
        <c:axId val="479011359"/>
      </c:lineChart>
      <c:catAx>
        <c:axId val="479426703"/>
        <c:scaling>
          <c:orientation val="minMax"/>
        </c:scaling>
        <c:delete val="0"/>
        <c:axPos val="b"/>
        <c:numFmt formatCode="General" sourceLinked="1"/>
        <c:majorTickMark val="none"/>
        <c:minorTickMark val="none"/>
        <c:tickLblPos val="nextTo"/>
        <c:spPr>
          <a:noFill/>
          <a:ln w="3175" cap="flat" cmpd="sng" algn="ctr">
            <a:solidFill>
              <a:schemeClr val="accent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79011359"/>
        <c:crosses val="autoZero"/>
        <c:auto val="1"/>
        <c:lblAlgn val="ctr"/>
        <c:lblOffset val="100"/>
        <c:noMultiLvlLbl val="0"/>
      </c:catAx>
      <c:valAx>
        <c:axId val="479011359"/>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79426703"/>
        <c:crosses val="autoZero"/>
        <c:crossBetween val="between"/>
      </c:valAx>
      <c:spPr>
        <a:solidFill>
          <a:schemeClr val="tx2">
            <a:lumMod val="20000"/>
            <a:lumOff val="80000"/>
            <a:alpha val="51000"/>
          </a:schemeClr>
        </a:solidFill>
        <a:ln w="3175">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World</c:v>
                </c:pt>
              </c:strCache>
            </c:strRef>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Sheet1!$A$2:$A$48</c:f>
              <c:numCache>
                <c:formatCode>General</c:formatCode>
                <c:ptCount val="47"/>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numCache>
            </c:numRef>
          </c:cat>
          <c:val>
            <c:numRef>
              <c:f>Sheet1!$B$2:$B$48</c:f>
              <c:numCache>
                <c:formatCode>General</c:formatCode>
                <c:ptCount val="47"/>
                <c:pt idx="0">
                  <c:v>9.94</c:v>
                </c:pt>
                <c:pt idx="1">
                  <c:v>10.14</c:v>
                </c:pt>
                <c:pt idx="2">
                  <c:v>10.37</c:v>
                </c:pt>
                <c:pt idx="3">
                  <c:v>10.69</c:v>
                </c:pt>
                <c:pt idx="4">
                  <c:v>11.19</c:v>
                </c:pt>
                <c:pt idx="5">
                  <c:v>11.7</c:v>
                </c:pt>
                <c:pt idx="6">
                  <c:v>11.78</c:v>
                </c:pt>
                <c:pt idx="7">
                  <c:v>12.07</c:v>
                </c:pt>
                <c:pt idx="8">
                  <c:v>12.22</c:v>
                </c:pt>
                <c:pt idx="9">
                  <c:v>12.39</c:v>
                </c:pt>
                <c:pt idx="10">
                  <c:v>12.66</c:v>
                </c:pt>
                <c:pt idx="11">
                  <c:v>12.8</c:v>
                </c:pt>
                <c:pt idx="12">
                  <c:v>12.97</c:v>
                </c:pt>
                <c:pt idx="13">
                  <c:v>13.3</c:v>
                </c:pt>
                <c:pt idx="14">
                  <c:v>13.36</c:v>
                </c:pt>
                <c:pt idx="15">
                  <c:v>13.28</c:v>
                </c:pt>
                <c:pt idx="16">
                  <c:v>13.39</c:v>
                </c:pt>
                <c:pt idx="17">
                  <c:v>13.29</c:v>
                </c:pt>
                <c:pt idx="18">
                  <c:v>13.42</c:v>
                </c:pt>
                <c:pt idx="19">
                  <c:v>13.64</c:v>
                </c:pt>
                <c:pt idx="20">
                  <c:v>13.83</c:v>
                </c:pt>
                <c:pt idx="21">
                  <c:v>14.07</c:v>
                </c:pt>
                <c:pt idx="22">
                  <c:v>14.44</c:v>
                </c:pt>
                <c:pt idx="23">
                  <c:v>14.96</c:v>
                </c:pt>
                <c:pt idx="24">
                  <c:v>15.56</c:v>
                </c:pt>
                <c:pt idx="25">
                  <c:v>16.12</c:v>
                </c:pt>
                <c:pt idx="26">
                  <c:v>16.89</c:v>
                </c:pt>
                <c:pt idx="27">
                  <c:v>17.309999999999999</c:v>
                </c:pt>
                <c:pt idx="28">
                  <c:v>18.39</c:v>
                </c:pt>
                <c:pt idx="29">
                  <c:v>19.04</c:v>
                </c:pt>
                <c:pt idx="30">
                  <c:v>20.07</c:v>
                </c:pt>
                <c:pt idx="31">
                  <c:v>21.58</c:v>
                </c:pt>
                <c:pt idx="32">
                  <c:v>22.73</c:v>
                </c:pt>
                <c:pt idx="33">
                  <c:v>23.55</c:v>
                </c:pt>
                <c:pt idx="34">
                  <c:v>24.27</c:v>
                </c:pt>
                <c:pt idx="35">
                  <c:v>25.05</c:v>
                </c:pt>
                <c:pt idx="36">
                  <c:v>25.92</c:v>
                </c:pt>
                <c:pt idx="37">
                  <c:v>26.96</c:v>
                </c:pt>
                <c:pt idx="38">
                  <c:v>28.02</c:v>
                </c:pt>
                <c:pt idx="39">
                  <c:v>29.42</c:v>
                </c:pt>
                <c:pt idx="40">
                  <c:v>31.21</c:v>
                </c:pt>
                <c:pt idx="41">
                  <c:v>32.479999999999997</c:v>
                </c:pt>
                <c:pt idx="42">
                  <c:v>33.19</c:v>
                </c:pt>
                <c:pt idx="43">
                  <c:v>35.56</c:v>
                </c:pt>
                <c:pt idx="44">
                  <c:v>36.67</c:v>
                </c:pt>
                <c:pt idx="45">
                  <c:v>37.46</c:v>
                </c:pt>
                <c:pt idx="46">
                  <c:v>37.880000000000003</c:v>
                </c:pt>
              </c:numCache>
            </c:numRef>
          </c:val>
          <c:extLst>
            <c:ext xmlns:c16="http://schemas.microsoft.com/office/drawing/2014/chart" uri="{C3380CC4-5D6E-409C-BE32-E72D297353CC}">
              <c16:uniqueId val="{00000000-2204-3744-BBBB-B44394CB3ABE}"/>
            </c:ext>
          </c:extLst>
        </c:ser>
        <c:ser>
          <c:idx val="1"/>
          <c:order val="1"/>
          <c:tx>
            <c:strRef>
              <c:f>Sheet1!$C$1</c:f>
              <c:strCache>
                <c:ptCount val="1"/>
                <c:pt idx="0">
                  <c:v>North America and Western Europe</c:v>
                </c:pt>
              </c:strCache>
            </c:strRef>
          </c:tx>
          <c:spPr>
            <a:solidFill>
              <a:schemeClr val="bg1">
                <a:lumMod val="65000"/>
              </a:schemeClr>
            </a:solidFill>
            <a:ln w="41275">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Sheet1!$A$2:$A$48</c:f>
              <c:numCache>
                <c:formatCode>General</c:formatCode>
                <c:ptCount val="47"/>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numCache>
            </c:numRef>
          </c:cat>
          <c:val>
            <c:numRef>
              <c:f>Sheet1!$C$2:$C$48</c:f>
              <c:numCache>
                <c:formatCode>General</c:formatCode>
                <c:ptCount val="47"/>
                <c:pt idx="0">
                  <c:v>30.86</c:v>
                </c:pt>
                <c:pt idx="1">
                  <c:v>32.11</c:v>
                </c:pt>
                <c:pt idx="2">
                  <c:v>33.25</c:v>
                </c:pt>
                <c:pt idx="3">
                  <c:v>34.03</c:v>
                </c:pt>
                <c:pt idx="4">
                  <c:v>35.619999999999997</c:v>
                </c:pt>
                <c:pt idx="5">
                  <c:v>37.93</c:v>
                </c:pt>
                <c:pt idx="6">
                  <c:v>37.619999999999997</c:v>
                </c:pt>
                <c:pt idx="7">
                  <c:v>38.21</c:v>
                </c:pt>
                <c:pt idx="8">
                  <c:v>37.840000000000003</c:v>
                </c:pt>
                <c:pt idx="9">
                  <c:v>38.409999999999997</c:v>
                </c:pt>
                <c:pt idx="10">
                  <c:v>39.28</c:v>
                </c:pt>
                <c:pt idx="11">
                  <c:v>39.92</c:v>
                </c:pt>
                <c:pt idx="12">
                  <c:v>40.340000000000003</c:v>
                </c:pt>
                <c:pt idx="13">
                  <c:v>40.81</c:v>
                </c:pt>
                <c:pt idx="14">
                  <c:v>41.03</c:v>
                </c:pt>
                <c:pt idx="15">
                  <c:v>41.69</c:v>
                </c:pt>
                <c:pt idx="16">
                  <c:v>42.97</c:v>
                </c:pt>
                <c:pt idx="17">
                  <c:v>44.49</c:v>
                </c:pt>
                <c:pt idx="18">
                  <c:v>46.33</c:v>
                </c:pt>
                <c:pt idx="19">
                  <c:v>48.81</c:v>
                </c:pt>
                <c:pt idx="20">
                  <c:v>50.97</c:v>
                </c:pt>
                <c:pt idx="21">
                  <c:v>54.25</c:v>
                </c:pt>
                <c:pt idx="22">
                  <c:v>56.5</c:v>
                </c:pt>
                <c:pt idx="23">
                  <c:v>58.61</c:v>
                </c:pt>
                <c:pt idx="24">
                  <c:v>60.06</c:v>
                </c:pt>
                <c:pt idx="25">
                  <c:v>61.08</c:v>
                </c:pt>
                <c:pt idx="26">
                  <c:v>60.58</c:v>
                </c:pt>
                <c:pt idx="27">
                  <c:v>59.54</c:v>
                </c:pt>
                <c:pt idx="28">
                  <c:v>61.35</c:v>
                </c:pt>
                <c:pt idx="29">
                  <c:v>59.53</c:v>
                </c:pt>
                <c:pt idx="30">
                  <c:v>60.61</c:v>
                </c:pt>
                <c:pt idx="31">
                  <c:v>65.91</c:v>
                </c:pt>
                <c:pt idx="32">
                  <c:v>67.900000000000006</c:v>
                </c:pt>
                <c:pt idx="33">
                  <c:v>68.989999999999995</c:v>
                </c:pt>
                <c:pt idx="34">
                  <c:v>70.12</c:v>
                </c:pt>
                <c:pt idx="35">
                  <c:v>70.75</c:v>
                </c:pt>
                <c:pt idx="36">
                  <c:v>71.099999999999994</c:v>
                </c:pt>
                <c:pt idx="37">
                  <c:v>71.75</c:v>
                </c:pt>
                <c:pt idx="38">
                  <c:v>73.510000000000005</c:v>
                </c:pt>
                <c:pt idx="39">
                  <c:v>76.72</c:v>
                </c:pt>
                <c:pt idx="40">
                  <c:v>78.39</c:v>
                </c:pt>
                <c:pt idx="41">
                  <c:v>78.569999999999993</c:v>
                </c:pt>
                <c:pt idx="42">
                  <c:v>76.650000000000006</c:v>
                </c:pt>
                <c:pt idx="43">
                  <c:v>77.239999999999995</c:v>
                </c:pt>
                <c:pt idx="44">
                  <c:v>77.650000000000006</c:v>
                </c:pt>
                <c:pt idx="45">
                  <c:v>78.41</c:v>
                </c:pt>
                <c:pt idx="46">
                  <c:v>78.41</c:v>
                </c:pt>
              </c:numCache>
            </c:numRef>
          </c:val>
          <c:extLst>
            <c:ext xmlns:c16="http://schemas.microsoft.com/office/drawing/2014/chart" uri="{C3380CC4-5D6E-409C-BE32-E72D297353CC}">
              <c16:uniqueId val="{00000001-2204-3744-BBBB-B44394CB3ABE}"/>
            </c:ext>
          </c:extLst>
        </c:ser>
        <c:dLbls>
          <c:showLegendKey val="0"/>
          <c:showVal val="0"/>
          <c:showCatName val="0"/>
          <c:showSerName val="0"/>
          <c:showPercent val="0"/>
          <c:showBubbleSize val="0"/>
        </c:dLbls>
        <c:gapWidth val="0"/>
        <c:overlap val="30"/>
        <c:axId val="-547544736"/>
        <c:axId val="-326836080"/>
      </c:barChart>
      <c:catAx>
        <c:axId val="-54754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6836080"/>
        <c:crosses val="autoZero"/>
        <c:auto val="1"/>
        <c:lblAlgn val="ctr"/>
        <c:lblOffset val="100"/>
        <c:noMultiLvlLbl val="0"/>
      </c:catAx>
      <c:valAx>
        <c:axId val="-326836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7544736"/>
        <c:crosses val="autoZero"/>
        <c:crossBetween val="between"/>
      </c:valAx>
      <c:spPr>
        <a:solidFill>
          <a:srgbClr val="0070C0">
            <a:alpha val="15000"/>
          </a:srgbClr>
        </a:solidFill>
        <a:ln>
          <a:solidFill>
            <a:srgbClr val="FF0000"/>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85000"/>
        <a:alpha val="65000"/>
      </a:schemeClr>
    </a:soli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Rate at which the US cites</c:v>
                </c:pt>
              </c:strCache>
            </c:strRef>
          </c:tx>
          <c:spPr>
            <a:solidFill>
              <a:schemeClr val="tx2">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United States</c:v>
                </c:pt>
                <c:pt idx="1">
                  <c:v>Canada</c:v>
                </c:pt>
                <c:pt idx="2">
                  <c:v>United Kingdom</c:v>
                </c:pt>
                <c:pt idx="3">
                  <c:v>Germany</c:v>
                </c:pt>
                <c:pt idx="4">
                  <c:v>France</c:v>
                </c:pt>
                <c:pt idx="5">
                  <c:v>Japan</c:v>
                </c:pt>
                <c:pt idx="6">
                  <c:v>South Korea</c:v>
                </c:pt>
                <c:pt idx="7">
                  <c:v>Chile</c:v>
                </c:pt>
                <c:pt idx="8">
                  <c:v>Taiwan</c:v>
                </c:pt>
                <c:pt idx="9">
                  <c:v>Argentina</c:v>
                </c:pt>
                <c:pt idx="10">
                  <c:v>China</c:v>
                </c:pt>
                <c:pt idx="11">
                  <c:v>Mexico</c:v>
                </c:pt>
                <c:pt idx="12">
                  <c:v>Brazil</c:v>
                </c:pt>
                <c:pt idx="13">
                  <c:v>India</c:v>
                </c:pt>
              </c:strCache>
            </c:strRef>
          </c:cat>
          <c:val>
            <c:numRef>
              <c:f>Sheet1!$B$2:$B$15</c:f>
              <c:numCache>
                <c:formatCode>General</c:formatCode>
                <c:ptCount val="14"/>
                <c:pt idx="0">
                  <c:v>2.93</c:v>
                </c:pt>
                <c:pt idx="1">
                  <c:v>1.1499999999999999</c:v>
                </c:pt>
                <c:pt idx="2">
                  <c:v>1.1299999999999999</c:v>
                </c:pt>
                <c:pt idx="3">
                  <c:v>0.88</c:v>
                </c:pt>
                <c:pt idx="4">
                  <c:v>0.76</c:v>
                </c:pt>
                <c:pt idx="5">
                  <c:v>0.5</c:v>
                </c:pt>
                <c:pt idx="6">
                  <c:v>0.49</c:v>
                </c:pt>
                <c:pt idx="7">
                  <c:v>0.43</c:v>
                </c:pt>
                <c:pt idx="8">
                  <c:v>0.39</c:v>
                </c:pt>
                <c:pt idx="9">
                  <c:v>0.37</c:v>
                </c:pt>
                <c:pt idx="10">
                  <c:v>0.31</c:v>
                </c:pt>
                <c:pt idx="11">
                  <c:v>0.28999999999999998</c:v>
                </c:pt>
                <c:pt idx="12">
                  <c:v>0.27</c:v>
                </c:pt>
                <c:pt idx="13">
                  <c:v>0.2</c:v>
                </c:pt>
              </c:numCache>
            </c:numRef>
          </c:val>
          <c:extLst>
            <c:ext xmlns:c16="http://schemas.microsoft.com/office/drawing/2014/chart" uri="{C3380CC4-5D6E-409C-BE32-E72D297353CC}">
              <c16:uniqueId val="{00000000-43D2-0C4B-BBBD-61F70D138BDA}"/>
            </c:ext>
          </c:extLst>
        </c:ser>
        <c:ser>
          <c:idx val="1"/>
          <c:order val="1"/>
          <c:tx>
            <c:strRef>
              <c:f>Sheet1!$C$1</c:f>
              <c:strCache>
                <c:ptCount val="1"/>
                <c:pt idx="0">
                  <c:v>Rate at which the US is cited</c:v>
                </c:pt>
              </c:strCache>
            </c:strRef>
          </c:tx>
          <c:spPr>
            <a:solidFill>
              <a:schemeClr val="tx2">
                <a:lumMod val="20000"/>
                <a:lumOff val="80000"/>
              </a:schemeClr>
            </a:solidFill>
            <a:ln w="6350">
              <a:solidFill>
                <a:schemeClr val="accent1">
                  <a:lumMod val="75000"/>
                </a:schemeClr>
              </a:solid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United States</c:v>
                </c:pt>
                <c:pt idx="1">
                  <c:v>Canada</c:v>
                </c:pt>
                <c:pt idx="2">
                  <c:v>United Kingdom</c:v>
                </c:pt>
                <c:pt idx="3">
                  <c:v>Germany</c:v>
                </c:pt>
                <c:pt idx="4">
                  <c:v>France</c:v>
                </c:pt>
                <c:pt idx="5">
                  <c:v>Japan</c:v>
                </c:pt>
                <c:pt idx="6">
                  <c:v>South Korea</c:v>
                </c:pt>
                <c:pt idx="7">
                  <c:v>Chile</c:v>
                </c:pt>
                <c:pt idx="8">
                  <c:v>Taiwan</c:v>
                </c:pt>
                <c:pt idx="9">
                  <c:v>Argentina</c:v>
                </c:pt>
                <c:pt idx="10">
                  <c:v>China</c:v>
                </c:pt>
                <c:pt idx="11">
                  <c:v>Mexico</c:v>
                </c:pt>
                <c:pt idx="12">
                  <c:v>Brazil</c:v>
                </c:pt>
                <c:pt idx="13">
                  <c:v>India</c:v>
                </c:pt>
              </c:strCache>
            </c:strRef>
          </c:cat>
          <c:val>
            <c:numRef>
              <c:f>Sheet1!$C$2:$C$15</c:f>
              <c:numCache>
                <c:formatCode>General</c:formatCode>
                <c:ptCount val="14"/>
                <c:pt idx="0">
                  <c:v>2.93</c:v>
                </c:pt>
                <c:pt idx="1">
                  <c:v>1.49</c:v>
                </c:pt>
                <c:pt idx="2">
                  <c:v>1.29</c:v>
                </c:pt>
                <c:pt idx="3">
                  <c:v>1.18</c:v>
                </c:pt>
                <c:pt idx="4">
                  <c:v>1.1599999999999999</c:v>
                </c:pt>
                <c:pt idx="5">
                  <c:v>1.04</c:v>
                </c:pt>
                <c:pt idx="6">
                  <c:v>1</c:v>
                </c:pt>
                <c:pt idx="7">
                  <c:v>1.1000000000000001</c:v>
                </c:pt>
                <c:pt idx="8">
                  <c:v>0.98</c:v>
                </c:pt>
                <c:pt idx="9">
                  <c:v>1.02</c:v>
                </c:pt>
                <c:pt idx="10">
                  <c:v>0.8</c:v>
                </c:pt>
                <c:pt idx="11">
                  <c:v>1</c:v>
                </c:pt>
                <c:pt idx="12">
                  <c:v>0.86</c:v>
                </c:pt>
                <c:pt idx="13">
                  <c:v>0.65</c:v>
                </c:pt>
              </c:numCache>
            </c:numRef>
          </c:val>
          <c:extLst>
            <c:ext xmlns:c16="http://schemas.microsoft.com/office/drawing/2014/chart" uri="{C3380CC4-5D6E-409C-BE32-E72D297353CC}">
              <c16:uniqueId val="{00000001-43D2-0C4B-BBBD-61F70D138BDA}"/>
            </c:ext>
          </c:extLst>
        </c:ser>
        <c:dLbls>
          <c:showLegendKey val="0"/>
          <c:showVal val="0"/>
          <c:showCatName val="0"/>
          <c:showSerName val="0"/>
          <c:showPercent val="0"/>
          <c:showBubbleSize val="0"/>
        </c:dLbls>
        <c:gapWidth val="49"/>
        <c:overlap val="-14"/>
        <c:axId val="2099053119"/>
        <c:axId val="2098611055"/>
      </c:barChart>
      <c:catAx>
        <c:axId val="2099053119"/>
        <c:scaling>
          <c:orientation val="minMax"/>
        </c:scaling>
        <c:delete val="0"/>
        <c:axPos val="b"/>
        <c:numFmt formatCode="General" sourceLinked="1"/>
        <c:majorTickMark val="none"/>
        <c:minorTickMark val="none"/>
        <c:tickLblPos val="nextTo"/>
        <c:spPr>
          <a:noFill/>
          <a:ln w="3175" cap="flat" cmpd="sng" algn="ctr">
            <a:solidFill>
              <a:schemeClr val="accent1">
                <a:lumMod val="75000"/>
              </a:schemeClr>
            </a:solidFill>
            <a:round/>
          </a:ln>
          <a:effectLst/>
        </c:spPr>
        <c:txPr>
          <a:bodyPr rot="-60000000" spcFirstLastPara="1" vertOverflow="ellipsis" vert="horz" wrap="square" anchor="ctr" anchorCtr="1"/>
          <a:lstStyle/>
          <a:p>
            <a:pPr>
              <a:defRPr sz="1400" b="0" i="0" u="none" strike="noStrike" kern="1200" cap="small" baseline="0">
                <a:solidFill>
                  <a:schemeClr val="tx1">
                    <a:lumMod val="65000"/>
                    <a:lumOff val="35000"/>
                  </a:schemeClr>
                </a:solidFill>
                <a:latin typeface="+mn-lt"/>
                <a:ea typeface="+mn-ea"/>
                <a:cs typeface="+mn-cs"/>
              </a:defRPr>
            </a:pPr>
            <a:endParaRPr lang="en-US"/>
          </a:p>
        </c:txPr>
        <c:crossAx val="2098611055"/>
        <c:crosses val="autoZero"/>
        <c:auto val="1"/>
        <c:lblAlgn val="ctr"/>
        <c:lblOffset val="100"/>
        <c:noMultiLvlLbl val="0"/>
      </c:catAx>
      <c:valAx>
        <c:axId val="209861105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9053119"/>
        <c:crosses val="autoZero"/>
        <c:crossBetween val="between"/>
      </c:valAx>
      <c:spPr>
        <a:solidFill>
          <a:schemeClr val="bg1">
            <a:lumMod val="85000"/>
            <a:alpha val="50000"/>
          </a:schemeClr>
        </a:solidFill>
        <a:ln w="3175">
          <a:solidFill>
            <a:schemeClr val="accent1">
              <a:lumMod val="75000"/>
            </a:schemeClr>
          </a:solidFill>
        </a:ln>
        <a:effectLst/>
      </c:spPr>
    </c:plotArea>
    <c:legend>
      <c:legendPos val="b"/>
      <c:layout>
        <c:manualLayout>
          <c:xMode val="edge"/>
          <c:yMode val="edge"/>
          <c:x val="0.23135851074171285"/>
          <c:y val="9.2726122595345989E-2"/>
          <c:w val="0.71938174394867305"/>
          <c:h val="7.1076144458096541E-2"/>
        </c:manualLayout>
      </c:layout>
      <c:overlay val="0"/>
      <c:spPr>
        <a:solidFill>
          <a:schemeClr val="bg1"/>
        </a:solidFill>
        <a:ln w="3175">
          <a:solidFill>
            <a:schemeClr val="accent1">
              <a:lumMod val="75000"/>
            </a:schemeClr>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1"/>
          <c:tx>
            <c:strRef>
              <c:f>Sheet1!$C$1</c:f>
              <c:strCache>
                <c:ptCount val="1"/>
                <c:pt idx="0">
                  <c:v>tertiary education students</c:v>
                </c:pt>
              </c:strCache>
            </c:strRef>
          </c:tx>
          <c:spPr>
            <a:solidFill>
              <a:schemeClr val="accent5">
                <a:lumMod val="60000"/>
                <a:lumOff val="40000"/>
                <a:alpha val="90000"/>
              </a:schemeClr>
            </a:solidFill>
            <a:ln w="50800" cmpd="sng">
              <a:noFill/>
              <a:prstDash val="solid"/>
            </a:ln>
            <a:effectLst>
              <a:glow rad="25400">
                <a:schemeClr val="bg1"/>
              </a:glow>
            </a:effectLst>
          </c:spPr>
          <c:invertIfNegative val="0"/>
          <c:cat>
            <c:numRef>
              <c:f>Sheet1!$A$2:$A$49</c:f>
              <c:numCache>
                <c:formatCode>General</c:formatCode>
                <c:ptCount val="48"/>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numCache>
            </c:numRef>
          </c:cat>
          <c:val>
            <c:numRef>
              <c:f>Sheet1!$C$2:$C$49</c:f>
              <c:numCache>
                <c:formatCode>General</c:formatCode>
                <c:ptCount val="48"/>
                <c:pt idx="0">
                  <c:v>1</c:v>
                </c:pt>
                <c:pt idx="1">
                  <c:v>1.0329999999999999</c:v>
                </c:pt>
                <c:pt idx="2">
                  <c:v>1.089</c:v>
                </c:pt>
                <c:pt idx="3">
                  <c:v>1.143</c:v>
                </c:pt>
                <c:pt idx="4">
                  <c:v>1.2010000000000001</c:v>
                </c:pt>
                <c:pt idx="5">
                  <c:v>1.272</c:v>
                </c:pt>
                <c:pt idx="6">
                  <c:v>1.3480000000000001</c:v>
                </c:pt>
                <c:pt idx="7">
                  <c:v>1.379</c:v>
                </c:pt>
                <c:pt idx="8">
                  <c:v>1.4330000000000001</c:v>
                </c:pt>
                <c:pt idx="9">
                  <c:v>1.476</c:v>
                </c:pt>
                <c:pt idx="10">
                  <c:v>1.528</c:v>
                </c:pt>
                <c:pt idx="11">
                  <c:v>1.601</c:v>
                </c:pt>
                <c:pt idx="12">
                  <c:v>1.661</c:v>
                </c:pt>
                <c:pt idx="13">
                  <c:v>1.7250000000000001</c:v>
                </c:pt>
                <c:pt idx="14">
                  <c:v>1.8129999999999999</c:v>
                </c:pt>
                <c:pt idx="15">
                  <c:v>1.861</c:v>
                </c:pt>
                <c:pt idx="16">
                  <c:v>1.89</c:v>
                </c:pt>
                <c:pt idx="17">
                  <c:v>1.9410000000000001</c:v>
                </c:pt>
                <c:pt idx="18">
                  <c:v>1.96</c:v>
                </c:pt>
                <c:pt idx="19">
                  <c:v>2.0129999999999999</c:v>
                </c:pt>
                <c:pt idx="20">
                  <c:v>2.0750000000000002</c:v>
                </c:pt>
                <c:pt idx="21">
                  <c:v>2.13</c:v>
                </c:pt>
                <c:pt idx="22">
                  <c:v>2.1840000000000002</c:v>
                </c:pt>
                <c:pt idx="23">
                  <c:v>2.2559999999999998</c:v>
                </c:pt>
                <c:pt idx="24">
                  <c:v>2.35</c:v>
                </c:pt>
                <c:pt idx="25">
                  <c:v>2.452</c:v>
                </c:pt>
                <c:pt idx="26">
                  <c:v>2.5430000000000001</c:v>
                </c:pt>
                <c:pt idx="27">
                  <c:v>2.6579999999999999</c:v>
                </c:pt>
                <c:pt idx="28">
                  <c:v>2.7370000000000001</c:v>
                </c:pt>
                <c:pt idx="29">
                  <c:v>2.9180000000000001</c:v>
                </c:pt>
                <c:pt idx="30">
                  <c:v>3.069</c:v>
                </c:pt>
                <c:pt idx="31">
                  <c:v>3.2869999999999999</c:v>
                </c:pt>
                <c:pt idx="32">
                  <c:v>3.5990000000000002</c:v>
                </c:pt>
                <c:pt idx="33">
                  <c:v>3.8620000000000001</c:v>
                </c:pt>
                <c:pt idx="34">
                  <c:v>4.0819999999999999</c:v>
                </c:pt>
                <c:pt idx="35">
                  <c:v>4.2930000000000001</c:v>
                </c:pt>
                <c:pt idx="36">
                  <c:v>4.5389999999999997</c:v>
                </c:pt>
                <c:pt idx="37">
                  <c:v>4.7910000000000004</c:v>
                </c:pt>
                <c:pt idx="38">
                  <c:v>5.0659999999999998</c:v>
                </c:pt>
                <c:pt idx="39">
                  <c:v>5.3120000000000003</c:v>
                </c:pt>
                <c:pt idx="40">
                  <c:v>5.6</c:v>
                </c:pt>
                <c:pt idx="41">
                  <c:v>5.8949999999999996</c:v>
                </c:pt>
                <c:pt idx="42">
                  <c:v>6.07</c:v>
                </c:pt>
                <c:pt idx="43">
                  <c:v>6.1189999999999998</c:v>
                </c:pt>
                <c:pt idx="44">
                  <c:v>6.4989999999999997</c:v>
                </c:pt>
                <c:pt idx="45">
                  <c:v>6.6369999999999996</c:v>
                </c:pt>
                <c:pt idx="46">
                  <c:v>6.7149999999999999</c:v>
                </c:pt>
                <c:pt idx="47">
                  <c:v>6.7359999999999998</c:v>
                </c:pt>
              </c:numCache>
            </c:numRef>
          </c:val>
          <c:extLst>
            <c:ext xmlns:c16="http://schemas.microsoft.com/office/drawing/2014/chart" uri="{C3380CC4-5D6E-409C-BE32-E72D297353CC}">
              <c16:uniqueId val="{00000000-4549-E14C-944A-A1D3D79BD77A}"/>
            </c:ext>
          </c:extLst>
        </c:ser>
        <c:dLbls>
          <c:showLegendKey val="0"/>
          <c:showVal val="0"/>
          <c:showCatName val="0"/>
          <c:showSerName val="0"/>
          <c:showPercent val="0"/>
          <c:showBubbleSize val="0"/>
        </c:dLbls>
        <c:gapWidth val="39"/>
        <c:axId val="-353513968"/>
        <c:axId val="-353512192"/>
      </c:barChart>
      <c:lineChart>
        <c:grouping val="standard"/>
        <c:varyColors val="0"/>
        <c:ser>
          <c:idx val="0"/>
          <c:order val="0"/>
          <c:tx>
            <c:strRef>
              <c:f>Sheet1!$B$1</c:f>
              <c:strCache>
                <c:ptCount val="1"/>
                <c:pt idx="0">
                  <c:v>world GDP (constant prices)</c:v>
                </c:pt>
              </c:strCache>
            </c:strRef>
          </c:tx>
          <c:spPr>
            <a:ln>
              <a:solidFill>
                <a:srgbClr val="FF0000"/>
              </a:solidFill>
            </a:ln>
            <a:effectLst>
              <a:glow rad="50800">
                <a:schemeClr val="bg1"/>
              </a:glow>
            </a:effectLst>
          </c:spPr>
          <c:marker>
            <c:symbol val="none"/>
          </c:marker>
          <c:cat>
            <c:numRef>
              <c:f>Sheet1!$A$2:$A$49</c:f>
              <c:numCache>
                <c:formatCode>General</c:formatCode>
                <c:ptCount val="48"/>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numCache>
            </c:numRef>
          </c:cat>
          <c:val>
            <c:numRef>
              <c:f>Sheet1!$B$2:$B$49</c:f>
              <c:numCache>
                <c:formatCode>General</c:formatCode>
                <c:ptCount val="48"/>
                <c:pt idx="0">
                  <c:v>1</c:v>
                </c:pt>
                <c:pt idx="1">
                  <c:v>1.0409999999999999</c:v>
                </c:pt>
                <c:pt idx="2">
                  <c:v>1.099</c:v>
                </c:pt>
                <c:pt idx="3">
                  <c:v>1.169</c:v>
                </c:pt>
                <c:pt idx="4">
                  <c:v>1.1890000000000001</c:v>
                </c:pt>
                <c:pt idx="5">
                  <c:v>1.198</c:v>
                </c:pt>
                <c:pt idx="6">
                  <c:v>1.2589999999999999</c:v>
                </c:pt>
                <c:pt idx="7">
                  <c:v>1.31</c:v>
                </c:pt>
                <c:pt idx="8">
                  <c:v>1.3660000000000001</c:v>
                </c:pt>
                <c:pt idx="9">
                  <c:v>1.423</c:v>
                </c:pt>
                <c:pt idx="10">
                  <c:v>1.4490000000000001</c:v>
                </c:pt>
                <c:pt idx="11">
                  <c:v>1.4790000000000001</c:v>
                </c:pt>
                <c:pt idx="12">
                  <c:v>1.4850000000000001</c:v>
                </c:pt>
                <c:pt idx="13">
                  <c:v>1.524</c:v>
                </c:pt>
                <c:pt idx="14">
                  <c:v>1.595</c:v>
                </c:pt>
                <c:pt idx="15">
                  <c:v>1.6559999999999999</c:v>
                </c:pt>
                <c:pt idx="16">
                  <c:v>1.7090000000000001</c:v>
                </c:pt>
                <c:pt idx="17">
                  <c:v>1.77</c:v>
                </c:pt>
                <c:pt idx="18">
                  <c:v>1.853</c:v>
                </c:pt>
                <c:pt idx="19">
                  <c:v>1.923</c:v>
                </c:pt>
                <c:pt idx="20">
                  <c:v>1.98</c:v>
                </c:pt>
                <c:pt idx="21">
                  <c:v>2.0070000000000001</c:v>
                </c:pt>
                <c:pt idx="22">
                  <c:v>2.0459999999999998</c:v>
                </c:pt>
                <c:pt idx="23">
                  <c:v>2.0790000000000002</c:v>
                </c:pt>
                <c:pt idx="24">
                  <c:v>2.1440000000000001</c:v>
                </c:pt>
                <c:pt idx="25">
                  <c:v>2.2069999999999999</c:v>
                </c:pt>
                <c:pt idx="26">
                  <c:v>2.2789999999999999</c:v>
                </c:pt>
                <c:pt idx="27">
                  <c:v>2.363</c:v>
                </c:pt>
                <c:pt idx="28">
                  <c:v>2.423</c:v>
                </c:pt>
                <c:pt idx="29">
                  <c:v>2.5049999999999999</c:v>
                </c:pt>
                <c:pt idx="30">
                  <c:v>2.6120000000000001</c:v>
                </c:pt>
                <c:pt idx="31">
                  <c:v>2.6589999999999998</c:v>
                </c:pt>
                <c:pt idx="32">
                  <c:v>2.714</c:v>
                </c:pt>
                <c:pt idx="33">
                  <c:v>2.79</c:v>
                </c:pt>
                <c:pt idx="34">
                  <c:v>2.9060000000000001</c:v>
                </c:pt>
                <c:pt idx="35">
                  <c:v>3.01</c:v>
                </c:pt>
                <c:pt idx="36">
                  <c:v>3.1339999999999999</c:v>
                </c:pt>
                <c:pt idx="37">
                  <c:v>3.2570000000000001</c:v>
                </c:pt>
                <c:pt idx="38">
                  <c:v>3.306</c:v>
                </c:pt>
                <c:pt idx="39">
                  <c:v>3.2370000000000001</c:v>
                </c:pt>
                <c:pt idx="40">
                  <c:v>3.3690000000000002</c:v>
                </c:pt>
                <c:pt idx="41">
                  <c:v>3.4649999999999999</c:v>
                </c:pt>
                <c:pt idx="42">
                  <c:v>3.5419999999999998</c:v>
                </c:pt>
                <c:pt idx="43">
                  <c:v>3.6259999999999999</c:v>
                </c:pt>
                <c:pt idx="44">
                  <c:v>3.754</c:v>
                </c:pt>
                <c:pt idx="45">
                  <c:v>3.8809999999999998</c:v>
                </c:pt>
                <c:pt idx="46">
                  <c:v>4.008</c:v>
                </c:pt>
                <c:pt idx="47">
                  <c:v>4.1580000000000004</c:v>
                </c:pt>
              </c:numCache>
            </c:numRef>
          </c:val>
          <c:smooth val="0"/>
          <c:extLst>
            <c:ext xmlns:c16="http://schemas.microsoft.com/office/drawing/2014/chart" uri="{C3380CC4-5D6E-409C-BE32-E72D297353CC}">
              <c16:uniqueId val="{00000001-4549-E14C-944A-A1D3D79BD77A}"/>
            </c:ext>
          </c:extLst>
        </c:ser>
        <c:ser>
          <c:idx val="2"/>
          <c:order val="2"/>
          <c:tx>
            <c:strRef>
              <c:f>Sheet1!$D$1</c:f>
              <c:strCache>
                <c:ptCount val="1"/>
                <c:pt idx="0">
                  <c:v>world population</c:v>
                </c:pt>
              </c:strCache>
            </c:strRef>
          </c:tx>
          <c:spPr>
            <a:ln>
              <a:solidFill>
                <a:schemeClr val="tx1"/>
              </a:solidFill>
            </a:ln>
            <a:effectLst>
              <a:glow rad="50800">
                <a:schemeClr val="bg1"/>
              </a:glow>
            </a:effectLst>
          </c:spPr>
          <c:marker>
            <c:symbol val="none"/>
          </c:marker>
          <c:cat>
            <c:numRef>
              <c:f>Sheet1!$A$2:$A$49</c:f>
              <c:numCache>
                <c:formatCode>General</c:formatCode>
                <c:ptCount val="48"/>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numCache>
            </c:numRef>
          </c:cat>
          <c:val>
            <c:numRef>
              <c:f>Sheet1!$D$2:$D$49</c:f>
              <c:numCache>
                <c:formatCode>General</c:formatCode>
                <c:ptCount val="48"/>
                <c:pt idx="0">
                  <c:v>1</c:v>
                </c:pt>
                <c:pt idx="1">
                  <c:v>1.0209999999999999</c:v>
                </c:pt>
                <c:pt idx="2">
                  <c:v>1.042</c:v>
                </c:pt>
                <c:pt idx="3">
                  <c:v>1.0620000000000001</c:v>
                </c:pt>
                <c:pt idx="4">
                  <c:v>1.083</c:v>
                </c:pt>
                <c:pt idx="5">
                  <c:v>1.103</c:v>
                </c:pt>
                <c:pt idx="6">
                  <c:v>1.123</c:v>
                </c:pt>
                <c:pt idx="7">
                  <c:v>1.1419999999999999</c:v>
                </c:pt>
                <c:pt idx="8">
                  <c:v>1.163</c:v>
                </c:pt>
                <c:pt idx="9">
                  <c:v>1.1830000000000001</c:v>
                </c:pt>
                <c:pt idx="10">
                  <c:v>1.204</c:v>
                </c:pt>
                <c:pt idx="11">
                  <c:v>1.2250000000000001</c:v>
                </c:pt>
                <c:pt idx="12">
                  <c:v>1.2470000000000001</c:v>
                </c:pt>
                <c:pt idx="13">
                  <c:v>1.2689999999999999</c:v>
                </c:pt>
                <c:pt idx="14">
                  <c:v>1.29</c:v>
                </c:pt>
                <c:pt idx="15">
                  <c:v>1.3129999999999999</c:v>
                </c:pt>
                <c:pt idx="16">
                  <c:v>1.3360000000000001</c:v>
                </c:pt>
                <c:pt idx="17">
                  <c:v>1.36</c:v>
                </c:pt>
                <c:pt idx="18">
                  <c:v>1.3839999999999999</c:v>
                </c:pt>
                <c:pt idx="19">
                  <c:v>1.4079999999999999</c:v>
                </c:pt>
                <c:pt idx="20">
                  <c:v>1.4319999999999999</c:v>
                </c:pt>
                <c:pt idx="21">
                  <c:v>1.4550000000000001</c:v>
                </c:pt>
                <c:pt idx="22">
                  <c:v>1.478</c:v>
                </c:pt>
                <c:pt idx="23">
                  <c:v>1.5</c:v>
                </c:pt>
                <c:pt idx="24">
                  <c:v>1.5229999999999999</c:v>
                </c:pt>
                <c:pt idx="25">
                  <c:v>1.5660000000000001</c:v>
                </c:pt>
                <c:pt idx="26">
                  <c:v>1.5680000000000001</c:v>
                </c:pt>
                <c:pt idx="27">
                  <c:v>1.59</c:v>
                </c:pt>
                <c:pt idx="28">
                  <c:v>1.6120000000000001</c:v>
                </c:pt>
                <c:pt idx="29">
                  <c:v>1.6339999999999999</c:v>
                </c:pt>
                <c:pt idx="30">
                  <c:v>1.655</c:v>
                </c:pt>
                <c:pt idx="31">
                  <c:v>1.6759999999999999</c:v>
                </c:pt>
                <c:pt idx="32">
                  <c:v>1.6970000000000001</c:v>
                </c:pt>
                <c:pt idx="33">
                  <c:v>1.718</c:v>
                </c:pt>
                <c:pt idx="34">
                  <c:v>1.7390000000000001</c:v>
                </c:pt>
                <c:pt idx="35">
                  <c:v>1.76</c:v>
                </c:pt>
                <c:pt idx="36">
                  <c:v>1.782</c:v>
                </c:pt>
                <c:pt idx="37">
                  <c:v>1.8029999999999999</c:v>
                </c:pt>
                <c:pt idx="38">
                  <c:v>1.8240000000000001</c:v>
                </c:pt>
                <c:pt idx="39">
                  <c:v>1.8460000000000001</c:v>
                </c:pt>
                <c:pt idx="40">
                  <c:v>1.867</c:v>
                </c:pt>
                <c:pt idx="41">
                  <c:v>1.889</c:v>
                </c:pt>
                <c:pt idx="42">
                  <c:v>1.91</c:v>
                </c:pt>
                <c:pt idx="43">
                  <c:v>1.9319999999999999</c:v>
                </c:pt>
                <c:pt idx="44">
                  <c:v>1.9550000000000001</c:v>
                </c:pt>
                <c:pt idx="45">
                  <c:v>1.9790000000000001</c:v>
                </c:pt>
                <c:pt idx="46">
                  <c:v>2.0019999999999998</c:v>
                </c:pt>
                <c:pt idx="47">
                  <c:v>2.0249999999999999</c:v>
                </c:pt>
              </c:numCache>
            </c:numRef>
          </c:val>
          <c:smooth val="0"/>
          <c:extLst>
            <c:ext xmlns:c16="http://schemas.microsoft.com/office/drawing/2014/chart" uri="{C3380CC4-5D6E-409C-BE32-E72D297353CC}">
              <c16:uniqueId val="{00000002-4549-E14C-944A-A1D3D79BD77A}"/>
            </c:ext>
          </c:extLst>
        </c:ser>
        <c:dLbls>
          <c:showLegendKey val="0"/>
          <c:showVal val="0"/>
          <c:showCatName val="0"/>
          <c:showSerName val="0"/>
          <c:showPercent val="0"/>
          <c:showBubbleSize val="0"/>
        </c:dLbls>
        <c:marker val="1"/>
        <c:smooth val="0"/>
        <c:axId val="-353513968"/>
        <c:axId val="-353512192"/>
      </c:lineChart>
      <c:catAx>
        <c:axId val="-353513968"/>
        <c:scaling>
          <c:orientation val="minMax"/>
        </c:scaling>
        <c:delete val="0"/>
        <c:axPos val="b"/>
        <c:numFmt formatCode="General" sourceLinked="1"/>
        <c:majorTickMark val="out"/>
        <c:minorTickMark val="none"/>
        <c:tickLblPos val="nextTo"/>
        <c:txPr>
          <a:bodyPr rot="5400000" vert="horz"/>
          <a:lstStyle/>
          <a:p>
            <a:pPr>
              <a:defRPr sz="1050" baseline="0"/>
            </a:pPr>
            <a:endParaRPr lang="en-US"/>
          </a:p>
        </c:txPr>
        <c:crossAx val="-353512192"/>
        <c:crosses val="autoZero"/>
        <c:auto val="1"/>
        <c:lblAlgn val="ctr"/>
        <c:lblOffset val="100"/>
        <c:noMultiLvlLbl val="0"/>
      </c:catAx>
      <c:valAx>
        <c:axId val="-353512192"/>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crossAx val="-353513968"/>
        <c:crosses val="autoZero"/>
        <c:crossBetween val="between"/>
      </c:valAx>
      <c:spPr>
        <a:solidFill>
          <a:schemeClr val="accent5">
            <a:lumMod val="20000"/>
            <a:lumOff val="80000"/>
            <a:alpha val="60000"/>
          </a:schemeClr>
        </a:solidFill>
      </c:spPr>
    </c:plotArea>
    <c:legend>
      <c:legendPos val="b"/>
      <c:legendEntry>
        <c:idx val="1"/>
        <c:delete val="1"/>
      </c:legendEntry>
      <c:layout>
        <c:manualLayout>
          <c:xMode val="edge"/>
          <c:yMode val="edge"/>
          <c:x val="0.19032595647023001"/>
          <c:y val="0.89736950646327396"/>
          <c:w val="0.65572741102731602"/>
          <c:h val="0.102630493536726"/>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World</c:v>
                </c:pt>
              </c:strCache>
            </c:strRef>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Sheet1!$A$2:$A$48</c:f>
              <c:numCache>
                <c:formatCode>General</c:formatCode>
                <c:ptCount val="47"/>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numCache>
            </c:numRef>
          </c:cat>
          <c:val>
            <c:numRef>
              <c:f>Sheet1!$B$2:$B$48</c:f>
              <c:numCache>
                <c:formatCode>General</c:formatCode>
                <c:ptCount val="47"/>
                <c:pt idx="0">
                  <c:v>9.94</c:v>
                </c:pt>
                <c:pt idx="1">
                  <c:v>10.14</c:v>
                </c:pt>
                <c:pt idx="2">
                  <c:v>10.37</c:v>
                </c:pt>
                <c:pt idx="3">
                  <c:v>10.69</c:v>
                </c:pt>
                <c:pt idx="4">
                  <c:v>11.19</c:v>
                </c:pt>
                <c:pt idx="5">
                  <c:v>11.7</c:v>
                </c:pt>
                <c:pt idx="6">
                  <c:v>11.78</c:v>
                </c:pt>
                <c:pt idx="7">
                  <c:v>12.07</c:v>
                </c:pt>
                <c:pt idx="8">
                  <c:v>12.22</c:v>
                </c:pt>
                <c:pt idx="9">
                  <c:v>12.39</c:v>
                </c:pt>
                <c:pt idx="10">
                  <c:v>12.66</c:v>
                </c:pt>
                <c:pt idx="11">
                  <c:v>12.8</c:v>
                </c:pt>
                <c:pt idx="12">
                  <c:v>12.97</c:v>
                </c:pt>
                <c:pt idx="13">
                  <c:v>13.3</c:v>
                </c:pt>
                <c:pt idx="14">
                  <c:v>13.36</c:v>
                </c:pt>
                <c:pt idx="15">
                  <c:v>13.28</c:v>
                </c:pt>
                <c:pt idx="16">
                  <c:v>13.39</c:v>
                </c:pt>
                <c:pt idx="17">
                  <c:v>13.29</c:v>
                </c:pt>
                <c:pt idx="18">
                  <c:v>13.42</c:v>
                </c:pt>
                <c:pt idx="19">
                  <c:v>13.64</c:v>
                </c:pt>
                <c:pt idx="20">
                  <c:v>13.83</c:v>
                </c:pt>
                <c:pt idx="21">
                  <c:v>14.07</c:v>
                </c:pt>
                <c:pt idx="22">
                  <c:v>14.44</c:v>
                </c:pt>
                <c:pt idx="23">
                  <c:v>14.96</c:v>
                </c:pt>
                <c:pt idx="24">
                  <c:v>15.56</c:v>
                </c:pt>
                <c:pt idx="25">
                  <c:v>16.12</c:v>
                </c:pt>
                <c:pt idx="26">
                  <c:v>16.89</c:v>
                </c:pt>
                <c:pt idx="27">
                  <c:v>17.309999999999999</c:v>
                </c:pt>
                <c:pt idx="28">
                  <c:v>18.39</c:v>
                </c:pt>
                <c:pt idx="29">
                  <c:v>19.04</c:v>
                </c:pt>
                <c:pt idx="30">
                  <c:v>20.07</c:v>
                </c:pt>
                <c:pt idx="31">
                  <c:v>21.58</c:v>
                </c:pt>
                <c:pt idx="32">
                  <c:v>22.73</c:v>
                </c:pt>
                <c:pt idx="33">
                  <c:v>23.55</c:v>
                </c:pt>
                <c:pt idx="34">
                  <c:v>24.27</c:v>
                </c:pt>
                <c:pt idx="35">
                  <c:v>25.05</c:v>
                </c:pt>
                <c:pt idx="36">
                  <c:v>25.92</c:v>
                </c:pt>
                <c:pt idx="37">
                  <c:v>26.96</c:v>
                </c:pt>
                <c:pt idx="38">
                  <c:v>28.02</c:v>
                </c:pt>
                <c:pt idx="39">
                  <c:v>29.42</c:v>
                </c:pt>
                <c:pt idx="40">
                  <c:v>31.21</c:v>
                </c:pt>
                <c:pt idx="41">
                  <c:v>32.479999999999997</c:v>
                </c:pt>
                <c:pt idx="42">
                  <c:v>33.19</c:v>
                </c:pt>
                <c:pt idx="43">
                  <c:v>35.56</c:v>
                </c:pt>
                <c:pt idx="44">
                  <c:v>36.67</c:v>
                </c:pt>
                <c:pt idx="45">
                  <c:v>37.46</c:v>
                </c:pt>
                <c:pt idx="46">
                  <c:v>37.880000000000003</c:v>
                </c:pt>
              </c:numCache>
            </c:numRef>
          </c:val>
          <c:extLst>
            <c:ext xmlns:c16="http://schemas.microsoft.com/office/drawing/2014/chart" uri="{C3380CC4-5D6E-409C-BE32-E72D297353CC}">
              <c16:uniqueId val="{00000000-2204-3744-BBBB-B44394CB3ABE}"/>
            </c:ext>
          </c:extLst>
        </c:ser>
        <c:ser>
          <c:idx val="1"/>
          <c:order val="1"/>
          <c:tx>
            <c:strRef>
              <c:f>Sheet1!$C$1</c:f>
              <c:strCache>
                <c:ptCount val="1"/>
                <c:pt idx="0">
                  <c:v>North America and Western Europe</c:v>
                </c:pt>
              </c:strCache>
            </c:strRef>
          </c:tx>
          <c:spPr>
            <a:solidFill>
              <a:schemeClr val="bg1">
                <a:lumMod val="65000"/>
              </a:schemeClr>
            </a:solidFill>
            <a:ln w="41275">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Sheet1!$A$2:$A$48</c:f>
              <c:numCache>
                <c:formatCode>General</c:formatCode>
                <c:ptCount val="47"/>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numCache>
            </c:numRef>
          </c:cat>
          <c:val>
            <c:numRef>
              <c:f>Sheet1!$C$2:$C$48</c:f>
              <c:numCache>
                <c:formatCode>General</c:formatCode>
                <c:ptCount val="47"/>
                <c:pt idx="0">
                  <c:v>30.86</c:v>
                </c:pt>
                <c:pt idx="1">
                  <c:v>32.11</c:v>
                </c:pt>
                <c:pt idx="2">
                  <c:v>33.25</c:v>
                </c:pt>
                <c:pt idx="3">
                  <c:v>34.03</c:v>
                </c:pt>
                <c:pt idx="4">
                  <c:v>35.619999999999997</c:v>
                </c:pt>
                <c:pt idx="5">
                  <c:v>37.93</c:v>
                </c:pt>
                <c:pt idx="6">
                  <c:v>37.619999999999997</c:v>
                </c:pt>
                <c:pt idx="7">
                  <c:v>38.21</c:v>
                </c:pt>
                <c:pt idx="8">
                  <c:v>37.840000000000003</c:v>
                </c:pt>
                <c:pt idx="9">
                  <c:v>38.409999999999997</c:v>
                </c:pt>
                <c:pt idx="10">
                  <c:v>39.28</c:v>
                </c:pt>
                <c:pt idx="11">
                  <c:v>39.92</c:v>
                </c:pt>
                <c:pt idx="12">
                  <c:v>40.340000000000003</c:v>
                </c:pt>
                <c:pt idx="13">
                  <c:v>40.81</c:v>
                </c:pt>
                <c:pt idx="14">
                  <c:v>41.03</c:v>
                </c:pt>
                <c:pt idx="15">
                  <c:v>41.69</c:v>
                </c:pt>
                <c:pt idx="16">
                  <c:v>42.97</c:v>
                </c:pt>
                <c:pt idx="17">
                  <c:v>44.49</c:v>
                </c:pt>
                <c:pt idx="18">
                  <c:v>46.33</c:v>
                </c:pt>
                <c:pt idx="19">
                  <c:v>48.81</c:v>
                </c:pt>
                <c:pt idx="20">
                  <c:v>50.97</c:v>
                </c:pt>
                <c:pt idx="21">
                  <c:v>54.25</c:v>
                </c:pt>
                <c:pt idx="22">
                  <c:v>56.5</c:v>
                </c:pt>
                <c:pt idx="23">
                  <c:v>58.61</c:v>
                </c:pt>
                <c:pt idx="24">
                  <c:v>60.06</c:v>
                </c:pt>
                <c:pt idx="25">
                  <c:v>61.08</c:v>
                </c:pt>
                <c:pt idx="26">
                  <c:v>60.58</c:v>
                </c:pt>
                <c:pt idx="27">
                  <c:v>59.54</c:v>
                </c:pt>
                <c:pt idx="28">
                  <c:v>61.35</c:v>
                </c:pt>
                <c:pt idx="29">
                  <c:v>59.53</c:v>
                </c:pt>
                <c:pt idx="30">
                  <c:v>60.61</c:v>
                </c:pt>
                <c:pt idx="31">
                  <c:v>65.91</c:v>
                </c:pt>
                <c:pt idx="32">
                  <c:v>67.900000000000006</c:v>
                </c:pt>
                <c:pt idx="33">
                  <c:v>68.989999999999995</c:v>
                </c:pt>
                <c:pt idx="34">
                  <c:v>70.12</c:v>
                </c:pt>
                <c:pt idx="35">
                  <c:v>70.75</c:v>
                </c:pt>
                <c:pt idx="36">
                  <c:v>71.099999999999994</c:v>
                </c:pt>
                <c:pt idx="37">
                  <c:v>71.75</c:v>
                </c:pt>
                <c:pt idx="38">
                  <c:v>73.510000000000005</c:v>
                </c:pt>
                <c:pt idx="39">
                  <c:v>76.72</c:v>
                </c:pt>
                <c:pt idx="40">
                  <c:v>78.39</c:v>
                </c:pt>
                <c:pt idx="41">
                  <c:v>78.569999999999993</c:v>
                </c:pt>
                <c:pt idx="42">
                  <c:v>76.650000000000006</c:v>
                </c:pt>
                <c:pt idx="43">
                  <c:v>77.239999999999995</c:v>
                </c:pt>
                <c:pt idx="44">
                  <c:v>77.650000000000006</c:v>
                </c:pt>
                <c:pt idx="45">
                  <c:v>78.41</c:v>
                </c:pt>
                <c:pt idx="46">
                  <c:v>78.41</c:v>
                </c:pt>
              </c:numCache>
            </c:numRef>
          </c:val>
          <c:extLst>
            <c:ext xmlns:c16="http://schemas.microsoft.com/office/drawing/2014/chart" uri="{C3380CC4-5D6E-409C-BE32-E72D297353CC}">
              <c16:uniqueId val="{00000001-2204-3744-BBBB-B44394CB3ABE}"/>
            </c:ext>
          </c:extLst>
        </c:ser>
        <c:dLbls>
          <c:showLegendKey val="0"/>
          <c:showVal val="0"/>
          <c:showCatName val="0"/>
          <c:showSerName val="0"/>
          <c:showPercent val="0"/>
          <c:showBubbleSize val="0"/>
        </c:dLbls>
        <c:gapWidth val="0"/>
        <c:overlap val="30"/>
        <c:axId val="-547544736"/>
        <c:axId val="-326836080"/>
      </c:barChart>
      <c:catAx>
        <c:axId val="-54754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6836080"/>
        <c:crosses val="autoZero"/>
        <c:auto val="1"/>
        <c:lblAlgn val="ctr"/>
        <c:lblOffset val="100"/>
        <c:noMultiLvlLbl val="0"/>
      </c:catAx>
      <c:valAx>
        <c:axId val="-326836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7544736"/>
        <c:crosses val="autoZero"/>
        <c:crossBetween val="between"/>
      </c:valAx>
      <c:spPr>
        <a:solidFill>
          <a:srgbClr val="0070C0">
            <a:alpha val="15000"/>
          </a:srgbClr>
        </a:solidFill>
        <a:ln>
          <a:solidFill>
            <a:srgbClr val="FF0000"/>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85000"/>
        <a:alpha val="65000"/>
      </a:schemeClr>
    </a:solid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492030040889249E-2"/>
          <c:y val="7.9901550890409609E-2"/>
          <c:w val="0.92087751518794558"/>
          <c:h val="0.74626517699218775"/>
        </c:manualLayout>
      </c:layout>
      <c:barChart>
        <c:barDir val="col"/>
        <c:grouping val="clustered"/>
        <c:varyColors val="0"/>
        <c:ser>
          <c:idx val="0"/>
          <c:order val="0"/>
          <c:tx>
            <c:strRef>
              <c:f>Sheet1!$B$1</c:f>
              <c:strCache>
                <c:ptCount val="1"/>
                <c:pt idx="0">
                  <c:v>China</c:v>
                </c:pt>
              </c:strCache>
            </c:strRef>
          </c:tx>
          <c:spPr>
            <a:solidFill>
              <a:srgbClr val="FF0000"/>
            </a:solidFill>
            <a:ln w="6350">
              <a:solidFill>
                <a:srgbClr val="FF0000"/>
              </a:solidFill>
            </a:ln>
            <a:effectLst/>
          </c:spPr>
          <c:invertIfNegative val="0"/>
          <c:dPt>
            <c:idx val="2"/>
            <c:invertIfNegative val="0"/>
            <c:bubble3D val="0"/>
            <c:spPr>
              <a:solidFill>
                <a:srgbClr val="FF0000"/>
              </a:solidFill>
              <a:ln w="6350">
                <a:solidFill>
                  <a:srgbClr val="FF0000"/>
                </a:solidFill>
              </a:ln>
              <a:effectLst/>
            </c:spPr>
            <c:extLst>
              <c:ext xmlns:c16="http://schemas.microsoft.com/office/drawing/2014/chart" uri="{C3380CC4-5D6E-409C-BE32-E72D297353CC}">
                <c16:uniqueId val="{00000001-C697-A34B-9311-A74EAE76F9B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1970</c:v>
                </c:pt>
                <c:pt idx="1">
                  <c:v>1990</c:v>
                </c:pt>
                <c:pt idx="2">
                  <c:v>2010</c:v>
                </c:pt>
                <c:pt idx="3">
                  <c:v>2017</c:v>
                </c:pt>
              </c:numCache>
            </c:numRef>
          </c:cat>
          <c:val>
            <c:numRef>
              <c:f>Sheet1!$B$2:$B$5</c:f>
              <c:numCache>
                <c:formatCode>General</c:formatCode>
                <c:ptCount val="4"/>
                <c:pt idx="0">
                  <c:v>0.13</c:v>
                </c:pt>
                <c:pt idx="1">
                  <c:v>3.01</c:v>
                </c:pt>
                <c:pt idx="2">
                  <c:v>24.05</c:v>
                </c:pt>
                <c:pt idx="3">
                  <c:v>51.01</c:v>
                </c:pt>
              </c:numCache>
            </c:numRef>
          </c:val>
          <c:extLst>
            <c:ext xmlns:c16="http://schemas.microsoft.com/office/drawing/2014/chart" uri="{C3380CC4-5D6E-409C-BE32-E72D297353CC}">
              <c16:uniqueId val="{00000002-C697-A34B-9311-A74EAE76F9B8}"/>
            </c:ext>
          </c:extLst>
        </c:ser>
        <c:ser>
          <c:idx val="1"/>
          <c:order val="1"/>
          <c:tx>
            <c:strRef>
              <c:f>Sheet1!$C$1</c:f>
              <c:strCache>
                <c:ptCount val="1"/>
                <c:pt idx="0">
                  <c:v>India</c:v>
                </c:pt>
              </c:strCache>
            </c:strRef>
          </c:tx>
          <c:spPr>
            <a:solidFill>
              <a:srgbClr val="00B050"/>
            </a:solidFill>
            <a:ln w="6350">
              <a:solidFill>
                <a:srgbClr val="FF0000"/>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1970</c:v>
                </c:pt>
                <c:pt idx="1">
                  <c:v>1990</c:v>
                </c:pt>
                <c:pt idx="2">
                  <c:v>2010</c:v>
                </c:pt>
                <c:pt idx="3">
                  <c:v>2017</c:v>
                </c:pt>
              </c:numCache>
            </c:numRef>
          </c:cat>
          <c:val>
            <c:numRef>
              <c:f>Sheet1!$C$2:$C$5</c:f>
              <c:numCache>
                <c:formatCode>General</c:formatCode>
                <c:ptCount val="4"/>
                <c:pt idx="0">
                  <c:v>4.95</c:v>
                </c:pt>
                <c:pt idx="1">
                  <c:v>5.96</c:v>
                </c:pt>
                <c:pt idx="2">
                  <c:v>12.91</c:v>
                </c:pt>
                <c:pt idx="3">
                  <c:v>26.93</c:v>
                </c:pt>
              </c:numCache>
            </c:numRef>
          </c:val>
          <c:extLst>
            <c:ext xmlns:c16="http://schemas.microsoft.com/office/drawing/2014/chart" uri="{C3380CC4-5D6E-409C-BE32-E72D297353CC}">
              <c16:uniqueId val="{00000003-C697-A34B-9311-A74EAE76F9B8}"/>
            </c:ext>
          </c:extLst>
        </c:ser>
        <c:ser>
          <c:idx val="2"/>
          <c:order val="2"/>
          <c:tx>
            <c:strRef>
              <c:f>Sheet1!$D$1</c:f>
              <c:strCache>
                <c:ptCount val="1"/>
                <c:pt idx="0">
                  <c:v>Indonesia</c:v>
                </c:pt>
              </c:strCache>
            </c:strRef>
          </c:tx>
          <c:spPr>
            <a:solidFill>
              <a:schemeClr val="bg1"/>
            </a:solidFill>
            <a:ln w="6350">
              <a:solidFill>
                <a:srgbClr val="FF0000"/>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1970</c:v>
                </c:pt>
                <c:pt idx="1">
                  <c:v>1990</c:v>
                </c:pt>
                <c:pt idx="2">
                  <c:v>2010</c:v>
                </c:pt>
                <c:pt idx="3">
                  <c:v>2017</c:v>
                </c:pt>
              </c:numCache>
            </c:numRef>
          </c:cat>
          <c:val>
            <c:numRef>
              <c:f>Sheet1!$D$2:$D$5</c:f>
              <c:numCache>
                <c:formatCode>General</c:formatCode>
                <c:ptCount val="4"/>
                <c:pt idx="0">
                  <c:v>2.85</c:v>
                </c:pt>
                <c:pt idx="1">
                  <c:v>8.3800000000000008</c:v>
                </c:pt>
                <c:pt idx="2">
                  <c:v>23.04</c:v>
                </c:pt>
                <c:pt idx="3">
                  <c:v>36.28</c:v>
                </c:pt>
              </c:numCache>
            </c:numRef>
          </c:val>
          <c:extLst>
            <c:ext xmlns:c16="http://schemas.microsoft.com/office/drawing/2014/chart" uri="{C3380CC4-5D6E-409C-BE32-E72D297353CC}">
              <c16:uniqueId val="{00000004-C697-A34B-9311-A74EAE76F9B8}"/>
            </c:ext>
          </c:extLst>
        </c:ser>
        <c:dLbls>
          <c:showLegendKey val="0"/>
          <c:showVal val="0"/>
          <c:showCatName val="0"/>
          <c:showSerName val="0"/>
          <c:showPercent val="0"/>
          <c:showBubbleSize val="0"/>
        </c:dLbls>
        <c:gapWidth val="219"/>
        <c:overlap val="-27"/>
        <c:axId val="-1375024128"/>
        <c:axId val="-1375429712"/>
      </c:barChart>
      <c:catAx>
        <c:axId val="-1375024128"/>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75429712"/>
        <c:crosses val="autoZero"/>
        <c:auto val="1"/>
        <c:lblAlgn val="ctr"/>
        <c:lblOffset val="100"/>
        <c:noMultiLvlLbl val="0"/>
      </c:catAx>
      <c:valAx>
        <c:axId val="-1375429712"/>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75024128"/>
        <c:crosses val="autoZero"/>
        <c:crossBetween val="between"/>
      </c:valAx>
      <c:spPr>
        <a:solidFill>
          <a:schemeClr val="bg1">
            <a:lumMod val="85000"/>
            <a:alpha val="75000"/>
          </a:schemeClr>
        </a:solidFill>
        <a:ln w="3175">
          <a:solidFill>
            <a:srgbClr val="FF0000"/>
          </a:solidFill>
        </a:ln>
        <a:effectLst/>
      </c:spPr>
    </c:plotArea>
    <c:legend>
      <c:legendPos val="b"/>
      <c:layout>
        <c:manualLayout>
          <c:xMode val="edge"/>
          <c:yMode val="edge"/>
          <c:x val="0.10514026130156594"/>
          <c:y val="0.20200974939674085"/>
          <c:w val="0.49693038234610898"/>
          <c:h val="9.8328552508807704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proportion (%) of population living in cities</c:v>
                </c:pt>
              </c:strCache>
            </c:strRef>
          </c:tx>
          <c:spPr>
            <a:solidFill>
              <a:schemeClr val="accent1">
                <a:lumMod val="60000"/>
                <a:lumOff val="40000"/>
                <a:alpha val="70000"/>
              </a:schemeClr>
            </a:solidFill>
            <a:ln w="6350">
              <a:noFill/>
              <a:prstDash val="solid"/>
            </a:ln>
            <a:effectLst/>
          </c:spPr>
          <c:cat>
            <c:numRef>
              <c:f>Sheet1!$A$2:$A$28</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Sheet1!$B$2:$B$28</c:f>
              <c:numCache>
                <c:formatCode>General</c:formatCode>
                <c:ptCount val="27"/>
                <c:pt idx="0">
                  <c:v>43.4</c:v>
                </c:pt>
                <c:pt idx="1">
                  <c:v>43.8</c:v>
                </c:pt>
                <c:pt idx="2">
                  <c:v>44.1</c:v>
                </c:pt>
                <c:pt idx="3">
                  <c:v>44.5</c:v>
                </c:pt>
                <c:pt idx="4">
                  <c:v>44.8</c:v>
                </c:pt>
                <c:pt idx="5">
                  <c:v>45.2</c:v>
                </c:pt>
                <c:pt idx="6">
                  <c:v>45.6</c:v>
                </c:pt>
                <c:pt idx="7">
                  <c:v>45.9</c:v>
                </c:pt>
                <c:pt idx="8">
                  <c:v>46.3</c:v>
                </c:pt>
                <c:pt idx="9">
                  <c:v>46.7</c:v>
                </c:pt>
                <c:pt idx="10">
                  <c:v>47.1</c:v>
                </c:pt>
                <c:pt idx="11">
                  <c:v>47.6</c:v>
                </c:pt>
                <c:pt idx="12">
                  <c:v>48.1</c:v>
                </c:pt>
                <c:pt idx="13">
                  <c:v>48.7</c:v>
                </c:pt>
                <c:pt idx="14">
                  <c:v>49.2</c:v>
                </c:pt>
                <c:pt idx="15">
                  <c:v>49.7</c:v>
                </c:pt>
                <c:pt idx="16">
                  <c:v>50.2</c:v>
                </c:pt>
                <c:pt idx="17">
                  <c:v>50.7</c:v>
                </c:pt>
                <c:pt idx="18">
                  <c:v>51.2</c:v>
                </c:pt>
                <c:pt idx="19">
                  <c:v>51.7</c:v>
                </c:pt>
                <c:pt idx="20">
                  <c:v>52.1</c:v>
                </c:pt>
                <c:pt idx="21">
                  <c:v>52.6</c:v>
                </c:pt>
                <c:pt idx="22">
                  <c:v>53</c:v>
                </c:pt>
                <c:pt idx="23">
                  <c:v>53.5</c:v>
                </c:pt>
                <c:pt idx="24">
                  <c:v>53.9</c:v>
                </c:pt>
                <c:pt idx="25">
                  <c:v>54.4</c:v>
                </c:pt>
                <c:pt idx="26">
                  <c:v>54.8</c:v>
                </c:pt>
              </c:numCache>
            </c:numRef>
          </c:val>
          <c:extLst>
            <c:ext xmlns:c16="http://schemas.microsoft.com/office/drawing/2014/chart" uri="{C3380CC4-5D6E-409C-BE32-E72D297353CC}">
              <c16:uniqueId val="{00000000-CEAD-7E4F-B3CC-F0001E81B7C0}"/>
            </c:ext>
          </c:extLst>
        </c:ser>
        <c:dLbls>
          <c:showLegendKey val="0"/>
          <c:showVal val="0"/>
          <c:showCatName val="0"/>
          <c:showSerName val="0"/>
          <c:showPercent val="0"/>
          <c:showBubbleSize val="0"/>
        </c:dLbls>
        <c:axId val="651025680"/>
        <c:axId val="1112310080"/>
      </c:areaChart>
      <c:barChart>
        <c:barDir val="col"/>
        <c:grouping val="clustered"/>
        <c:varyColors val="0"/>
        <c:ser>
          <c:idx val="1"/>
          <c:order val="1"/>
          <c:tx>
            <c:strRef>
              <c:f>Sheet1!$D$1</c:f>
              <c:strCache>
                <c:ptCount val="1"/>
                <c:pt idx="0">
                  <c:v>Gross Tertiary Enrolment Ratio (%)</c:v>
                </c:pt>
              </c:strCache>
            </c:strRef>
          </c:tx>
          <c:spPr>
            <a:solidFill>
              <a:schemeClr val="accent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Sheet1!$D$2:$D$28</c:f>
              <c:numCache>
                <c:formatCode>General</c:formatCode>
                <c:ptCount val="27"/>
                <c:pt idx="0">
                  <c:v>13.8</c:v>
                </c:pt>
                <c:pt idx="1">
                  <c:v>14.1</c:v>
                </c:pt>
                <c:pt idx="2">
                  <c:v>14.4</c:v>
                </c:pt>
                <c:pt idx="3">
                  <c:v>15</c:v>
                </c:pt>
                <c:pt idx="4">
                  <c:v>15.6</c:v>
                </c:pt>
                <c:pt idx="5">
                  <c:v>16.100000000000001</c:v>
                </c:pt>
                <c:pt idx="6">
                  <c:v>16.899999999999999</c:v>
                </c:pt>
                <c:pt idx="7">
                  <c:v>17.3</c:v>
                </c:pt>
                <c:pt idx="8">
                  <c:v>18.399999999999999</c:v>
                </c:pt>
                <c:pt idx="9">
                  <c:v>19</c:v>
                </c:pt>
                <c:pt idx="10">
                  <c:v>20.100000000000001</c:v>
                </c:pt>
                <c:pt idx="11">
                  <c:v>21.6</c:v>
                </c:pt>
                <c:pt idx="12">
                  <c:v>22.7</c:v>
                </c:pt>
                <c:pt idx="13">
                  <c:v>23.6</c:v>
                </c:pt>
                <c:pt idx="14">
                  <c:v>24.3</c:v>
                </c:pt>
                <c:pt idx="15">
                  <c:v>25.1</c:v>
                </c:pt>
                <c:pt idx="16">
                  <c:v>25.9</c:v>
                </c:pt>
                <c:pt idx="17">
                  <c:v>27</c:v>
                </c:pt>
                <c:pt idx="18">
                  <c:v>28</c:v>
                </c:pt>
                <c:pt idx="19">
                  <c:v>29.4</c:v>
                </c:pt>
                <c:pt idx="20">
                  <c:v>31.2</c:v>
                </c:pt>
                <c:pt idx="21">
                  <c:v>32.5</c:v>
                </c:pt>
                <c:pt idx="22">
                  <c:v>33.200000000000003</c:v>
                </c:pt>
                <c:pt idx="23">
                  <c:v>35.6</c:v>
                </c:pt>
                <c:pt idx="24">
                  <c:v>36.700000000000003</c:v>
                </c:pt>
                <c:pt idx="25">
                  <c:v>37.5</c:v>
                </c:pt>
                <c:pt idx="26">
                  <c:v>37.9</c:v>
                </c:pt>
              </c:numCache>
            </c:numRef>
          </c:val>
          <c:extLst>
            <c:ext xmlns:c16="http://schemas.microsoft.com/office/drawing/2014/chart" uri="{C3380CC4-5D6E-409C-BE32-E72D297353CC}">
              <c16:uniqueId val="{00000001-CEAD-7E4F-B3CC-F0001E81B7C0}"/>
            </c:ext>
          </c:extLst>
        </c:ser>
        <c:dLbls>
          <c:showLegendKey val="0"/>
          <c:showVal val="0"/>
          <c:showCatName val="0"/>
          <c:showSerName val="0"/>
          <c:showPercent val="0"/>
          <c:showBubbleSize val="0"/>
        </c:dLbls>
        <c:gapWidth val="39"/>
        <c:overlap val="100"/>
        <c:axId val="651025680"/>
        <c:axId val="1112310080"/>
      </c:barChart>
      <c:catAx>
        <c:axId val="651025680"/>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18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2310080"/>
        <c:crosses val="autoZero"/>
        <c:auto val="1"/>
        <c:lblAlgn val="ctr"/>
        <c:lblOffset val="100"/>
        <c:noMultiLvlLbl val="0"/>
      </c:catAx>
      <c:valAx>
        <c:axId val="1112310080"/>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51025680"/>
        <c:crosses val="autoZero"/>
        <c:crossBetween val="between"/>
      </c:valAx>
      <c:spPr>
        <a:solidFill>
          <a:srgbClr val="FF0000">
            <a:alpha val="10000"/>
          </a:srgbClr>
        </a:solidFill>
        <a:ln w="3175">
          <a:solidFill>
            <a:schemeClr val="tx1"/>
          </a:solidFill>
        </a:ln>
        <a:effectLst/>
      </c:spPr>
    </c:plotArea>
    <c:legend>
      <c:legendPos val="b"/>
      <c:legendEntry>
        <c:idx val="0"/>
        <c:txPr>
          <a:bodyPr rot="0" spcFirstLastPara="1" vertOverflow="ellipsis" vert="horz" wrap="square" anchor="ctr" anchorCtr="1"/>
          <a:lstStyle/>
          <a:p>
            <a:pPr>
              <a:defRPr sz="1400" b="1" i="0" u="none" strike="noStrike" kern="1200" cap="small"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1" i="0" u="none" strike="noStrike" kern="1200" cap="small" baseline="0">
                <a:solidFill>
                  <a:schemeClr val="tx1">
                    <a:lumMod val="65000"/>
                    <a:lumOff val="35000"/>
                  </a:schemeClr>
                </a:solidFill>
                <a:latin typeface="+mn-lt"/>
                <a:ea typeface="+mn-ea"/>
                <a:cs typeface="+mn-cs"/>
              </a:defRPr>
            </a:pPr>
            <a:endParaRPr lang="en-US"/>
          </a:p>
        </c:txPr>
      </c:legendEntry>
      <c:layout>
        <c:manualLayout>
          <c:xMode val="edge"/>
          <c:yMode val="edge"/>
          <c:x val="9.4135802469135804E-2"/>
          <c:y val="6.9374606109153136E-2"/>
          <c:w val="0.8114826966073686"/>
          <c:h val="9.8279967136554874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1200" b="1" i="0" u="none" strike="noStrike" kern="1200" cap="small"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to OECD countries</c:v>
                </c:pt>
              </c:strCache>
            </c:strRef>
          </c:tx>
          <c:spPr>
            <a:solidFill>
              <a:srgbClr val="002060"/>
            </a:solidFill>
            <a:ln>
              <a:noFill/>
            </a:ln>
            <a:effectLst/>
          </c:spPr>
          <c:invertIfNegative val="0"/>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Sheet1!$B$2:$B$20</c:f>
              <c:numCache>
                <c:formatCode>General</c:formatCode>
                <c:ptCount val="19"/>
                <c:pt idx="0">
                  <c:v>1.5</c:v>
                </c:pt>
                <c:pt idx="1">
                  <c:v>1.5</c:v>
                </c:pt>
                <c:pt idx="2">
                  <c:v>1.6</c:v>
                </c:pt>
                <c:pt idx="3">
                  <c:v>1.6</c:v>
                </c:pt>
                <c:pt idx="4">
                  <c:v>1.8</c:v>
                </c:pt>
                <c:pt idx="5">
                  <c:v>2</c:v>
                </c:pt>
                <c:pt idx="6">
                  <c:v>2</c:v>
                </c:pt>
                <c:pt idx="7">
                  <c:v>2.1</c:v>
                </c:pt>
                <c:pt idx="8">
                  <c:v>2.1</c:v>
                </c:pt>
                <c:pt idx="9">
                  <c:v>2.2999999999999998</c:v>
                </c:pt>
                <c:pt idx="10">
                  <c:v>2.4</c:v>
                </c:pt>
                <c:pt idx="11">
                  <c:v>2.5</c:v>
                </c:pt>
                <c:pt idx="12">
                  <c:v>2.7</c:v>
                </c:pt>
                <c:pt idx="13">
                  <c:v>2.8</c:v>
                </c:pt>
                <c:pt idx="14">
                  <c:v>2.9</c:v>
                </c:pt>
                <c:pt idx="15">
                  <c:v>3</c:v>
                </c:pt>
                <c:pt idx="16">
                  <c:v>3.1</c:v>
                </c:pt>
                <c:pt idx="17">
                  <c:v>3.3</c:v>
                </c:pt>
                <c:pt idx="18">
                  <c:v>3.5</c:v>
                </c:pt>
              </c:numCache>
            </c:numRef>
          </c:val>
          <c:extLst>
            <c:ext xmlns:c16="http://schemas.microsoft.com/office/drawing/2014/chart" uri="{C3380CC4-5D6E-409C-BE32-E72D297353CC}">
              <c16:uniqueId val="{00000000-2CDB-1445-A2B4-F4430B996886}"/>
            </c:ext>
          </c:extLst>
        </c:ser>
        <c:ser>
          <c:idx val="1"/>
          <c:order val="1"/>
          <c:tx>
            <c:strRef>
              <c:f>Sheet1!$C$1</c:f>
              <c:strCache>
                <c:ptCount val="1"/>
                <c:pt idx="0">
                  <c:v>to non-OECD countries</c:v>
                </c:pt>
              </c:strCache>
            </c:strRef>
          </c:tx>
          <c:spPr>
            <a:solidFill>
              <a:srgbClr val="0070C0"/>
            </a:solidFill>
            <a:ln>
              <a:noFill/>
            </a:ln>
            <a:effectLst/>
          </c:spPr>
          <c:invertIfNegative val="0"/>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Sheet1!$C$2:$C$20</c:f>
              <c:numCache>
                <c:formatCode>General</c:formatCode>
                <c:ptCount val="19"/>
                <c:pt idx="0">
                  <c:v>0.5</c:v>
                </c:pt>
                <c:pt idx="1">
                  <c:v>0.5</c:v>
                </c:pt>
                <c:pt idx="2">
                  <c:v>0.5</c:v>
                </c:pt>
                <c:pt idx="3">
                  <c:v>0.5</c:v>
                </c:pt>
                <c:pt idx="4">
                  <c:v>0.6</c:v>
                </c:pt>
                <c:pt idx="5">
                  <c:v>0.6</c:v>
                </c:pt>
                <c:pt idx="6">
                  <c:v>0.6</c:v>
                </c:pt>
                <c:pt idx="7">
                  <c:v>0.6</c:v>
                </c:pt>
                <c:pt idx="8">
                  <c:v>0.7</c:v>
                </c:pt>
                <c:pt idx="9">
                  <c:v>0.7</c:v>
                </c:pt>
                <c:pt idx="10">
                  <c:v>0.8</c:v>
                </c:pt>
                <c:pt idx="11">
                  <c:v>0.8</c:v>
                </c:pt>
                <c:pt idx="12">
                  <c:v>0.9</c:v>
                </c:pt>
                <c:pt idx="13">
                  <c:v>1</c:v>
                </c:pt>
                <c:pt idx="14">
                  <c:v>1</c:v>
                </c:pt>
                <c:pt idx="15">
                  <c:v>1.1000000000000001</c:v>
                </c:pt>
                <c:pt idx="16">
                  <c:v>1.3</c:v>
                </c:pt>
                <c:pt idx="17">
                  <c:v>1.4</c:v>
                </c:pt>
                <c:pt idx="18">
                  <c:v>1.5</c:v>
                </c:pt>
              </c:numCache>
            </c:numRef>
          </c:val>
          <c:extLst>
            <c:ext xmlns:c16="http://schemas.microsoft.com/office/drawing/2014/chart" uri="{C3380CC4-5D6E-409C-BE32-E72D297353CC}">
              <c16:uniqueId val="{00000001-2CDB-1445-A2B4-F4430B996886}"/>
            </c:ext>
          </c:extLst>
        </c:ser>
        <c:dLbls>
          <c:showLegendKey val="0"/>
          <c:showVal val="0"/>
          <c:showCatName val="0"/>
          <c:showSerName val="0"/>
          <c:showPercent val="0"/>
          <c:showBubbleSize val="0"/>
        </c:dLbls>
        <c:gapWidth val="50"/>
        <c:overlap val="100"/>
        <c:axId val="2105450272"/>
        <c:axId val="2105451952"/>
      </c:barChart>
      <c:lineChart>
        <c:grouping val="standard"/>
        <c:varyColors val="0"/>
        <c:ser>
          <c:idx val="2"/>
          <c:order val="2"/>
          <c:tx>
            <c:strRef>
              <c:f>Sheet1!$D$1</c:f>
              <c:strCache>
                <c:ptCount val="1"/>
                <c:pt idx="0">
                  <c:v>total</c:v>
                </c:pt>
              </c:strCache>
            </c:strRef>
          </c:tx>
          <c:spPr>
            <a:ln w="28575" cap="rnd">
              <a:no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Sheet1!$D$2:$D$20</c:f>
              <c:numCache>
                <c:formatCode>General</c:formatCode>
                <c:ptCount val="19"/>
                <c:pt idx="0">
                  <c:v>1.9</c:v>
                </c:pt>
                <c:pt idx="1">
                  <c:v>2</c:v>
                </c:pt>
                <c:pt idx="2">
                  <c:v>2.1</c:v>
                </c:pt>
                <c:pt idx="3">
                  <c:v>2.1</c:v>
                </c:pt>
                <c:pt idx="4">
                  <c:v>2.4</c:v>
                </c:pt>
                <c:pt idx="5">
                  <c:v>2.6</c:v>
                </c:pt>
                <c:pt idx="6">
                  <c:v>2.6</c:v>
                </c:pt>
                <c:pt idx="7">
                  <c:v>2.8</c:v>
                </c:pt>
                <c:pt idx="8">
                  <c:v>2.8</c:v>
                </c:pt>
                <c:pt idx="9">
                  <c:v>3</c:v>
                </c:pt>
                <c:pt idx="10">
                  <c:v>3.2</c:v>
                </c:pt>
                <c:pt idx="11">
                  <c:v>3.4</c:v>
                </c:pt>
                <c:pt idx="12">
                  <c:v>3.6</c:v>
                </c:pt>
                <c:pt idx="13">
                  <c:v>3.9</c:v>
                </c:pt>
                <c:pt idx="14">
                  <c:v>3.9</c:v>
                </c:pt>
                <c:pt idx="15">
                  <c:v>4</c:v>
                </c:pt>
                <c:pt idx="16">
                  <c:v>4.4000000000000004</c:v>
                </c:pt>
                <c:pt idx="17">
                  <c:v>4.7</c:v>
                </c:pt>
                <c:pt idx="18">
                  <c:v>5</c:v>
                </c:pt>
              </c:numCache>
            </c:numRef>
          </c:val>
          <c:smooth val="0"/>
          <c:extLst>
            <c:ext xmlns:c16="http://schemas.microsoft.com/office/drawing/2014/chart" uri="{C3380CC4-5D6E-409C-BE32-E72D297353CC}">
              <c16:uniqueId val="{00000003-2CDB-1445-A2B4-F4430B996886}"/>
            </c:ext>
          </c:extLst>
        </c:ser>
        <c:dLbls>
          <c:showLegendKey val="0"/>
          <c:showVal val="0"/>
          <c:showCatName val="0"/>
          <c:showSerName val="0"/>
          <c:showPercent val="0"/>
          <c:showBubbleSize val="0"/>
        </c:dLbls>
        <c:marker val="1"/>
        <c:smooth val="0"/>
        <c:axId val="2105450272"/>
        <c:axId val="2105451952"/>
      </c:lineChart>
      <c:catAx>
        <c:axId val="2105450272"/>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5451952"/>
        <c:crosses val="autoZero"/>
        <c:auto val="1"/>
        <c:lblAlgn val="ctr"/>
        <c:lblOffset val="100"/>
        <c:noMultiLvlLbl val="0"/>
      </c:catAx>
      <c:valAx>
        <c:axId val="21054519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5450272"/>
        <c:crosses val="autoZero"/>
        <c:crossBetween val="between"/>
      </c:valAx>
      <c:spPr>
        <a:solidFill>
          <a:srgbClr val="00B0F0">
            <a:alpha val="20000"/>
          </a:srgbClr>
        </a:solidFill>
        <a:ln w="3175">
          <a:solidFill>
            <a:schemeClr val="accent1"/>
          </a:solidFill>
        </a:ln>
        <a:effectLst/>
      </c:spPr>
    </c:plotArea>
    <c:legend>
      <c:legendPos val="b"/>
      <c:layout>
        <c:manualLayout>
          <c:xMode val="edge"/>
          <c:yMode val="edge"/>
          <c:x val="7.4248798610318634E-2"/>
          <c:y val="8.8044183191468922E-2"/>
          <c:w val="0.53105151711108578"/>
          <c:h val="9.1817275513876417E-2"/>
        </c:manualLayout>
      </c:layout>
      <c:overlay val="0"/>
      <c:spPr>
        <a:solidFill>
          <a:schemeClr val="bg1"/>
        </a:solidFill>
        <a:ln w="3175">
          <a:solidFill>
            <a:schemeClr val="accent1"/>
          </a:solidFill>
        </a:ln>
        <a:effectLst/>
      </c:spPr>
      <c:txPr>
        <a:bodyPr rot="0" spcFirstLastPara="1" vertOverflow="ellipsis" vert="horz" wrap="square" anchor="ctr" anchorCtr="1"/>
        <a:lstStyle/>
        <a:p>
          <a:pPr>
            <a:defRPr sz="1197" b="0" i="0" u="none" strike="noStrike" kern="1200" cap="small"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0"/>
        <c:ser>
          <c:idx val="0"/>
          <c:order val="0"/>
          <c:tx>
            <c:strRef>
              <c:f>Sheet1!$B$1</c:f>
              <c:strCache>
                <c:ptCount val="1"/>
                <c:pt idx="0">
                  <c:v>Column1</c:v>
                </c:pt>
              </c:strCache>
            </c:strRef>
          </c:tx>
          <c:spPr>
            <a:solidFill>
              <a:schemeClr val="bg1">
                <a:lumMod val="85000"/>
              </a:schemeClr>
            </a:solidFill>
            <a:ln w="25400">
              <a:solidFill>
                <a:schemeClr val="lt1"/>
              </a:solidFill>
            </a:ln>
            <a:effectLst/>
            <a:sp3d contourW="25400">
              <a:contourClr>
                <a:schemeClr val="lt1"/>
              </a:contourClr>
            </a:sp3d>
          </c:spPr>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79C6-9540-9901-25932205F19B}"/>
              </c:ext>
            </c:extLst>
          </c:dPt>
          <c:dPt>
            <c:idx val="1"/>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3-79C6-9540-9901-25932205F19B}"/>
              </c:ext>
            </c:extLst>
          </c:dPt>
          <c:dPt>
            <c:idx val="2"/>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5-79C6-9540-9901-25932205F19B}"/>
              </c:ext>
            </c:extLst>
          </c:dPt>
          <c:dPt>
            <c:idx val="3"/>
            <c:bubble3D val="0"/>
            <c:spPr>
              <a:solidFill>
                <a:schemeClr val="bg1">
                  <a:lumMod val="8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79C6-9540-9901-25932205F19B}"/>
              </c:ext>
            </c:extLst>
          </c:dPt>
          <c:dPt>
            <c:idx val="5"/>
            <c:bubble3D val="0"/>
            <c:spPr>
              <a:solidFill>
                <a:srgbClr val="002060"/>
              </a:solidFill>
              <a:ln w="25400">
                <a:solidFill>
                  <a:schemeClr val="lt1"/>
                </a:solidFill>
              </a:ln>
              <a:effectLst/>
              <a:sp3d contourW="25400">
                <a:contourClr>
                  <a:schemeClr val="lt1"/>
                </a:contourClr>
              </a:sp3d>
            </c:spPr>
            <c:extLst>
              <c:ext xmlns:c16="http://schemas.microsoft.com/office/drawing/2014/chart" uri="{C3380CC4-5D6E-409C-BE32-E72D297353CC}">
                <c16:uniqueId val="{00000014-36E1-574C-84D3-9796C60FA8DC}"/>
              </c:ext>
            </c:extLst>
          </c:dPt>
          <c:dPt>
            <c:idx val="6"/>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E-36E1-574C-84D3-9796C60FA8DC}"/>
              </c:ext>
            </c:extLst>
          </c:dPt>
          <c:dPt>
            <c:idx val="7"/>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F-36E1-574C-84D3-9796C60FA8DC}"/>
              </c:ext>
            </c:extLst>
          </c:dPt>
          <c:dPt>
            <c:idx val="8"/>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10-36E1-574C-84D3-9796C60FA8DC}"/>
              </c:ext>
            </c:extLst>
          </c:dPt>
          <c:dPt>
            <c:idx val="9"/>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11-36E1-574C-84D3-9796C60FA8DC}"/>
              </c:ext>
            </c:extLst>
          </c:dPt>
          <c:dPt>
            <c:idx val="12"/>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2-36E1-574C-84D3-9796C60FA8DC}"/>
              </c:ext>
            </c:extLst>
          </c:dPt>
          <c:dPt>
            <c:idx val="13"/>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36E1-574C-84D3-9796C60FA8DC}"/>
              </c:ext>
            </c:extLst>
          </c:dPt>
          <c:dPt>
            <c:idx val="14"/>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8-36E1-574C-84D3-9796C60FA8DC}"/>
              </c:ext>
            </c:extLst>
          </c:dPt>
          <c:dPt>
            <c:idx val="15"/>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C-36E1-574C-84D3-9796C60FA8DC}"/>
              </c:ext>
            </c:extLst>
          </c:dPt>
          <c:dPt>
            <c:idx val="17"/>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A-36E1-574C-84D3-9796C60FA8DC}"/>
              </c:ext>
            </c:extLst>
          </c:dPt>
          <c:dPt>
            <c:idx val="19"/>
            <c:bubble3D val="0"/>
            <c:spPr>
              <a:solidFill>
                <a:schemeClr val="accent6">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6E1-574C-84D3-9796C60FA8DC}"/>
              </c:ext>
            </c:extLst>
          </c:dPt>
          <c:dLbls>
            <c:dLbl>
              <c:idx val="3"/>
              <c:layout>
                <c:manualLayout>
                  <c:x val="1.1931509898161125E-2"/>
                  <c:y val="3.615889207351334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C6-9540-9901-25932205F19B}"/>
                </c:ext>
              </c:extLst>
            </c:dLbl>
            <c:dLbl>
              <c:idx val="4"/>
              <c:layout>
                <c:manualLayout>
                  <c:x val="2.3573924917139367E-3"/>
                  <c:y val="1.73270054576466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6E1-574C-84D3-9796C60FA8DC}"/>
                </c:ext>
              </c:extLst>
            </c:dLbl>
            <c:dLbl>
              <c:idx val="5"/>
              <c:layout>
                <c:manualLayout>
                  <c:x val="-3.9142700745294537E-2"/>
                  <c:y val="1.710889161432630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6E1-574C-84D3-9796C60FA8DC}"/>
                </c:ext>
              </c:extLst>
            </c:dLbl>
            <c:dLbl>
              <c:idx val="6"/>
              <c:layout>
                <c:manualLayout>
                  <c:x val="1.4570959378740759E-2"/>
                  <c:y val="7.055200126234691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6E1-574C-84D3-9796C60FA8DC}"/>
                </c:ext>
              </c:extLst>
            </c:dLbl>
            <c:dLbl>
              <c:idx val="7"/>
              <c:layout>
                <c:manualLayout>
                  <c:x val="1.7888632904844114E-2"/>
                  <c:y val="4.62672685634709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6E1-574C-84D3-9796C60FA8DC}"/>
                </c:ext>
              </c:extLst>
            </c:dLbl>
            <c:dLbl>
              <c:idx val="9"/>
              <c:layout>
                <c:manualLayout>
                  <c:x val="1.5698706110933995E-3"/>
                  <c:y val="0.1168221919251541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6E1-574C-84D3-9796C60FA8DC}"/>
                </c:ext>
              </c:extLst>
            </c:dLbl>
            <c:dLbl>
              <c:idx val="10"/>
              <c:layout>
                <c:manualLayout>
                  <c:x val="-9.2932033228466764E-3"/>
                  <c:y val="7.27778060711205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6E1-574C-84D3-9796C60FA8DC}"/>
                </c:ext>
              </c:extLst>
            </c:dLbl>
            <c:dLbl>
              <c:idx val="14"/>
              <c:layout>
                <c:manualLayout>
                  <c:x val="0"/>
                  <c:y val="-1.73032760626549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6E1-574C-84D3-9796C60FA8DC}"/>
                </c:ext>
              </c:extLst>
            </c:dLbl>
            <c:dLbl>
              <c:idx val="15"/>
              <c:layout>
                <c:manualLayout>
                  <c:x val="-7.6569678407350687E-6"/>
                  <c:y val="-4.37114097354533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6E1-574C-84D3-9796C60FA8DC}"/>
                </c:ext>
              </c:extLst>
            </c:dLbl>
            <c:dLbl>
              <c:idx val="16"/>
              <c:layout>
                <c:manualLayout>
                  <c:x val="-7.2378845063968845E-3"/>
                  <c:y val="-8.45722121993851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6E1-574C-84D3-9796C60FA8DC}"/>
                </c:ext>
              </c:extLst>
            </c:dLbl>
            <c:dLbl>
              <c:idx val="17"/>
              <c:layout>
                <c:manualLayout>
                  <c:x val="-1.4059278195126064E-2"/>
                  <c:y val="-0.13792915071911518"/>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715160796324656"/>
                      <c:h val="0.12164179691671304"/>
                    </c:manualLayout>
                  </c15:layout>
                </c:ext>
                <c:ext xmlns:c16="http://schemas.microsoft.com/office/drawing/2014/chart" uri="{C3380CC4-5D6E-409C-BE32-E72D297353CC}">
                  <c16:uniqueId val="{0000000A-36E1-574C-84D3-9796C60FA8DC}"/>
                </c:ext>
              </c:extLst>
            </c:dLbl>
            <c:dLbl>
              <c:idx val="18"/>
              <c:layout>
                <c:manualLayout>
                  <c:x val="-2.4959742351046706E-2"/>
                  <c:y val="-0.262770209990582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7.6892109500805148E-2"/>
                      <c:h val="9.7044862982374622E-2"/>
                    </c:manualLayout>
                  </c15:layout>
                </c:ext>
                <c:ext xmlns:c16="http://schemas.microsoft.com/office/drawing/2014/chart" uri="{C3380CC4-5D6E-409C-BE32-E72D297353CC}">
                  <c16:uniqueId val="{00000009-36E1-574C-84D3-9796C60FA8D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Sheet1!$A$2:$A$21</c:f>
              <c:strCache>
                <c:ptCount val="20"/>
                <c:pt idx="0">
                  <c:v>United States</c:v>
                </c:pt>
                <c:pt idx="1">
                  <c:v>UK</c:v>
                </c:pt>
                <c:pt idx="2">
                  <c:v>Australia</c:v>
                </c:pt>
                <c:pt idx="3">
                  <c:v>France</c:v>
                </c:pt>
                <c:pt idx="4">
                  <c:v>Germany</c:v>
                </c:pt>
                <c:pt idx="5">
                  <c:v>Russia</c:v>
                </c:pt>
                <c:pt idx="6">
                  <c:v>Canada</c:v>
                </c:pt>
                <c:pt idx="7">
                  <c:v>Japan</c:v>
                </c:pt>
                <c:pt idx="8">
                  <c:v>China</c:v>
                </c:pt>
                <c:pt idx="9">
                  <c:v>Malaysia</c:v>
                </c:pt>
                <c:pt idx="10">
                  <c:v>Italy</c:v>
                </c:pt>
                <c:pt idx="11">
                  <c:v>Netherlands</c:v>
                </c:pt>
                <c:pt idx="12">
                  <c:v>Turkey</c:v>
                </c:pt>
                <c:pt idx="13">
                  <c:v>Saudi Arabia</c:v>
                </c:pt>
                <c:pt idx="14">
                  <c:v>UA Emirates</c:v>
                </c:pt>
                <c:pt idx="15">
                  <c:v>Argentina</c:v>
                </c:pt>
                <c:pt idx="16">
                  <c:v>Austria</c:v>
                </c:pt>
                <c:pt idx="17">
                  <c:v>South Korea</c:v>
                </c:pt>
                <c:pt idx="18">
                  <c:v>Belgium</c:v>
                </c:pt>
                <c:pt idx="19">
                  <c:v>rest of world</c:v>
                </c:pt>
              </c:strCache>
            </c:strRef>
          </c:cat>
          <c:val>
            <c:numRef>
              <c:f>Sheet1!$B$2:$B$21</c:f>
              <c:numCache>
                <c:formatCode>#,##0</c:formatCode>
                <c:ptCount val="20"/>
                <c:pt idx="0">
                  <c:v>971417</c:v>
                </c:pt>
                <c:pt idx="1">
                  <c:v>432001</c:v>
                </c:pt>
                <c:pt idx="2">
                  <c:v>335512</c:v>
                </c:pt>
                <c:pt idx="3">
                  <c:v>245349</c:v>
                </c:pt>
                <c:pt idx="4">
                  <c:v>244575</c:v>
                </c:pt>
                <c:pt idx="5">
                  <c:v>243752</c:v>
                </c:pt>
                <c:pt idx="6">
                  <c:v>189478</c:v>
                </c:pt>
                <c:pt idx="7">
                  <c:v>143547</c:v>
                </c:pt>
                <c:pt idx="8">
                  <c:v>137527</c:v>
                </c:pt>
                <c:pt idx="9">
                  <c:v>124133</c:v>
                </c:pt>
                <c:pt idx="10">
                  <c:v>92655</c:v>
                </c:pt>
                <c:pt idx="11">
                  <c:v>89920</c:v>
                </c:pt>
                <c:pt idx="12">
                  <c:v>87903</c:v>
                </c:pt>
                <c:pt idx="13">
                  <c:v>79854</c:v>
                </c:pt>
                <c:pt idx="14">
                  <c:v>77463</c:v>
                </c:pt>
                <c:pt idx="15">
                  <c:v>75688</c:v>
                </c:pt>
                <c:pt idx="16">
                  <c:v>70484</c:v>
                </c:pt>
                <c:pt idx="17">
                  <c:v>61888</c:v>
                </c:pt>
                <c:pt idx="18">
                  <c:v>61102</c:v>
                </c:pt>
                <c:pt idx="19">
                  <c:v>1321645</c:v>
                </c:pt>
              </c:numCache>
            </c:numRef>
          </c:val>
          <c:extLst>
            <c:ext xmlns:c16="http://schemas.microsoft.com/office/drawing/2014/chart" uri="{C3380CC4-5D6E-409C-BE32-E72D297353CC}">
              <c16:uniqueId val="{00000000-72AD-A04A-8126-D1CBC8F8D5A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089372952468535E-2"/>
          <c:y val="1.93188351456068E-2"/>
          <c:w val="0.88755296281395479"/>
          <c:h val="0.74131150272882551"/>
        </c:manualLayout>
      </c:layout>
      <c:barChart>
        <c:barDir val="col"/>
        <c:grouping val="clustered"/>
        <c:varyColors val="0"/>
        <c:ser>
          <c:idx val="0"/>
          <c:order val="0"/>
          <c:tx>
            <c:strRef>
              <c:f>Sheet1!$B$1</c:f>
              <c:strCache>
                <c:ptCount val="1"/>
                <c:pt idx="0">
                  <c:v>total students</c:v>
                </c:pt>
              </c:strCache>
            </c:strRef>
          </c:tx>
          <c:spPr>
            <a:solidFill>
              <a:schemeClr val="bg1">
                <a:lumMod val="75000"/>
              </a:schemeClr>
            </a:solidFill>
            <a:ln w="3175">
              <a:solidFill>
                <a:schemeClr val="tx1"/>
              </a:solidFill>
            </a:ln>
            <a:effectLst/>
          </c:spPr>
          <c:invertIfNegative val="0"/>
          <c:dLbls>
            <c:dLbl>
              <c:idx val="0"/>
              <c:layout>
                <c:manualLayout>
                  <c:x val="2.1897810218978103E-2"/>
                  <c:y val="-5.02645502645503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9C-D241-98BE-3F78C88E42E6}"/>
                </c:ext>
              </c:extLst>
            </c:dLbl>
            <c:dLbl>
              <c:idx val="10"/>
              <c:layout>
                <c:manualLayout>
                  <c:x val="1.4598540145984867E-3"/>
                  <c:y val="-4.7619047619047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59C-D241-98BE-3F78C88E42E6}"/>
                </c:ext>
              </c:extLst>
            </c:dLbl>
            <c:dLbl>
              <c:idx val="20"/>
              <c:layout>
                <c:manualLayout>
                  <c:x val="0"/>
                  <c:y val="-5.0264550264550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9C-D241-98BE-3F78C88E42E6}"/>
                </c:ext>
              </c:extLst>
            </c:dLbl>
            <c:dLbl>
              <c:idx val="30"/>
              <c:layout>
                <c:manualLayout>
                  <c:x val="-1.0705472436524841E-16"/>
                  <c:y val="-4.2328042328042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9C-D241-98BE-3F78C88E42E6}"/>
                </c:ext>
              </c:extLst>
            </c:dLbl>
            <c:dLbl>
              <c:idx val="40"/>
              <c:layout>
                <c:manualLayout>
                  <c:x val="-4.6715328467153282E-2"/>
                  <c:y val="-2.64550264550264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9C-D241-98BE-3F78C88E42E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Sheet1!$A$2:$A$42</c:f>
              <c:strCache>
                <c:ptCount val="41"/>
                <c:pt idx="0">
                  <c:v>1977-78</c:v>
                </c:pt>
                <c:pt idx="1">
                  <c:v>1978-79</c:v>
                </c:pt>
                <c:pt idx="2">
                  <c:v>1979-80</c:v>
                </c:pt>
                <c:pt idx="3">
                  <c:v>1980-81</c:v>
                </c:pt>
                <c:pt idx="4">
                  <c:v>1981-82</c:v>
                </c:pt>
                <c:pt idx="5">
                  <c:v>1982-83</c:v>
                </c:pt>
                <c:pt idx="6">
                  <c:v>1983-84</c:v>
                </c:pt>
                <c:pt idx="7">
                  <c:v>1984-85</c:v>
                </c:pt>
                <c:pt idx="8">
                  <c:v>1985-86</c:v>
                </c:pt>
                <c:pt idx="9">
                  <c:v>1986-87</c:v>
                </c:pt>
                <c:pt idx="10">
                  <c:v>1987-88</c:v>
                </c:pt>
                <c:pt idx="11">
                  <c:v>1988-89</c:v>
                </c:pt>
                <c:pt idx="12">
                  <c:v>1989-90</c:v>
                </c:pt>
                <c:pt idx="13">
                  <c:v>1990-91</c:v>
                </c:pt>
                <c:pt idx="14">
                  <c:v>1991-92</c:v>
                </c:pt>
                <c:pt idx="15">
                  <c:v>1992-93</c:v>
                </c:pt>
                <c:pt idx="16">
                  <c:v>1993-94</c:v>
                </c:pt>
                <c:pt idx="17">
                  <c:v>1994-95</c:v>
                </c:pt>
                <c:pt idx="18">
                  <c:v>1995-96</c:v>
                </c:pt>
                <c:pt idx="19">
                  <c:v>1996-97</c:v>
                </c:pt>
                <c:pt idx="20">
                  <c:v>1997-98</c:v>
                </c:pt>
                <c:pt idx="21">
                  <c:v>1998-99</c:v>
                </c:pt>
                <c:pt idx="22">
                  <c:v>1999-00</c:v>
                </c:pt>
                <c:pt idx="23">
                  <c:v>2000-01</c:v>
                </c:pt>
                <c:pt idx="24">
                  <c:v>2001-02</c:v>
                </c:pt>
                <c:pt idx="25">
                  <c:v>2002-03</c:v>
                </c:pt>
                <c:pt idx="26">
                  <c:v>2003-04</c:v>
                </c:pt>
                <c:pt idx="27">
                  <c:v>2004-05</c:v>
                </c:pt>
                <c:pt idx="28">
                  <c:v>2005-06</c:v>
                </c:pt>
                <c:pt idx="29">
                  <c:v>2006-07</c:v>
                </c:pt>
                <c:pt idx="30">
                  <c:v>2007-08</c:v>
                </c:pt>
                <c:pt idx="31">
                  <c:v>2008-09</c:v>
                </c:pt>
                <c:pt idx="32">
                  <c:v>2009-10</c:v>
                </c:pt>
                <c:pt idx="33">
                  <c:v>2010-11</c:v>
                </c:pt>
                <c:pt idx="34">
                  <c:v>2011-12</c:v>
                </c:pt>
                <c:pt idx="35">
                  <c:v>2012-13</c:v>
                </c:pt>
                <c:pt idx="36">
                  <c:v>2013-14</c:v>
                </c:pt>
                <c:pt idx="37">
                  <c:v>2014-15</c:v>
                </c:pt>
                <c:pt idx="38">
                  <c:v>2015-16</c:v>
                </c:pt>
                <c:pt idx="39">
                  <c:v>2016-17</c:v>
                </c:pt>
                <c:pt idx="40">
                  <c:v>2017-18</c:v>
                </c:pt>
              </c:strCache>
            </c:strRef>
          </c:cat>
          <c:val>
            <c:numRef>
              <c:f>Sheet1!$B$2:$B$42</c:f>
              <c:numCache>
                <c:formatCode>#,##0</c:formatCode>
                <c:ptCount val="41"/>
                <c:pt idx="0">
                  <c:v>235509</c:v>
                </c:pt>
                <c:pt idx="1">
                  <c:v>263938</c:v>
                </c:pt>
                <c:pt idx="2">
                  <c:v>286343</c:v>
                </c:pt>
                <c:pt idx="3">
                  <c:v>311882</c:v>
                </c:pt>
                <c:pt idx="4">
                  <c:v>326299</c:v>
                </c:pt>
                <c:pt idx="5">
                  <c:v>336985</c:v>
                </c:pt>
                <c:pt idx="6">
                  <c:v>338894</c:v>
                </c:pt>
                <c:pt idx="7">
                  <c:v>342113</c:v>
                </c:pt>
                <c:pt idx="8">
                  <c:v>343777</c:v>
                </c:pt>
                <c:pt idx="9">
                  <c:v>349609</c:v>
                </c:pt>
                <c:pt idx="10">
                  <c:v>356187</c:v>
                </c:pt>
                <c:pt idx="11">
                  <c:v>366354</c:v>
                </c:pt>
                <c:pt idx="12">
                  <c:v>386851</c:v>
                </c:pt>
                <c:pt idx="13">
                  <c:v>407529</c:v>
                </c:pt>
                <c:pt idx="14">
                  <c:v>419585</c:v>
                </c:pt>
                <c:pt idx="15">
                  <c:v>438618</c:v>
                </c:pt>
                <c:pt idx="16">
                  <c:v>449749</c:v>
                </c:pt>
                <c:pt idx="17">
                  <c:v>452635</c:v>
                </c:pt>
                <c:pt idx="18">
                  <c:v>453787</c:v>
                </c:pt>
                <c:pt idx="19">
                  <c:v>457984</c:v>
                </c:pt>
                <c:pt idx="20">
                  <c:v>481280</c:v>
                </c:pt>
                <c:pt idx="21">
                  <c:v>490933</c:v>
                </c:pt>
                <c:pt idx="22">
                  <c:v>514723</c:v>
                </c:pt>
                <c:pt idx="23">
                  <c:v>547867</c:v>
                </c:pt>
                <c:pt idx="24">
                  <c:v>582996</c:v>
                </c:pt>
                <c:pt idx="25">
                  <c:v>586323</c:v>
                </c:pt>
                <c:pt idx="26">
                  <c:v>572509</c:v>
                </c:pt>
                <c:pt idx="27">
                  <c:v>565039</c:v>
                </c:pt>
                <c:pt idx="28">
                  <c:v>564766</c:v>
                </c:pt>
                <c:pt idx="29">
                  <c:v>582984</c:v>
                </c:pt>
                <c:pt idx="30">
                  <c:v>623805</c:v>
                </c:pt>
                <c:pt idx="31">
                  <c:v>671616</c:v>
                </c:pt>
                <c:pt idx="32">
                  <c:v>690923</c:v>
                </c:pt>
                <c:pt idx="33">
                  <c:v>723277</c:v>
                </c:pt>
                <c:pt idx="34">
                  <c:v>764495</c:v>
                </c:pt>
                <c:pt idx="35">
                  <c:v>819644</c:v>
                </c:pt>
                <c:pt idx="36">
                  <c:v>886052</c:v>
                </c:pt>
                <c:pt idx="37">
                  <c:v>974926</c:v>
                </c:pt>
                <c:pt idx="38">
                  <c:v>1043839</c:v>
                </c:pt>
                <c:pt idx="39">
                  <c:v>1078822</c:v>
                </c:pt>
                <c:pt idx="40">
                  <c:v>1094792</c:v>
                </c:pt>
              </c:numCache>
            </c:numRef>
          </c:val>
          <c:extLst>
            <c:ext xmlns:c16="http://schemas.microsoft.com/office/drawing/2014/chart" uri="{C3380CC4-5D6E-409C-BE32-E72D297353CC}">
              <c16:uniqueId val="{00000000-D59C-D241-98BE-3F78C88E42E6}"/>
            </c:ext>
          </c:extLst>
        </c:ser>
        <c:dLbls>
          <c:showLegendKey val="0"/>
          <c:showVal val="0"/>
          <c:showCatName val="0"/>
          <c:showSerName val="0"/>
          <c:showPercent val="0"/>
          <c:showBubbleSize val="0"/>
        </c:dLbls>
        <c:gapWidth val="45"/>
        <c:overlap val="46"/>
        <c:axId val="1142758239"/>
        <c:axId val="1142574703"/>
      </c:barChart>
      <c:lineChart>
        <c:grouping val="standard"/>
        <c:varyColors val="0"/>
        <c:ser>
          <c:idx val="1"/>
          <c:order val="1"/>
          <c:tx>
            <c:strRef>
              <c:f>Sheet1!$C$1</c:f>
              <c:strCache>
                <c:ptCount val="1"/>
                <c:pt idx="0">
                  <c:v>new students</c:v>
                </c:pt>
              </c:strCache>
            </c:strRef>
          </c:tx>
          <c:spPr>
            <a:ln w="44450" cap="rnd">
              <a:solidFill>
                <a:srgbClr val="0070C0"/>
              </a:solidFill>
              <a:round/>
            </a:ln>
            <a:effectLst/>
          </c:spPr>
          <c:marker>
            <c:symbol val="none"/>
          </c:marker>
          <c:cat>
            <c:strRef>
              <c:f>Sheet1!$A$2:$A$42</c:f>
              <c:strCache>
                <c:ptCount val="41"/>
                <c:pt idx="0">
                  <c:v>1977-78</c:v>
                </c:pt>
                <c:pt idx="1">
                  <c:v>1978-79</c:v>
                </c:pt>
                <c:pt idx="2">
                  <c:v>1979-80</c:v>
                </c:pt>
                <c:pt idx="3">
                  <c:v>1980-81</c:v>
                </c:pt>
                <c:pt idx="4">
                  <c:v>1981-82</c:v>
                </c:pt>
                <c:pt idx="5">
                  <c:v>1982-83</c:v>
                </c:pt>
                <c:pt idx="6">
                  <c:v>1983-84</c:v>
                </c:pt>
                <c:pt idx="7">
                  <c:v>1984-85</c:v>
                </c:pt>
                <c:pt idx="8">
                  <c:v>1985-86</c:v>
                </c:pt>
                <c:pt idx="9">
                  <c:v>1986-87</c:v>
                </c:pt>
                <c:pt idx="10">
                  <c:v>1987-88</c:v>
                </c:pt>
                <c:pt idx="11">
                  <c:v>1988-89</c:v>
                </c:pt>
                <c:pt idx="12">
                  <c:v>1989-90</c:v>
                </c:pt>
                <c:pt idx="13">
                  <c:v>1990-91</c:v>
                </c:pt>
                <c:pt idx="14">
                  <c:v>1991-92</c:v>
                </c:pt>
                <c:pt idx="15">
                  <c:v>1992-93</c:v>
                </c:pt>
                <c:pt idx="16">
                  <c:v>1993-94</c:v>
                </c:pt>
                <c:pt idx="17">
                  <c:v>1994-95</c:v>
                </c:pt>
                <c:pt idx="18">
                  <c:v>1995-96</c:v>
                </c:pt>
                <c:pt idx="19">
                  <c:v>1996-97</c:v>
                </c:pt>
                <c:pt idx="20">
                  <c:v>1997-98</c:v>
                </c:pt>
                <c:pt idx="21">
                  <c:v>1998-99</c:v>
                </c:pt>
                <c:pt idx="22">
                  <c:v>1999-00</c:v>
                </c:pt>
                <c:pt idx="23">
                  <c:v>2000-01</c:v>
                </c:pt>
                <c:pt idx="24">
                  <c:v>2001-02</c:v>
                </c:pt>
                <c:pt idx="25">
                  <c:v>2002-03</c:v>
                </c:pt>
                <c:pt idx="26">
                  <c:v>2003-04</c:v>
                </c:pt>
                <c:pt idx="27">
                  <c:v>2004-05</c:v>
                </c:pt>
                <c:pt idx="28">
                  <c:v>2005-06</c:v>
                </c:pt>
                <c:pt idx="29">
                  <c:v>2006-07</c:v>
                </c:pt>
                <c:pt idx="30">
                  <c:v>2007-08</c:v>
                </c:pt>
                <c:pt idx="31">
                  <c:v>2008-09</c:v>
                </c:pt>
                <c:pt idx="32">
                  <c:v>2009-10</c:v>
                </c:pt>
                <c:pt idx="33">
                  <c:v>2010-11</c:v>
                </c:pt>
                <c:pt idx="34">
                  <c:v>2011-12</c:v>
                </c:pt>
                <c:pt idx="35">
                  <c:v>2012-13</c:v>
                </c:pt>
                <c:pt idx="36">
                  <c:v>2013-14</c:v>
                </c:pt>
                <c:pt idx="37">
                  <c:v>2014-15</c:v>
                </c:pt>
                <c:pt idx="38">
                  <c:v>2015-16</c:v>
                </c:pt>
                <c:pt idx="39">
                  <c:v>2016-17</c:v>
                </c:pt>
                <c:pt idx="40">
                  <c:v>2017-18</c:v>
                </c:pt>
              </c:strCache>
            </c:strRef>
          </c:cat>
          <c:val>
            <c:numRef>
              <c:f>Sheet1!$C$2:$C$42</c:f>
              <c:numCache>
                <c:formatCode>General</c:formatCode>
                <c:ptCount val="41"/>
                <c:pt idx="29" formatCode="#,##0">
                  <c:v>157178</c:v>
                </c:pt>
                <c:pt idx="30" formatCode="#,##0">
                  <c:v>173121</c:v>
                </c:pt>
                <c:pt idx="31" formatCode="#,##0">
                  <c:v>200460</c:v>
                </c:pt>
                <c:pt idx="32" formatCode="#,##0">
                  <c:v>202970</c:v>
                </c:pt>
                <c:pt idx="33" formatCode="#,##0">
                  <c:v>214490</c:v>
                </c:pt>
                <c:pt idx="34" formatCode="#,##0">
                  <c:v>228467</c:v>
                </c:pt>
                <c:pt idx="35" formatCode="#,##0">
                  <c:v>250920</c:v>
                </c:pt>
                <c:pt idx="36" formatCode="#,##0">
                  <c:v>270128</c:v>
                </c:pt>
                <c:pt idx="37" formatCode="#,##0">
                  <c:v>293766</c:v>
                </c:pt>
                <c:pt idx="38" formatCode="#,##0">
                  <c:v>300743</c:v>
                </c:pt>
                <c:pt idx="39" formatCode="#,##0">
                  <c:v>290836</c:v>
                </c:pt>
                <c:pt idx="40" formatCode="#,##0">
                  <c:v>271738</c:v>
                </c:pt>
              </c:numCache>
            </c:numRef>
          </c:val>
          <c:smooth val="0"/>
          <c:extLst>
            <c:ext xmlns:c16="http://schemas.microsoft.com/office/drawing/2014/chart" uri="{C3380CC4-5D6E-409C-BE32-E72D297353CC}">
              <c16:uniqueId val="{00000001-D59C-D241-98BE-3F78C88E42E6}"/>
            </c:ext>
          </c:extLst>
        </c:ser>
        <c:dLbls>
          <c:showLegendKey val="0"/>
          <c:showVal val="0"/>
          <c:showCatName val="0"/>
          <c:showSerName val="0"/>
          <c:showPercent val="0"/>
          <c:showBubbleSize val="0"/>
        </c:dLbls>
        <c:marker val="1"/>
        <c:smooth val="0"/>
        <c:axId val="1142758239"/>
        <c:axId val="1142574703"/>
      </c:lineChart>
      <c:catAx>
        <c:axId val="1142758239"/>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336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42574703"/>
        <c:crosses val="autoZero"/>
        <c:auto val="1"/>
        <c:lblAlgn val="ctr"/>
        <c:lblOffset val="100"/>
        <c:noMultiLvlLbl val="0"/>
      </c:catAx>
      <c:valAx>
        <c:axId val="11425747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2758239"/>
        <c:crosses val="autoZero"/>
        <c:crossBetween val="between"/>
      </c:valAx>
      <c:spPr>
        <a:solidFill>
          <a:schemeClr val="bg1">
            <a:lumMod val="85000"/>
            <a:alpha val="50000"/>
          </a:schemeClr>
        </a:solidFill>
        <a:ln w="3175">
          <a:solidFill>
            <a:schemeClr val="tx1"/>
          </a:solidFill>
        </a:ln>
        <a:effectLst/>
      </c:spPr>
    </c:plotArea>
    <c:legend>
      <c:legendPos val="b"/>
      <c:layout>
        <c:manualLayout>
          <c:xMode val="edge"/>
          <c:yMode val="edge"/>
          <c:x val="0.13966193459394219"/>
          <c:y val="6.2278048577261179E-2"/>
          <c:w val="0.41015191780535276"/>
          <c:h val="6.6709717502736299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002060">
                <a:alpha val="6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2006-07</c:v>
                </c:pt>
                <c:pt idx="1">
                  <c:v>2007-08</c:v>
                </c:pt>
                <c:pt idx="2">
                  <c:v>2008-09</c:v>
                </c:pt>
                <c:pt idx="3">
                  <c:v>2009-10</c:v>
                </c:pt>
                <c:pt idx="4">
                  <c:v>2010-11</c:v>
                </c:pt>
                <c:pt idx="5">
                  <c:v>2011-12</c:v>
                </c:pt>
                <c:pt idx="6">
                  <c:v>2012-13</c:v>
                </c:pt>
                <c:pt idx="7">
                  <c:v>2013-14</c:v>
                </c:pt>
                <c:pt idx="8">
                  <c:v>2014-15</c:v>
                </c:pt>
                <c:pt idx="9">
                  <c:v>2015-16</c:v>
                </c:pt>
                <c:pt idx="10">
                  <c:v>2016-17</c:v>
                </c:pt>
                <c:pt idx="11">
                  <c:v>2017-18</c:v>
                </c:pt>
              </c:strCache>
            </c:strRef>
          </c:cat>
          <c:val>
            <c:numRef>
              <c:f>Sheet1!$B$2:$B$13</c:f>
              <c:numCache>
                <c:formatCode>#,##0</c:formatCode>
                <c:ptCount val="12"/>
                <c:pt idx="0">
                  <c:v>157178</c:v>
                </c:pt>
                <c:pt idx="1">
                  <c:v>173121</c:v>
                </c:pt>
                <c:pt idx="2">
                  <c:v>200460</c:v>
                </c:pt>
                <c:pt idx="3">
                  <c:v>202970</c:v>
                </c:pt>
                <c:pt idx="4">
                  <c:v>214490</c:v>
                </c:pt>
                <c:pt idx="5">
                  <c:v>228467</c:v>
                </c:pt>
                <c:pt idx="6">
                  <c:v>250920</c:v>
                </c:pt>
                <c:pt idx="7">
                  <c:v>270128</c:v>
                </c:pt>
                <c:pt idx="8">
                  <c:v>293766</c:v>
                </c:pt>
                <c:pt idx="9">
                  <c:v>300743</c:v>
                </c:pt>
                <c:pt idx="10">
                  <c:v>290836</c:v>
                </c:pt>
                <c:pt idx="11">
                  <c:v>271738</c:v>
                </c:pt>
              </c:numCache>
            </c:numRef>
          </c:val>
          <c:extLst>
            <c:ext xmlns:c16="http://schemas.microsoft.com/office/drawing/2014/chart" uri="{C3380CC4-5D6E-409C-BE32-E72D297353CC}">
              <c16:uniqueId val="{00000000-56FF-5840-86D6-6A84CB5C98EC}"/>
            </c:ext>
          </c:extLst>
        </c:ser>
        <c:dLbls>
          <c:showLegendKey val="0"/>
          <c:showVal val="0"/>
          <c:showCatName val="0"/>
          <c:showSerName val="0"/>
          <c:showPercent val="0"/>
          <c:showBubbleSize val="0"/>
        </c:dLbls>
        <c:gapWidth val="82"/>
        <c:overlap val="-27"/>
        <c:axId val="1247938015"/>
        <c:axId val="1247939695"/>
      </c:barChart>
      <c:catAx>
        <c:axId val="1247938015"/>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7939695"/>
        <c:crosses val="autoZero"/>
        <c:auto val="1"/>
        <c:lblAlgn val="ctr"/>
        <c:lblOffset val="100"/>
        <c:noMultiLvlLbl val="0"/>
      </c:catAx>
      <c:valAx>
        <c:axId val="1247939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47938015"/>
        <c:crosses val="autoZero"/>
        <c:crossBetween val="between"/>
      </c:valAx>
      <c:spPr>
        <a:solidFill>
          <a:schemeClr val="bg1">
            <a:lumMod val="85000"/>
            <a:alpha val="50000"/>
          </a:schemeClr>
        </a:solidFill>
        <a:ln w="31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higher education</c:v>
                </c:pt>
              </c:strCache>
            </c:strRef>
          </c:tx>
          <c:spPr>
            <a:solidFill>
              <a:schemeClr val="bg1">
                <a:lumMod val="75000"/>
              </a:schemeClr>
            </a:solidFill>
            <a:ln w="3175">
              <a:solidFill>
                <a:srgbClr val="0070C0"/>
              </a:solidFill>
            </a:ln>
            <a:effectLst/>
          </c:spPr>
          <c:invertIfNegative val="0"/>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Sheet1!$B$2:$B$18</c:f>
              <c:numCache>
                <c:formatCode>#,##0</c:formatCode>
                <c:ptCount val="17"/>
                <c:pt idx="0">
                  <c:v>124624</c:v>
                </c:pt>
                <c:pt idx="1">
                  <c:v>146188</c:v>
                </c:pt>
                <c:pt idx="2">
                  <c:v>164102</c:v>
                </c:pt>
                <c:pt idx="3">
                  <c:v>178092</c:v>
                </c:pt>
                <c:pt idx="4">
                  <c:v>185636</c:v>
                </c:pt>
                <c:pt idx="5">
                  <c:v>192391</c:v>
                </c:pt>
                <c:pt idx="6">
                  <c:v>202300</c:v>
                </c:pt>
                <c:pt idx="7">
                  <c:v>225948</c:v>
                </c:pt>
                <c:pt idx="8">
                  <c:v>242343</c:v>
                </c:pt>
                <c:pt idx="9">
                  <c:v>241263</c:v>
                </c:pt>
                <c:pt idx="10">
                  <c:v>230037</c:v>
                </c:pt>
                <c:pt idx="11">
                  <c:v>230540</c:v>
                </c:pt>
                <c:pt idx="12">
                  <c:v>249126</c:v>
                </c:pt>
                <c:pt idx="13">
                  <c:v>271423</c:v>
                </c:pt>
                <c:pt idx="14">
                  <c:v>304968</c:v>
                </c:pt>
                <c:pt idx="15">
                  <c:v>348850</c:v>
                </c:pt>
                <c:pt idx="16">
                  <c:v>399089</c:v>
                </c:pt>
              </c:numCache>
            </c:numRef>
          </c:val>
          <c:extLst>
            <c:ext xmlns:c16="http://schemas.microsoft.com/office/drawing/2014/chart" uri="{C3380CC4-5D6E-409C-BE32-E72D297353CC}">
              <c16:uniqueId val="{00000000-7A67-1047-8242-FBED08C4B6C2}"/>
            </c:ext>
          </c:extLst>
        </c:ser>
        <c:ser>
          <c:idx val="1"/>
          <c:order val="1"/>
          <c:tx>
            <c:strRef>
              <c:f>Sheet1!$C$1</c:f>
              <c:strCache>
                <c:ptCount val="1"/>
                <c:pt idx="0">
                  <c:v>VET</c:v>
                </c:pt>
              </c:strCache>
            </c:strRef>
          </c:tx>
          <c:spPr>
            <a:solidFill>
              <a:schemeClr val="bg1"/>
            </a:solidFill>
            <a:ln w="3175">
              <a:solidFill>
                <a:srgbClr val="0070C0"/>
              </a:solidFill>
            </a:ln>
            <a:effectLst/>
          </c:spPr>
          <c:invertIfNegative val="0"/>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Sheet1!$C$2:$C$18</c:f>
              <c:numCache>
                <c:formatCode>#,##0</c:formatCode>
                <c:ptCount val="17"/>
                <c:pt idx="0">
                  <c:v>44411</c:v>
                </c:pt>
                <c:pt idx="1">
                  <c:v>45640</c:v>
                </c:pt>
                <c:pt idx="2">
                  <c:v>45281</c:v>
                </c:pt>
                <c:pt idx="3">
                  <c:v>50539</c:v>
                </c:pt>
                <c:pt idx="4">
                  <c:v>66328</c:v>
                </c:pt>
                <c:pt idx="5">
                  <c:v>101223</c:v>
                </c:pt>
                <c:pt idx="6">
                  <c:v>152504</c:v>
                </c:pt>
                <c:pt idx="7">
                  <c:v>207080</c:v>
                </c:pt>
                <c:pt idx="8">
                  <c:v>204340</c:v>
                </c:pt>
                <c:pt idx="9">
                  <c:v>168243</c:v>
                </c:pt>
                <c:pt idx="10">
                  <c:v>143112</c:v>
                </c:pt>
                <c:pt idx="11">
                  <c:v>132683</c:v>
                </c:pt>
                <c:pt idx="12">
                  <c:v>147156</c:v>
                </c:pt>
                <c:pt idx="13">
                  <c:v>166502</c:v>
                </c:pt>
                <c:pt idx="14">
                  <c:v>184289</c:v>
                </c:pt>
                <c:pt idx="15">
                  <c:v>212075</c:v>
                </c:pt>
                <c:pt idx="16">
                  <c:v>241608</c:v>
                </c:pt>
              </c:numCache>
            </c:numRef>
          </c:val>
          <c:extLst>
            <c:ext xmlns:c16="http://schemas.microsoft.com/office/drawing/2014/chart" uri="{C3380CC4-5D6E-409C-BE32-E72D297353CC}">
              <c16:uniqueId val="{00000001-7A67-1047-8242-FBED08C4B6C2}"/>
            </c:ext>
          </c:extLst>
        </c:ser>
        <c:dLbls>
          <c:showLegendKey val="0"/>
          <c:showVal val="0"/>
          <c:showCatName val="0"/>
          <c:showSerName val="0"/>
          <c:showPercent val="0"/>
          <c:showBubbleSize val="0"/>
        </c:dLbls>
        <c:gapWidth val="72"/>
        <c:overlap val="100"/>
        <c:axId val="1248197119"/>
        <c:axId val="1248198799"/>
      </c:barChart>
      <c:lineChart>
        <c:grouping val="standard"/>
        <c:varyColors val="0"/>
        <c:ser>
          <c:idx val="2"/>
          <c:order val="2"/>
          <c:tx>
            <c:strRef>
              <c:f>Sheet1!$D$1</c:f>
              <c:strCache>
                <c:ptCount val="1"/>
                <c:pt idx="0">
                  <c:v>new higher education</c:v>
                </c:pt>
              </c:strCache>
            </c:strRef>
          </c:tx>
          <c:spPr>
            <a:ln w="50800" cap="rnd">
              <a:solidFill>
                <a:srgbClr val="0070C0"/>
              </a:solidFill>
              <a:round/>
            </a:ln>
            <a:effectLst/>
          </c:spPr>
          <c:marker>
            <c:symbol val="none"/>
          </c:marker>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Sheet1!$D$2:$D$18</c:f>
              <c:numCache>
                <c:formatCode>#,##0</c:formatCode>
                <c:ptCount val="17"/>
                <c:pt idx="0">
                  <c:v>62114</c:v>
                </c:pt>
                <c:pt idx="1">
                  <c:v>67088</c:v>
                </c:pt>
                <c:pt idx="2">
                  <c:v>72645</c:v>
                </c:pt>
                <c:pt idx="3">
                  <c:v>73453</c:v>
                </c:pt>
                <c:pt idx="4">
                  <c:v>75064</c:v>
                </c:pt>
                <c:pt idx="5">
                  <c:v>80174</c:v>
                </c:pt>
                <c:pt idx="6">
                  <c:v>89375</c:v>
                </c:pt>
                <c:pt idx="7">
                  <c:v>101748</c:v>
                </c:pt>
                <c:pt idx="8">
                  <c:v>101657</c:v>
                </c:pt>
                <c:pt idx="9">
                  <c:v>95789</c:v>
                </c:pt>
                <c:pt idx="10">
                  <c:v>88822</c:v>
                </c:pt>
                <c:pt idx="11">
                  <c:v>95512</c:v>
                </c:pt>
                <c:pt idx="12">
                  <c:v>109171</c:v>
                </c:pt>
                <c:pt idx="13">
                  <c:v>116537</c:v>
                </c:pt>
                <c:pt idx="14">
                  <c:v>130617</c:v>
                </c:pt>
                <c:pt idx="15">
                  <c:v>148439</c:v>
                </c:pt>
                <c:pt idx="16">
                  <c:v>166542</c:v>
                </c:pt>
              </c:numCache>
            </c:numRef>
          </c:val>
          <c:smooth val="0"/>
          <c:extLst>
            <c:ext xmlns:c16="http://schemas.microsoft.com/office/drawing/2014/chart" uri="{C3380CC4-5D6E-409C-BE32-E72D297353CC}">
              <c16:uniqueId val="{00000002-7A67-1047-8242-FBED08C4B6C2}"/>
            </c:ext>
          </c:extLst>
        </c:ser>
        <c:dLbls>
          <c:showLegendKey val="0"/>
          <c:showVal val="0"/>
          <c:showCatName val="0"/>
          <c:showSerName val="0"/>
          <c:showPercent val="0"/>
          <c:showBubbleSize val="0"/>
        </c:dLbls>
        <c:marker val="1"/>
        <c:smooth val="0"/>
        <c:axId val="1248197119"/>
        <c:axId val="1248198799"/>
      </c:lineChart>
      <c:catAx>
        <c:axId val="1248197119"/>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8198799"/>
        <c:crosses val="autoZero"/>
        <c:auto val="1"/>
        <c:lblAlgn val="ctr"/>
        <c:lblOffset val="100"/>
        <c:noMultiLvlLbl val="0"/>
      </c:catAx>
      <c:valAx>
        <c:axId val="1248198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48197119"/>
        <c:crosses val="autoZero"/>
        <c:crossBetween val="between"/>
      </c:valAx>
      <c:spPr>
        <a:solidFill>
          <a:schemeClr val="bg1">
            <a:lumMod val="85000"/>
            <a:alpha val="50000"/>
          </a:schemeClr>
        </a:solidFill>
        <a:ln w="3175">
          <a:solidFill>
            <a:srgbClr val="0070C0"/>
          </a:solid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4192995803060848"/>
          <c:y val="8.8044183191468922E-2"/>
          <c:w val="0.61229414064558674"/>
          <c:h val="6.9100355846812733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492030040889249E-2"/>
          <c:y val="7.9901550890409609E-2"/>
          <c:w val="0.92087751518794558"/>
          <c:h val="0.74626517699218775"/>
        </c:manualLayout>
      </c:layout>
      <c:barChart>
        <c:barDir val="col"/>
        <c:grouping val="clustered"/>
        <c:varyColors val="0"/>
        <c:ser>
          <c:idx val="0"/>
          <c:order val="0"/>
          <c:tx>
            <c:strRef>
              <c:f>Sheet1!$B$1</c:f>
              <c:strCache>
                <c:ptCount val="1"/>
                <c:pt idx="0">
                  <c:v>China</c:v>
                </c:pt>
              </c:strCache>
            </c:strRef>
          </c:tx>
          <c:spPr>
            <a:solidFill>
              <a:srgbClr val="FF0000"/>
            </a:solidFill>
            <a:ln w="6350">
              <a:solidFill>
                <a:srgbClr val="FF0000"/>
              </a:solidFill>
            </a:ln>
            <a:effectLst/>
          </c:spPr>
          <c:invertIfNegative val="0"/>
          <c:dPt>
            <c:idx val="2"/>
            <c:invertIfNegative val="0"/>
            <c:bubble3D val="0"/>
            <c:spPr>
              <a:solidFill>
                <a:srgbClr val="FF0000"/>
              </a:solidFill>
              <a:ln w="6350">
                <a:solidFill>
                  <a:srgbClr val="FF0000"/>
                </a:solidFill>
              </a:ln>
              <a:effectLst/>
            </c:spPr>
            <c:extLst>
              <c:ext xmlns:c16="http://schemas.microsoft.com/office/drawing/2014/chart" uri="{C3380CC4-5D6E-409C-BE32-E72D297353CC}">
                <c16:uniqueId val="{00000001-C697-A34B-9311-A74EAE76F9B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1970</c:v>
                </c:pt>
                <c:pt idx="1">
                  <c:v>1990</c:v>
                </c:pt>
                <c:pt idx="2">
                  <c:v>2010</c:v>
                </c:pt>
                <c:pt idx="3">
                  <c:v>2017</c:v>
                </c:pt>
              </c:numCache>
            </c:numRef>
          </c:cat>
          <c:val>
            <c:numRef>
              <c:f>Sheet1!$B$2:$B$5</c:f>
              <c:numCache>
                <c:formatCode>General</c:formatCode>
                <c:ptCount val="4"/>
                <c:pt idx="0">
                  <c:v>0.13</c:v>
                </c:pt>
                <c:pt idx="1">
                  <c:v>3.01</c:v>
                </c:pt>
                <c:pt idx="2">
                  <c:v>24.05</c:v>
                </c:pt>
                <c:pt idx="3">
                  <c:v>51.01</c:v>
                </c:pt>
              </c:numCache>
            </c:numRef>
          </c:val>
          <c:extLst>
            <c:ext xmlns:c16="http://schemas.microsoft.com/office/drawing/2014/chart" uri="{C3380CC4-5D6E-409C-BE32-E72D297353CC}">
              <c16:uniqueId val="{00000002-C697-A34B-9311-A74EAE76F9B8}"/>
            </c:ext>
          </c:extLst>
        </c:ser>
        <c:ser>
          <c:idx val="1"/>
          <c:order val="1"/>
          <c:tx>
            <c:strRef>
              <c:f>Sheet1!$C$1</c:f>
              <c:strCache>
                <c:ptCount val="1"/>
                <c:pt idx="0">
                  <c:v>India</c:v>
                </c:pt>
              </c:strCache>
            </c:strRef>
          </c:tx>
          <c:spPr>
            <a:solidFill>
              <a:srgbClr val="00B050"/>
            </a:solidFill>
            <a:ln w="6350">
              <a:solidFill>
                <a:srgbClr val="FF0000"/>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1970</c:v>
                </c:pt>
                <c:pt idx="1">
                  <c:v>1990</c:v>
                </c:pt>
                <c:pt idx="2">
                  <c:v>2010</c:v>
                </c:pt>
                <c:pt idx="3">
                  <c:v>2017</c:v>
                </c:pt>
              </c:numCache>
            </c:numRef>
          </c:cat>
          <c:val>
            <c:numRef>
              <c:f>Sheet1!$C$2:$C$5</c:f>
              <c:numCache>
                <c:formatCode>General</c:formatCode>
                <c:ptCount val="4"/>
                <c:pt idx="0">
                  <c:v>4.95</c:v>
                </c:pt>
                <c:pt idx="1">
                  <c:v>5.96</c:v>
                </c:pt>
                <c:pt idx="2">
                  <c:v>12.91</c:v>
                </c:pt>
                <c:pt idx="3">
                  <c:v>26.93</c:v>
                </c:pt>
              </c:numCache>
            </c:numRef>
          </c:val>
          <c:extLst>
            <c:ext xmlns:c16="http://schemas.microsoft.com/office/drawing/2014/chart" uri="{C3380CC4-5D6E-409C-BE32-E72D297353CC}">
              <c16:uniqueId val="{00000003-C697-A34B-9311-A74EAE76F9B8}"/>
            </c:ext>
          </c:extLst>
        </c:ser>
        <c:ser>
          <c:idx val="2"/>
          <c:order val="2"/>
          <c:tx>
            <c:strRef>
              <c:f>Sheet1!$D$1</c:f>
              <c:strCache>
                <c:ptCount val="1"/>
                <c:pt idx="0">
                  <c:v>Indonesia</c:v>
                </c:pt>
              </c:strCache>
            </c:strRef>
          </c:tx>
          <c:spPr>
            <a:solidFill>
              <a:schemeClr val="bg1"/>
            </a:solidFill>
            <a:ln w="6350">
              <a:solidFill>
                <a:srgbClr val="FF0000"/>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1970</c:v>
                </c:pt>
                <c:pt idx="1">
                  <c:v>1990</c:v>
                </c:pt>
                <c:pt idx="2">
                  <c:v>2010</c:v>
                </c:pt>
                <c:pt idx="3">
                  <c:v>2017</c:v>
                </c:pt>
              </c:numCache>
            </c:numRef>
          </c:cat>
          <c:val>
            <c:numRef>
              <c:f>Sheet1!$D$2:$D$5</c:f>
              <c:numCache>
                <c:formatCode>General</c:formatCode>
                <c:ptCount val="4"/>
                <c:pt idx="0">
                  <c:v>2.85</c:v>
                </c:pt>
                <c:pt idx="1">
                  <c:v>8.3800000000000008</c:v>
                </c:pt>
                <c:pt idx="2">
                  <c:v>23.04</c:v>
                </c:pt>
                <c:pt idx="3">
                  <c:v>36.28</c:v>
                </c:pt>
              </c:numCache>
            </c:numRef>
          </c:val>
          <c:extLst>
            <c:ext xmlns:c16="http://schemas.microsoft.com/office/drawing/2014/chart" uri="{C3380CC4-5D6E-409C-BE32-E72D297353CC}">
              <c16:uniqueId val="{00000004-C697-A34B-9311-A74EAE76F9B8}"/>
            </c:ext>
          </c:extLst>
        </c:ser>
        <c:dLbls>
          <c:showLegendKey val="0"/>
          <c:showVal val="0"/>
          <c:showCatName val="0"/>
          <c:showSerName val="0"/>
          <c:showPercent val="0"/>
          <c:showBubbleSize val="0"/>
        </c:dLbls>
        <c:gapWidth val="219"/>
        <c:overlap val="-27"/>
        <c:axId val="-1375024128"/>
        <c:axId val="-1375429712"/>
      </c:barChart>
      <c:catAx>
        <c:axId val="-1375024128"/>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75429712"/>
        <c:crosses val="autoZero"/>
        <c:auto val="1"/>
        <c:lblAlgn val="ctr"/>
        <c:lblOffset val="100"/>
        <c:noMultiLvlLbl val="0"/>
      </c:catAx>
      <c:valAx>
        <c:axId val="-1375429712"/>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75024128"/>
        <c:crosses val="autoZero"/>
        <c:crossBetween val="between"/>
      </c:valAx>
      <c:spPr>
        <a:solidFill>
          <a:schemeClr val="bg1">
            <a:lumMod val="85000"/>
            <a:alpha val="75000"/>
          </a:schemeClr>
        </a:solidFill>
        <a:ln w="3175">
          <a:solidFill>
            <a:srgbClr val="FF0000"/>
          </a:solidFill>
        </a:ln>
        <a:effectLst/>
      </c:spPr>
    </c:plotArea>
    <c:legend>
      <c:legendPos val="b"/>
      <c:layout>
        <c:manualLayout>
          <c:xMode val="edge"/>
          <c:yMode val="edge"/>
          <c:x val="0.10514026130156594"/>
          <c:y val="0.20200974939674085"/>
          <c:w val="0.49693038234610898"/>
          <c:h val="9.8328552508807704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002060">
                <a:alpha val="65000"/>
              </a:srgbClr>
            </a:solidFill>
            <a:ln>
              <a:noFill/>
            </a:ln>
            <a:effectLst/>
          </c:spPr>
          <c:invertIfNegative val="0"/>
          <c:dLbls>
            <c:dLbl>
              <c:idx val="7"/>
              <c:layout>
                <c:manualLayout>
                  <c:x val="-1.4492753623188406E-2"/>
                  <c:y val="-5.350782762770201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75-7348-8CE2-24E4CFC5B282}"/>
                </c:ext>
              </c:extLst>
            </c:dLbl>
            <c:dLbl>
              <c:idx val="8"/>
              <c:layout>
                <c:manualLayout>
                  <c:x val="-4.83091787439613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75-7348-8CE2-24E4CFC5B28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Sheet1!$B$2:$B$18</c:f>
              <c:numCache>
                <c:formatCode>#,##0</c:formatCode>
                <c:ptCount val="17"/>
                <c:pt idx="0">
                  <c:v>62114</c:v>
                </c:pt>
                <c:pt idx="1">
                  <c:v>67088</c:v>
                </c:pt>
                <c:pt idx="2">
                  <c:v>72645</c:v>
                </c:pt>
                <c:pt idx="3">
                  <c:v>73453</c:v>
                </c:pt>
                <c:pt idx="4">
                  <c:v>75064</c:v>
                </c:pt>
                <c:pt idx="5">
                  <c:v>80174</c:v>
                </c:pt>
                <c:pt idx="6">
                  <c:v>89375</c:v>
                </c:pt>
                <c:pt idx="7">
                  <c:v>101748</c:v>
                </c:pt>
                <c:pt idx="8">
                  <c:v>101657</c:v>
                </c:pt>
                <c:pt idx="9">
                  <c:v>95789</c:v>
                </c:pt>
                <c:pt idx="10">
                  <c:v>88822</c:v>
                </c:pt>
                <c:pt idx="11">
                  <c:v>95512</c:v>
                </c:pt>
                <c:pt idx="12">
                  <c:v>109171</c:v>
                </c:pt>
                <c:pt idx="13">
                  <c:v>116537</c:v>
                </c:pt>
                <c:pt idx="14">
                  <c:v>130617</c:v>
                </c:pt>
                <c:pt idx="15">
                  <c:v>148439</c:v>
                </c:pt>
                <c:pt idx="16">
                  <c:v>166542</c:v>
                </c:pt>
              </c:numCache>
            </c:numRef>
          </c:val>
          <c:extLst>
            <c:ext xmlns:c16="http://schemas.microsoft.com/office/drawing/2014/chart" uri="{C3380CC4-5D6E-409C-BE32-E72D297353CC}">
              <c16:uniqueId val="{00000000-1575-7348-8CE2-24E4CFC5B282}"/>
            </c:ext>
          </c:extLst>
        </c:ser>
        <c:dLbls>
          <c:showLegendKey val="0"/>
          <c:showVal val="0"/>
          <c:showCatName val="0"/>
          <c:showSerName val="0"/>
          <c:showPercent val="0"/>
          <c:showBubbleSize val="0"/>
        </c:dLbls>
        <c:gapWidth val="66"/>
        <c:overlap val="-27"/>
        <c:axId val="1147666175"/>
        <c:axId val="1252315519"/>
      </c:barChart>
      <c:catAx>
        <c:axId val="1147666175"/>
        <c:scaling>
          <c:orientation val="minMax"/>
        </c:scaling>
        <c:delete val="0"/>
        <c:axPos val="b"/>
        <c:numFmt formatCode="General" sourceLinked="1"/>
        <c:majorTickMark val="none"/>
        <c:minorTickMark val="none"/>
        <c:tickLblPos val="nextTo"/>
        <c:spPr>
          <a:noFill/>
          <a:ln w="3175" cap="flat" cmpd="sng" algn="ctr">
            <a:solidFill>
              <a:schemeClr val="tx1">
                <a:lumMod val="15000"/>
                <a:lumOff val="85000"/>
              </a:schemeClr>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2315519"/>
        <c:crosses val="autoZero"/>
        <c:auto val="1"/>
        <c:lblAlgn val="ctr"/>
        <c:lblOffset val="100"/>
        <c:noMultiLvlLbl val="0"/>
      </c:catAx>
      <c:valAx>
        <c:axId val="12523155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7666175"/>
        <c:crosses val="autoZero"/>
        <c:crossBetween val="between"/>
      </c:valAx>
      <c:spPr>
        <a:solidFill>
          <a:schemeClr val="bg1">
            <a:lumMod val="85000"/>
            <a:alpha val="50000"/>
          </a:schemeClr>
        </a:solidFill>
        <a:ln w="3175">
          <a:solidFill>
            <a:schemeClr val="tx1">
              <a:lumMod val="15000"/>
              <a:lumOff val="8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c:v>
                </c:pt>
              </c:strCache>
            </c:strRef>
          </c:tx>
          <c:spPr>
            <a:solidFill>
              <a:schemeClr val="bg1">
                <a:lumMod val="75000"/>
              </a:schemeClr>
            </a:solidFill>
            <a:ln w="3175">
              <a:solidFill>
                <a:srgbClr val="0070C0"/>
              </a:solid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7E-D542-8164-11DEE3D2D1CE}"/>
                </c:ext>
              </c:extLst>
            </c:dLbl>
            <c:dLbl>
              <c:idx val="8"/>
              <c:layout>
                <c:manualLayout>
                  <c:x val="-1.4492753623188406E-2"/>
                  <c:y val="-2.91864249571056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7E-D542-8164-11DEE3D2D1CE}"/>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7E-D542-8164-11DEE3D2D1CE}"/>
                </c:ext>
              </c:extLst>
            </c:dLbl>
            <c:dLbl>
              <c:idx val="18"/>
              <c:layout>
                <c:manualLayout>
                  <c:x val="-1.2882447665056479E-2"/>
                  <c:y val="-1.75118549742630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7E-D542-8164-11DEE3D2D1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Sheet1!$B$2:$B$20</c:f>
              <c:numCache>
                <c:formatCode>#,##0</c:formatCode>
                <c:ptCount val="19"/>
                <c:pt idx="0">
                  <c:v>209554</c:v>
                </c:pt>
                <c:pt idx="1">
                  <c:v>232540</c:v>
                </c:pt>
                <c:pt idx="2">
                  <c:v>222936</c:v>
                </c:pt>
                <c:pt idx="3">
                  <c:v>225722</c:v>
                </c:pt>
                <c:pt idx="4">
                  <c:v>227273</c:v>
                </c:pt>
                <c:pt idx="5">
                  <c:v>255233</c:v>
                </c:pt>
                <c:pt idx="6">
                  <c:v>300056</c:v>
                </c:pt>
                <c:pt idx="7">
                  <c:v>318399</c:v>
                </c:pt>
                <c:pt idx="8">
                  <c:v>330078</c:v>
                </c:pt>
                <c:pt idx="9">
                  <c:v>351470</c:v>
                </c:pt>
                <c:pt idx="10">
                  <c:v>341791</c:v>
                </c:pt>
                <c:pt idx="11">
                  <c:v>368968</c:v>
                </c:pt>
                <c:pt idx="12">
                  <c:v>389958</c:v>
                </c:pt>
                <c:pt idx="13">
                  <c:v>419946</c:v>
                </c:pt>
                <c:pt idx="14">
                  <c:v>427686</c:v>
                </c:pt>
                <c:pt idx="15">
                  <c:v>416693</c:v>
                </c:pt>
                <c:pt idx="16">
                  <c:v>428724</c:v>
                </c:pt>
                <c:pt idx="17">
                  <c:v>430687</c:v>
                </c:pt>
                <c:pt idx="18">
                  <c:v>432001</c:v>
                </c:pt>
              </c:numCache>
            </c:numRef>
          </c:val>
          <c:extLst>
            <c:ext xmlns:c16="http://schemas.microsoft.com/office/drawing/2014/chart" uri="{C3380CC4-5D6E-409C-BE32-E72D297353CC}">
              <c16:uniqueId val="{00000000-1575-7348-8CE2-24E4CFC5B282}"/>
            </c:ext>
          </c:extLst>
        </c:ser>
        <c:ser>
          <c:idx val="1"/>
          <c:order val="1"/>
          <c:tx>
            <c:strRef>
              <c:f>Sheet1!$C$1</c:f>
              <c:strCache>
                <c:ptCount val="1"/>
                <c:pt idx="0">
                  <c:v>Japan</c:v>
                </c:pt>
              </c:strCache>
            </c:strRef>
          </c:tx>
          <c:spPr>
            <a:solidFill>
              <a:srgbClr val="FF0000"/>
            </a:solidFill>
            <a:ln>
              <a:noFill/>
            </a:ln>
            <a:effectLst/>
          </c:spPr>
          <c:invertIfNegative val="0"/>
          <c:dLbls>
            <c:dLbl>
              <c:idx val="18"/>
              <c:layout>
                <c:manualLayout>
                  <c:x val="-1.647135281566988E-2"/>
                  <c:y val="-6.34154671822460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FE-1D4B-A858-3AA5AD2647E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Sheet1!$C$2:$C$20</c:f>
              <c:numCache>
                <c:formatCode>General</c:formatCode>
                <c:ptCount val="19"/>
                <c:pt idx="15" formatCode="#,##0">
                  <c:v>135803</c:v>
                </c:pt>
                <c:pt idx="16" formatCode="#,##0">
                  <c:v>132685</c:v>
                </c:pt>
                <c:pt idx="17" formatCode="#,##0">
                  <c:v>131980</c:v>
                </c:pt>
                <c:pt idx="18" formatCode="#,##0">
                  <c:v>143457</c:v>
                </c:pt>
              </c:numCache>
            </c:numRef>
          </c:val>
          <c:extLst>
            <c:ext xmlns:c16="http://schemas.microsoft.com/office/drawing/2014/chart" uri="{C3380CC4-5D6E-409C-BE32-E72D297353CC}">
              <c16:uniqueId val="{00000000-FDFE-1D4B-A858-3AA5AD2647E0}"/>
            </c:ext>
          </c:extLst>
        </c:ser>
        <c:dLbls>
          <c:showLegendKey val="0"/>
          <c:showVal val="0"/>
          <c:showCatName val="0"/>
          <c:showSerName val="0"/>
          <c:showPercent val="0"/>
          <c:showBubbleSize val="0"/>
        </c:dLbls>
        <c:gapWidth val="7"/>
        <c:overlap val="-27"/>
        <c:axId val="1147666175"/>
        <c:axId val="1252315519"/>
      </c:barChart>
      <c:catAx>
        <c:axId val="1147666175"/>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2315519"/>
        <c:crosses val="autoZero"/>
        <c:auto val="1"/>
        <c:lblAlgn val="ctr"/>
        <c:lblOffset val="100"/>
        <c:noMultiLvlLbl val="0"/>
      </c:catAx>
      <c:valAx>
        <c:axId val="1252315519"/>
        <c:scaling>
          <c:orientation val="minMax"/>
        </c:scaling>
        <c:delete val="0"/>
        <c:axPos val="l"/>
        <c:majorGridlines>
          <c:spPr>
            <a:ln w="317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7666175"/>
        <c:crosses val="autoZero"/>
        <c:crossBetween val="between"/>
      </c:valAx>
      <c:spPr>
        <a:solidFill>
          <a:schemeClr val="bg1">
            <a:lumMod val="85000"/>
            <a:alpha val="50000"/>
          </a:schemeClr>
        </a:solidFill>
        <a:ln w="31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China</c:v>
                </c:pt>
              </c:strCache>
            </c:strRef>
          </c:tx>
          <c:spPr>
            <a:ln w="57150" cap="rnd">
              <a:solidFill>
                <a:srgbClr val="FF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2008-09</c:v>
                </c:pt>
                <c:pt idx="1">
                  <c:v>2009-10</c:v>
                </c:pt>
                <c:pt idx="2">
                  <c:v>2010-11</c:v>
                </c:pt>
                <c:pt idx="3">
                  <c:v>2011-12</c:v>
                </c:pt>
                <c:pt idx="4">
                  <c:v>2012-13</c:v>
                </c:pt>
                <c:pt idx="5">
                  <c:v>2013-14</c:v>
                </c:pt>
                <c:pt idx="6">
                  <c:v>2014-15</c:v>
                </c:pt>
                <c:pt idx="7">
                  <c:v>2015-16</c:v>
                </c:pt>
                <c:pt idx="8">
                  <c:v>2016-17</c:v>
                </c:pt>
                <c:pt idx="9">
                  <c:v>2017-18</c:v>
                </c:pt>
              </c:strCache>
            </c:strRef>
          </c:cat>
          <c:val>
            <c:numRef>
              <c:f>Sheet1!$B$2:$B$11</c:f>
              <c:numCache>
                <c:formatCode>#,##0</c:formatCode>
                <c:ptCount val="10"/>
                <c:pt idx="0">
                  <c:v>47035</c:v>
                </c:pt>
                <c:pt idx="1">
                  <c:v>56990</c:v>
                </c:pt>
                <c:pt idx="2">
                  <c:v>67325</c:v>
                </c:pt>
                <c:pt idx="3">
                  <c:v>78715</c:v>
                </c:pt>
                <c:pt idx="4">
                  <c:v>83790</c:v>
                </c:pt>
                <c:pt idx="5">
                  <c:v>87900</c:v>
                </c:pt>
                <c:pt idx="6">
                  <c:v>89540</c:v>
                </c:pt>
                <c:pt idx="7">
                  <c:v>91215</c:v>
                </c:pt>
                <c:pt idx="8">
                  <c:v>95090</c:v>
                </c:pt>
                <c:pt idx="9">
                  <c:v>106530</c:v>
                </c:pt>
              </c:numCache>
            </c:numRef>
          </c:val>
          <c:smooth val="0"/>
          <c:extLst>
            <c:ext xmlns:c16="http://schemas.microsoft.com/office/drawing/2014/chart" uri="{C3380CC4-5D6E-409C-BE32-E72D297353CC}">
              <c16:uniqueId val="{00000000-961E-8D4B-9768-A812904ED183}"/>
            </c:ext>
          </c:extLst>
        </c:ser>
        <c:ser>
          <c:idx val="1"/>
          <c:order val="1"/>
          <c:tx>
            <c:strRef>
              <c:f>Sheet1!$C$1</c:f>
              <c:strCache>
                <c:ptCount val="1"/>
                <c:pt idx="0">
                  <c:v>India</c:v>
                </c:pt>
              </c:strCache>
            </c:strRef>
          </c:tx>
          <c:spPr>
            <a:ln w="57150" cap="rnd">
              <a:solidFill>
                <a:srgbClr val="0070C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2008-09</c:v>
                </c:pt>
                <c:pt idx="1">
                  <c:v>2009-10</c:v>
                </c:pt>
                <c:pt idx="2">
                  <c:v>2010-11</c:v>
                </c:pt>
                <c:pt idx="3">
                  <c:v>2011-12</c:v>
                </c:pt>
                <c:pt idx="4">
                  <c:v>2012-13</c:v>
                </c:pt>
                <c:pt idx="5">
                  <c:v>2013-14</c:v>
                </c:pt>
                <c:pt idx="6">
                  <c:v>2014-15</c:v>
                </c:pt>
                <c:pt idx="7">
                  <c:v>2015-16</c:v>
                </c:pt>
                <c:pt idx="8">
                  <c:v>2016-17</c:v>
                </c:pt>
                <c:pt idx="9">
                  <c:v>2017-18</c:v>
                </c:pt>
              </c:strCache>
            </c:strRef>
          </c:cat>
          <c:val>
            <c:numRef>
              <c:f>Sheet1!$C$2:$C$11</c:f>
              <c:numCache>
                <c:formatCode>#,##0</c:formatCode>
                <c:ptCount val="10"/>
                <c:pt idx="0">
                  <c:v>34065</c:v>
                </c:pt>
                <c:pt idx="1">
                  <c:v>38500</c:v>
                </c:pt>
                <c:pt idx="2">
                  <c:v>39090</c:v>
                </c:pt>
                <c:pt idx="3">
                  <c:v>29900</c:v>
                </c:pt>
                <c:pt idx="4">
                  <c:v>22385</c:v>
                </c:pt>
                <c:pt idx="5">
                  <c:v>19750</c:v>
                </c:pt>
                <c:pt idx="6">
                  <c:v>18325</c:v>
                </c:pt>
                <c:pt idx="7">
                  <c:v>16745</c:v>
                </c:pt>
                <c:pt idx="8">
                  <c:v>16550</c:v>
                </c:pt>
                <c:pt idx="9">
                  <c:v>19750</c:v>
                </c:pt>
              </c:numCache>
            </c:numRef>
          </c:val>
          <c:smooth val="0"/>
          <c:extLst>
            <c:ext xmlns:c16="http://schemas.microsoft.com/office/drawing/2014/chart" uri="{C3380CC4-5D6E-409C-BE32-E72D297353CC}">
              <c16:uniqueId val="{00000001-961E-8D4B-9768-A812904ED183}"/>
            </c:ext>
          </c:extLst>
        </c:ser>
        <c:dLbls>
          <c:showLegendKey val="0"/>
          <c:showVal val="0"/>
          <c:showCatName val="0"/>
          <c:showSerName val="0"/>
          <c:showPercent val="0"/>
          <c:showBubbleSize val="0"/>
        </c:dLbls>
        <c:smooth val="0"/>
        <c:axId val="1280868223"/>
        <c:axId val="1280869903"/>
      </c:lineChart>
      <c:catAx>
        <c:axId val="128086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80869903"/>
        <c:crosses val="autoZero"/>
        <c:auto val="1"/>
        <c:lblAlgn val="ctr"/>
        <c:lblOffset val="100"/>
        <c:noMultiLvlLbl val="0"/>
      </c:catAx>
      <c:valAx>
        <c:axId val="1280869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80868223"/>
        <c:crosses val="autoZero"/>
        <c:crossBetween val="between"/>
      </c:valAx>
      <c:spPr>
        <a:solidFill>
          <a:schemeClr val="bg1">
            <a:lumMod val="85000"/>
            <a:alpha val="50000"/>
          </a:schemeClr>
        </a:solidFill>
        <a:ln w="3175">
          <a:solidFill>
            <a:schemeClr val="tx1"/>
          </a:solidFill>
        </a:ln>
        <a:effectLst/>
      </c:spPr>
    </c:plotArea>
    <c:legend>
      <c:legendPos val="b"/>
      <c:layout>
        <c:manualLayout>
          <c:xMode val="edge"/>
          <c:yMode val="edge"/>
          <c:x val="0.15103199056639657"/>
          <c:y val="7.9288255704337368E-2"/>
          <c:w val="0.29052848466405468"/>
          <c:h val="7.3928524973238111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a:solidFill>
        <a:schemeClr val="tx1"/>
      </a:solid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84338465384585E-2"/>
          <c:y val="3.2465551099817705E-2"/>
          <c:w val="0.90890827595544554"/>
          <c:h val="0.81436995741210982"/>
        </c:manualLayout>
      </c:layout>
      <c:lineChart>
        <c:grouping val="standard"/>
        <c:varyColors val="0"/>
        <c:ser>
          <c:idx val="0"/>
          <c:order val="0"/>
          <c:tx>
            <c:strRef>
              <c:f>Sheet1!$B$1</c:f>
              <c:strCache>
                <c:ptCount val="1"/>
                <c:pt idx="0">
                  <c:v>United States</c:v>
                </c:pt>
              </c:strCache>
            </c:strRef>
          </c:tx>
          <c:spPr>
            <a:ln w="50800" cap="rnd">
              <a:solidFill>
                <a:schemeClr val="accent1">
                  <a:lumMod val="50000"/>
                </a:schemeClr>
              </a:solidFill>
              <a:round/>
            </a:ln>
            <a:effectLst/>
          </c:spPr>
          <c:marker>
            <c:symbol val="none"/>
          </c:marker>
          <c:dLbls>
            <c:dLbl>
              <c:idx val="24"/>
              <c:layout>
                <c:manualLayout>
                  <c:x val="-9.0027695921887155E-3"/>
                  <c:y val="2.20806779289715E-2"/>
                </c:manualLayout>
              </c:layout>
              <c:tx>
                <c:rich>
                  <a:bodyPr/>
                  <a:lstStyle/>
                  <a:p>
                    <a:r>
                      <a:rPr lang="en-US" dirty="0"/>
                      <a:t>2.74%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Sheet1!$B$2:$B$27</c:f>
              <c:numCache>
                <c:formatCode>General</c:formatCode>
                <c:ptCount val="26"/>
                <c:pt idx="0">
                  <c:v>2.61</c:v>
                </c:pt>
                <c:pt idx="1">
                  <c:v>2.54</c:v>
                </c:pt>
                <c:pt idx="2">
                  <c:v>2.42</c:v>
                </c:pt>
                <c:pt idx="3">
                  <c:v>2.3199999999999998</c:v>
                </c:pt>
                <c:pt idx="4">
                  <c:v>2.4</c:v>
                </c:pt>
                <c:pt idx="5">
                  <c:v>2.44</c:v>
                </c:pt>
                <c:pt idx="6">
                  <c:v>2.4700000000000002</c:v>
                </c:pt>
                <c:pt idx="7">
                  <c:v>2.4900000000000002</c:v>
                </c:pt>
                <c:pt idx="8">
                  <c:v>2.54</c:v>
                </c:pt>
                <c:pt idx="9">
                  <c:v>2.61</c:v>
                </c:pt>
                <c:pt idx="10">
                  <c:v>2.63</c:v>
                </c:pt>
                <c:pt idx="11">
                  <c:v>2.54</c:v>
                </c:pt>
                <c:pt idx="12">
                  <c:v>2.54</c:v>
                </c:pt>
                <c:pt idx="13">
                  <c:v>2.48</c:v>
                </c:pt>
                <c:pt idx="14">
                  <c:v>2.4900000000000002</c:v>
                </c:pt>
                <c:pt idx="15">
                  <c:v>2.54</c:v>
                </c:pt>
                <c:pt idx="16">
                  <c:v>2.61</c:v>
                </c:pt>
                <c:pt idx="17">
                  <c:v>2.75</c:v>
                </c:pt>
                <c:pt idx="18">
                  <c:v>2.8</c:v>
                </c:pt>
                <c:pt idx="19">
                  <c:v>2.73</c:v>
                </c:pt>
                <c:pt idx="20">
                  <c:v>2.75</c:v>
                </c:pt>
                <c:pt idx="21">
                  <c:v>2.69</c:v>
                </c:pt>
                <c:pt idx="22">
                  <c:v>2.72</c:v>
                </c:pt>
                <c:pt idx="23">
                  <c:v>2.73</c:v>
                </c:pt>
                <c:pt idx="24">
                  <c:v>2.74</c:v>
                </c:pt>
                <c:pt idx="25">
                  <c:v>2.74</c:v>
                </c:pt>
              </c:numCache>
            </c:numRef>
          </c:val>
          <c:smooth val="0"/>
          <c:extLst>
            <c:ext xmlns:c16="http://schemas.microsoft.com/office/drawing/2014/chart" uri="{C3380CC4-5D6E-409C-BE32-E72D297353CC}">
              <c16:uniqueId val="{00000000-0BFF-E247-9C22-E0F1A7BA7548}"/>
            </c:ext>
          </c:extLst>
        </c:ser>
        <c:ser>
          <c:idx val="1"/>
          <c:order val="1"/>
          <c:tx>
            <c:strRef>
              <c:f>Sheet1!$C$1</c:f>
              <c:strCache>
                <c:ptCount val="1"/>
                <c:pt idx="0">
                  <c:v>United Kingdom</c:v>
                </c:pt>
              </c:strCache>
            </c:strRef>
          </c:tx>
          <c:spPr>
            <a:ln w="57150" cap="rnd">
              <a:solidFill>
                <a:schemeClr val="bg1">
                  <a:lumMod val="65000"/>
                </a:schemeClr>
              </a:solidFill>
              <a:prstDash val="sysDash"/>
              <a:round/>
            </a:ln>
            <a:effectLst/>
          </c:spPr>
          <c:marker>
            <c:symbol val="none"/>
          </c:marker>
          <c:dLbls>
            <c:dLbl>
              <c:idx val="24"/>
              <c:layout>
                <c:manualLayout>
                  <c:x val="-9.0027695921887155E-3"/>
                  <c:y val="3.3121016893457249E-2"/>
                </c:manualLayout>
              </c:layout>
              <c:tx>
                <c:rich>
                  <a:bodyPr/>
                  <a:lstStyle/>
                  <a:p>
                    <a:r>
                      <a:rPr lang="en-US" dirty="0"/>
                      <a:t>1.69%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Sheet1!$C$2:$C$27</c:f>
              <c:numCache>
                <c:formatCode>General</c:formatCode>
                <c:ptCount val="26"/>
                <c:pt idx="0">
                  <c:v>1.87</c:v>
                </c:pt>
                <c:pt idx="1">
                  <c:v>1.84</c:v>
                </c:pt>
                <c:pt idx="2">
                  <c:v>1.86</c:v>
                </c:pt>
                <c:pt idx="3">
                  <c:v>1.84</c:v>
                </c:pt>
                <c:pt idx="4">
                  <c:v>1.61</c:v>
                </c:pt>
                <c:pt idx="5">
                  <c:v>1.68</c:v>
                </c:pt>
                <c:pt idx="6">
                  <c:v>1.56</c:v>
                </c:pt>
                <c:pt idx="7">
                  <c:v>1.58</c:v>
                </c:pt>
                <c:pt idx="8">
                  <c:v>1.66</c:v>
                </c:pt>
                <c:pt idx="9">
                  <c:v>1.64</c:v>
                </c:pt>
                <c:pt idx="10">
                  <c:v>1.63</c:v>
                </c:pt>
                <c:pt idx="11">
                  <c:v>1.64</c:v>
                </c:pt>
                <c:pt idx="12">
                  <c:v>1.6</c:v>
                </c:pt>
                <c:pt idx="13">
                  <c:v>1.55</c:v>
                </c:pt>
                <c:pt idx="14">
                  <c:v>1.57</c:v>
                </c:pt>
                <c:pt idx="15">
                  <c:v>1.59</c:v>
                </c:pt>
                <c:pt idx="16">
                  <c:v>1.63</c:v>
                </c:pt>
                <c:pt idx="17">
                  <c:v>1.64</c:v>
                </c:pt>
                <c:pt idx="18">
                  <c:v>1.7</c:v>
                </c:pt>
                <c:pt idx="19">
                  <c:v>1.68</c:v>
                </c:pt>
                <c:pt idx="20">
                  <c:v>1.68</c:v>
                </c:pt>
                <c:pt idx="21">
                  <c:v>1.61</c:v>
                </c:pt>
                <c:pt idx="22">
                  <c:v>1.66</c:v>
                </c:pt>
                <c:pt idx="23">
                  <c:v>1.68</c:v>
                </c:pt>
                <c:pt idx="24">
                  <c:v>1.7</c:v>
                </c:pt>
                <c:pt idx="25">
                  <c:v>1.69</c:v>
                </c:pt>
              </c:numCache>
            </c:numRef>
          </c:val>
          <c:smooth val="0"/>
          <c:extLst>
            <c:ext xmlns:c16="http://schemas.microsoft.com/office/drawing/2014/chart" uri="{C3380CC4-5D6E-409C-BE32-E72D297353CC}">
              <c16:uniqueId val="{00000001-0BFF-E247-9C22-E0F1A7BA7548}"/>
            </c:ext>
          </c:extLst>
        </c:ser>
        <c:ser>
          <c:idx val="2"/>
          <c:order val="2"/>
          <c:tx>
            <c:strRef>
              <c:f>Sheet1!$D$1</c:f>
              <c:strCache>
                <c:ptCount val="1"/>
                <c:pt idx="0">
                  <c:v>Germany</c:v>
                </c:pt>
              </c:strCache>
            </c:strRef>
          </c:tx>
          <c:spPr>
            <a:ln w="57150" cap="rnd">
              <a:solidFill>
                <a:schemeClr val="accent1">
                  <a:lumMod val="60000"/>
                  <a:lumOff val="40000"/>
                </a:schemeClr>
              </a:solidFill>
              <a:round/>
            </a:ln>
            <a:effectLst/>
          </c:spPr>
          <c:marker>
            <c:symbol val="none"/>
          </c:marker>
          <c:dLbls>
            <c:dLbl>
              <c:idx val="24"/>
              <c:layout>
                <c:manualLayout>
                  <c:x val="-2.4577362443726113E-2"/>
                  <c:y val="-1.5798726482076763E-2"/>
                </c:manualLayout>
              </c:layout>
              <c:tx>
                <c:rich>
                  <a:bodyPr/>
                  <a:lstStyle/>
                  <a:p>
                    <a:r>
                      <a:rPr lang="en-US" dirty="0"/>
                      <a:t>2.93%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Sheet1!$D$2:$D$27</c:f>
              <c:numCache>
                <c:formatCode>General</c:formatCode>
                <c:ptCount val="26"/>
                <c:pt idx="0">
                  <c:v>2.4</c:v>
                </c:pt>
                <c:pt idx="1">
                  <c:v>2.2799999999999998</c:v>
                </c:pt>
                <c:pt idx="2">
                  <c:v>2.21</c:v>
                </c:pt>
                <c:pt idx="3">
                  <c:v>2.13</c:v>
                </c:pt>
                <c:pt idx="4">
                  <c:v>2.13</c:v>
                </c:pt>
                <c:pt idx="5">
                  <c:v>2.14</c:v>
                </c:pt>
                <c:pt idx="6">
                  <c:v>2.1800000000000002</c:v>
                </c:pt>
                <c:pt idx="7">
                  <c:v>2.21</c:v>
                </c:pt>
                <c:pt idx="8">
                  <c:v>2.33</c:v>
                </c:pt>
                <c:pt idx="9">
                  <c:v>2.39</c:v>
                </c:pt>
                <c:pt idx="10">
                  <c:v>2.39</c:v>
                </c:pt>
                <c:pt idx="11">
                  <c:v>2.42</c:v>
                </c:pt>
                <c:pt idx="12">
                  <c:v>2.46</c:v>
                </c:pt>
                <c:pt idx="13">
                  <c:v>2.42</c:v>
                </c:pt>
                <c:pt idx="14">
                  <c:v>2.42</c:v>
                </c:pt>
                <c:pt idx="15">
                  <c:v>2.46</c:v>
                </c:pt>
                <c:pt idx="16">
                  <c:v>2.4500000000000002</c:v>
                </c:pt>
                <c:pt idx="17">
                  <c:v>2.6</c:v>
                </c:pt>
                <c:pt idx="18">
                  <c:v>2.73</c:v>
                </c:pt>
                <c:pt idx="19">
                  <c:v>2.71</c:v>
                </c:pt>
                <c:pt idx="20">
                  <c:v>2.8</c:v>
                </c:pt>
                <c:pt idx="21">
                  <c:v>2.87</c:v>
                </c:pt>
                <c:pt idx="22">
                  <c:v>2.82</c:v>
                </c:pt>
                <c:pt idx="23">
                  <c:v>2.88</c:v>
                </c:pt>
                <c:pt idx="24">
                  <c:v>2.93</c:v>
                </c:pt>
                <c:pt idx="25">
                  <c:v>2.93</c:v>
                </c:pt>
              </c:numCache>
            </c:numRef>
          </c:val>
          <c:smooth val="0"/>
          <c:extLst>
            <c:ext xmlns:c16="http://schemas.microsoft.com/office/drawing/2014/chart" uri="{C3380CC4-5D6E-409C-BE32-E72D297353CC}">
              <c16:uniqueId val="{00000002-0BFF-E247-9C22-E0F1A7BA7548}"/>
            </c:ext>
          </c:extLst>
        </c:ser>
        <c:ser>
          <c:idx val="3"/>
          <c:order val="3"/>
          <c:tx>
            <c:strRef>
              <c:f>Sheet1!$E$1</c:f>
              <c:strCache>
                <c:ptCount val="1"/>
                <c:pt idx="0">
                  <c:v>China</c:v>
                </c:pt>
              </c:strCache>
            </c:strRef>
          </c:tx>
          <c:spPr>
            <a:ln w="57150" cap="rnd">
              <a:solidFill>
                <a:srgbClr val="FF0000"/>
              </a:solidFill>
              <a:prstDash val="solid"/>
              <a:round/>
            </a:ln>
            <a:effectLst/>
          </c:spPr>
          <c:marker>
            <c:symbol val="none"/>
          </c:marker>
          <c:dLbls>
            <c:dLbl>
              <c:idx val="24"/>
              <c:layout>
                <c:manualLayout>
                  <c:x val="-6.0018463947925866E-3"/>
                  <c:y val="-3.0360932152335866E-2"/>
                </c:manualLayout>
              </c:layout>
              <c:tx>
                <c:rich>
                  <a:bodyPr/>
                  <a:lstStyle/>
                  <a:p>
                    <a:r>
                      <a:rPr lang="en-US" dirty="0"/>
                      <a:t>2.11%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Sheet1!$E$2:$E$27</c:f>
              <c:numCache>
                <c:formatCode>General</c:formatCode>
                <c:ptCount val="26"/>
                <c:pt idx="0">
                  <c:v>0.7</c:v>
                </c:pt>
                <c:pt idx="1">
                  <c:v>0.72</c:v>
                </c:pt>
                <c:pt idx="2">
                  <c:v>0.7</c:v>
                </c:pt>
                <c:pt idx="3">
                  <c:v>0.63</c:v>
                </c:pt>
                <c:pt idx="4">
                  <c:v>0.56999999999999995</c:v>
                </c:pt>
                <c:pt idx="5">
                  <c:v>0.56000000000000005</c:v>
                </c:pt>
                <c:pt idx="6">
                  <c:v>0.64</c:v>
                </c:pt>
                <c:pt idx="7">
                  <c:v>0.65</c:v>
                </c:pt>
                <c:pt idx="8">
                  <c:v>0.75</c:v>
                </c:pt>
                <c:pt idx="9">
                  <c:v>0.89</c:v>
                </c:pt>
                <c:pt idx="10">
                  <c:v>0.94</c:v>
                </c:pt>
                <c:pt idx="11">
                  <c:v>1.06</c:v>
                </c:pt>
                <c:pt idx="12">
                  <c:v>1.1200000000000001</c:v>
                </c:pt>
                <c:pt idx="13">
                  <c:v>1.21</c:v>
                </c:pt>
                <c:pt idx="14">
                  <c:v>1.31</c:v>
                </c:pt>
                <c:pt idx="15">
                  <c:v>1.37</c:v>
                </c:pt>
                <c:pt idx="16">
                  <c:v>1.37</c:v>
                </c:pt>
                <c:pt idx="17">
                  <c:v>1.44</c:v>
                </c:pt>
                <c:pt idx="18">
                  <c:v>1.66</c:v>
                </c:pt>
                <c:pt idx="19">
                  <c:v>1.71</c:v>
                </c:pt>
                <c:pt idx="20">
                  <c:v>1.78</c:v>
                </c:pt>
                <c:pt idx="21">
                  <c:v>1.91</c:v>
                </c:pt>
                <c:pt idx="22">
                  <c:v>1.99</c:v>
                </c:pt>
                <c:pt idx="23">
                  <c:v>2.02</c:v>
                </c:pt>
                <c:pt idx="24">
                  <c:v>2.0699999999999998</c:v>
                </c:pt>
                <c:pt idx="25">
                  <c:v>2.11</c:v>
                </c:pt>
              </c:numCache>
            </c:numRef>
          </c:val>
          <c:smooth val="0"/>
          <c:extLst>
            <c:ext xmlns:c16="http://schemas.microsoft.com/office/drawing/2014/chart" uri="{C3380CC4-5D6E-409C-BE32-E72D297353CC}">
              <c16:uniqueId val="{00000003-0BFF-E247-9C22-E0F1A7BA7548}"/>
            </c:ext>
          </c:extLst>
        </c:ser>
        <c:ser>
          <c:idx val="4"/>
          <c:order val="4"/>
          <c:tx>
            <c:strRef>
              <c:f>Sheet1!$F$1</c:f>
              <c:strCache>
                <c:ptCount val="1"/>
                <c:pt idx="0">
                  <c:v>South Korea</c:v>
                </c:pt>
              </c:strCache>
            </c:strRef>
          </c:tx>
          <c:spPr>
            <a:ln w="28575" cap="rnd">
              <a:solidFill>
                <a:schemeClr val="accent1">
                  <a:lumMod val="50000"/>
                </a:schemeClr>
              </a:solidFill>
              <a:prstDash val="sysDash"/>
              <a:round/>
            </a:ln>
            <a:effectLst/>
          </c:spPr>
          <c:marker>
            <c:symbol val="none"/>
          </c:marker>
          <c:dLbls>
            <c:dLbl>
              <c:idx val="24"/>
              <c:layout>
                <c:manualLayout>
                  <c:x val="-1.0503231190886834E-2"/>
                  <c:y val="-2.760084741121439E-2"/>
                </c:manualLayout>
              </c:layout>
              <c:tx>
                <c:rich>
                  <a:bodyPr/>
                  <a:lstStyle/>
                  <a:p>
                    <a:r>
                      <a:rPr lang="en-US" dirty="0"/>
                      <a:t>4.23%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FF-E247-9C22-E0F1A7BA75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Sheet1!$F$2:$F$27</c:f>
              <c:numCache>
                <c:formatCode>General</c:formatCode>
                <c:ptCount val="26"/>
                <c:pt idx="0">
                  <c:v>1.74</c:v>
                </c:pt>
                <c:pt idx="1">
                  <c:v>1.83</c:v>
                </c:pt>
                <c:pt idx="2">
                  <c:v>1.98</c:v>
                </c:pt>
                <c:pt idx="3">
                  <c:v>2.16</c:v>
                </c:pt>
                <c:pt idx="4">
                  <c:v>2.2000000000000002</c:v>
                </c:pt>
                <c:pt idx="5">
                  <c:v>2.2599999999999998</c:v>
                </c:pt>
                <c:pt idx="6">
                  <c:v>2.2999999999999998</c:v>
                </c:pt>
                <c:pt idx="7">
                  <c:v>2.16</c:v>
                </c:pt>
                <c:pt idx="8">
                  <c:v>2.0699999999999998</c:v>
                </c:pt>
                <c:pt idx="9">
                  <c:v>2.1800000000000002</c:v>
                </c:pt>
                <c:pt idx="10">
                  <c:v>2.34</c:v>
                </c:pt>
                <c:pt idx="11">
                  <c:v>2.27</c:v>
                </c:pt>
                <c:pt idx="12">
                  <c:v>2.35</c:v>
                </c:pt>
                <c:pt idx="13">
                  <c:v>2.5299999999999998</c:v>
                </c:pt>
                <c:pt idx="14">
                  <c:v>2.63</c:v>
                </c:pt>
                <c:pt idx="15">
                  <c:v>2.83</c:v>
                </c:pt>
                <c:pt idx="16">
                  <c:v>3</c:v>
                </c:pt>
                <c:pt idx="17">
                  <c:v>3.12</c:v>
                </c:pt>
                <c:pt idx="18">
                  <c:v>3.29</c:v>
                </c:pt>
                <c:pt idx="19">
                  <c:v>3.47</c:v>
                </c:pt>
                <c:pt idx="20">
                  <c:v>3.74</c:v>
                </c:pt>
                <c:pt idx="21">
                  <c:v>4.03</c:v>
                </c:pt>
                <c:pt idx="22">
                  <c:v>4.1500000000000004</c:v>
                </c:pt>
                <c:pt idx="23">
                  <c:v>4.29</c:v>
                </c:pt>
                <c:pt idx="24">
                  <c:v>4.2300000000000004</c:v>
                </c:pt>
                <c:pt idx="25">
                  <c:v>4.2300000000000004</c:v>
                </c:pt>
              </c:numCache>
            </c:numRef>
          </c:val>
          <c:smooth val="0"/>
          <c:extLst>
            <c:ext xmlns:c16="http://schemas.microsoft.com/office/drawing/2014/chart" uri="{C3380CC4-5D6E-409C-BE32-E72D297353CC}">
              <c16:uniqueId val="{00000004-0BFF-E247-9C22-E0F1A7BA7548}"/>
            </c:ext>
          </c:extLst>
        </c:ser>
        <c:ser>
          <c:idx val="5"/>
          <c:order val="5"/>
          <c:tx>
            <c:strRef>
              <c:f>Sheet1!$G$1</c:f>
              <c:strCache>
                <c:ptCount val="1"/>
                <c:pt idx="0">
                  <c:v>Japan</c:v>
                </c:pt>
              </c:strCache>
            </c:strRef>
          </c:tx>
          <c:spPr>
            <a:ln w="53975" cap="rnd">
              <a:solidFill>
                <a:srgbClr val="FF0000"/>
              </a:solidFill>
              <a:prstDash val="sysDash"/>
              <a:round/>
            </a:ln>
            <a:effectLst/>
          </c:spPr>
          <c:marker>
            <c:symbol val="none"/>
          </c:marker>
          <c:cat>
            <c:numRef>
              <c:f>Sheet1!$A$2:$A$27</c:f>
              <c:numCache>
                <c:formatCode>General</c:formatCode>
                <c:ptCount val="26"/>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numCache>
            </c:numRef>
          </c:cat>
          <c:val>
            <c:numRef>
              <c:f>Sheet1!$G$2:$G$27</c:f>
              <c:numCache>
                <c:formatCode>General</c:formatCode>
                <c:ptCount val="26"/>
                <c:pt idx="0">
                  <c:v>2.68</c:v>
                </c:pt>
                <c:pt idx="1">
                  <c:v>2.63</c:v>
                </c:pt>
                <c:pt idx="2">
                  <c:v>2.57</c:v>
                </c:pt>
                <c:pt idx="3">
                  <c:v>2.52</c:v>
                </c:pt>
                <c:pt idx="4">
                  <c:v>2.61</c:v>
                </c:pt>
                <c:pt idx="5">
                  <c:v>2.69</c:v>
                </c:pt>
                <c:pt idx="6">
                  <c:v>2.77</c:v>
                </c:pt>
                <c:pt idx="7">
                  <c:v>2.87</c:v>
                </c:pt>
                <c:pt idx="8">
                  <c:v>2.89</c:v>
                </c:pt>
                <c:pt idx="9">
                  <c:v>2.91</c:v>
                </c:pt>
                <c:pt idx="10">
                  <c:v>2.97</c:v>
                </c:pt>
                <c:pt idx="11">
                  <c:v>3.01</c:v>
                </c:pt>
                <c:pt idx="12">
                  <c:v>3.04</c:v>
                </c:pt>
                <c:pt idx="13">
                  <c:v>3.03</c:v>
                </c:pt>
                <c:pt idx="14">
                  <c:v>3.18</c:v>
                </c:pt>
                <c:pt idx="15">
                  <c:v>3.28</c:v>
                </c:pt>
                <c:pt idx="16">
                  <c:v>3.34</c:v>
                </c:pt>
                <c:pt idx="17">
                  <c:v>3.34</c:v>
                </c:pt>
                <c:pt idx="18">
                  <c:v>3.23</c:v>
                </c:pt>
                <c:pt idx="19">
                  <c:v>3.14</c:v>
                </c:pt>
                <c:pt idx="20">
                  <c:v>3.24</c:v>
                </c:pt>
                <c:pt idx="21">
                  <c:v>3.21</c:v>
                </c:pt>
                <c:pt idx="22">
                  <c:v>3.31</c:v>
                </c:pt>
                <c:pt idx="23">
                  <c:v>3.4</c:v>
                </c:pt>
                <c:pt idx="24">
                  <c:v>3.28</c:v>
                </c:pt>
                <c:pt idx="25">
                  <c:v>3.14</c:v>
                </c:pt>
              </c:numCache>
            </c:numRef>
          </c:val>
          <c:smooth val="0"/>
          <c:extLst>
            <c:ext xmlns:c16="http://schemas.microsoft.com/office/drawing/2014/chart" uri="{C3380CC4-5D6E-409C-BE32-E72D297353CC}">
              <c16:uniqueId val="{00000000-1154-404F-93B7-75D0A1218220}"/>
            </c:ext>
          </c:extLst>
        </c:ser>
        <c:dLbls>
          <c:showLegendKey val="0"/>
          <c:showVal val="0"/>
          <c:showCatName val="0"/>
          <c:showSerName val="0"/>
          <c:showPercent val="0"/>
          <c:showBubbleSize val="0"/>
        </c:dLbls>
        <c:smooth val="0"/>
        <c:axId val="372188896"/>
        <c:axId val="372190592"/>
      </c:lineChart>
      <c:catAx>
        <c:axId val="372188896"/>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228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72190592"/>
        <c:crosses val="autoZero"/>
        <c:auto val="1"/>
        <c:lblAlgn val="ctr"/>
        <c:lblOffset val="100"/>
        <c:noMultiLvlLbl val="0"/>
      </c:catAx>
      <c:valAx>
        <c:axId val="3721905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72188896"/>
        <c:crosses val="autoZero"/>
        <c:crossBetween val="between"/>
      </c:valAx>
      <c:spPr>
        <a:solidFill>
          <a:schemeClr val="bg1">
            <a:lumMod val="85000"/>
            <a:alpha val="50000"/>
          </a:schemeClr>
        </a:solidFill>
        <a:ln w="3175">
          <a:solidFill>
            <a:srgbClr val="FF0000"/>
          </a:solidFill>
        </a:ln>
        <a:effectLst/>
      </c:spPr>
    </c:plotArea>
    <c:legend>
      <c:legendPos val="b"/>
      <c:layout>
        <c:manualLayout>
          <c:xMode val="edge"/>
          <c:yMode val="edge"/>
          <c:x val="7.8333699954224442E-2"/>
          <c:y val="5.4795603732877528E-2"/>
          <c:w val="0.86996442736476842"/>
          <c:h val="5.332907516312288E-2"/>
        </c:manualLayout>
      </c:layout>
      <c:overlay val="0"/>
      <c:spPr>
        <a:solidFill>
          <a:schemeClr val="bg1"/>
        </a:solidFill>
        <a:ln w="3175">
          <a:solidFill>
            <a:schemeClr val="bg1">
              <a:lumMod val="6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rgbClr val="00206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United States</c:v>
                </c:pt>
                <c:pt idx="1">
                  <c:v>China</c:v>
                </c:pt>
                <c:pt idx="2">
                  <c:v>Japan</c:v>
                </c:pt>
                <c:pt idx="3">
                  <c:v>Germany</c:v>
                </c:pt>
                <c:pt idx="4">
                  <c:v>South Korea</c:v>
                </c:pt>
                <c:pt idx="5">
                  <c:v>France</c:v>
                </c:pt>
                <c:pt idx="6">
                  <c:v>UK</c:v>
                </c:pt>
                <c:pt idx="7">
                  <c:v>Russia</c:v>
                </c:pt>
                <c:pt idx="8">
                  <c:v>Taiwan</c:v>
                </c:pt>
                <c:pt idx="9">
                  <c:v>Italy</c:v>
                </c:pt>
                <c:pt idx="10">
                  <c:v>Canada</c:v>
                </c:pt>
                <c:pt idx="11">
                  <c:v>Spain</c:v>
                </c:pt>
                <c:pt idx="12">
                  <c:v>Turkey</c:v>
                </c:pt>
                <c:pt idx="13">
                  <c:v>Netherlands</c:v>
                </c:pt>
              </c:strCache>
            </c:strRef>
          </c:cat>
          <c:val>
            <c:numRef>
              <c:f>Sheet1!$B$2:$B$15</c:f>
              <c:numCache>
                <c:formatCode>General</c:formatCode>
                <c:ptCount val="14"/>
                <c:pt idx="0">
                  <c:v>464.3</c:v>
                </c:pt>
                <c:pt idx="1">
                  <c:v>410.2</c:v>
                </c:pt>
                <c:pt idx="2">
                  <c:v>149.5</c:v>
                </c:pt>
                <c:pt idx="3">
                  <c:v>104.1</c:v>
                </c:pt>
                <c:pt idx="4">
                  <c:v>75.900000000000006</c:v>
                </c:pt>
                <c:pt idx="5">
                  <c:v>55.8</c:v>
                </c:pt>
                <c:pt idx="6">
                  <c:v>42.9</c:v>
                </c:pt>
                <c:pt idx="7">
                  <c:v>37.200000000000003</c:v>
                </c:pt>
                <c:pt idx="8">
                  <c:v>32.5</c:v>
                </c:pt>
                <c:pt idx="9">
                  <c:v>26.1</c:v>
                </c:pt>
                <c:pt idx="10">
                  <c:v>24.7</c:v>
                </c:pt>
                <c:pt idx="11">
                  <c:v>18</c:v>
                </c:pt>
                <c:pt idx="12">
                  <c:v>17.3</c:v>
                </c:pt>
                <c:pt idx="13">
                  <c:v>16</c:v>
                </c:pt>
              </c:numCache>
            </c:numRef>
          </c:val>
          <c:extLst>
            <c:ext xmlns:c16="http://schemas.microsoft.com/office/drawing/2014/chart" uri="{C3380CC4-5D6E-409C-BE32-E72D297353CC}">
              <c16:uniqueId val="{00000000-7745-6644-A081-3833C1E344FC}"/>
            </c:ext>
          </c:extLst>
        </c:ser>
        <c:dLbls>
          <c:showLegendKey val="0"/>
          <c:showVal val="0"/>
          <c:showCatName val="0"/>
          <c:showSerName val="0"/>
          <c:showPercent val="0"/>
          <c:showBubbleSize val="0"/>
        </c:dLbls>
        <c:gapWidth val="100"/>
        <c:overlap val="-29"/>
        <c:axId val="666172384"/>
        <c:axId val="666174064"/>
      </c:barChart>
      <c:catAx>
        <c:axId val="666172384"/>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6174064"/>
        <c:crosses val="autoZero"/>
        <c:auto val="1"/>
        <c:lblAlgn val="ctr"/>
        <c:lblOffset val="100"/>
        <c:noMultiLvlLbl val="0"/>
      </c:catAx>
      <c:valAx>
        <c:axId val="666174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3175">
            <a:solidFill>
              <a:schemeClr val="accent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6172384"/>
        <c:crosses val="autoZero"/>
        <c:crossBetween val="between"/>
      </c:valAx>
      <c:spPr>
        <a:solidFill>
          <a:schemeClr val="bg1">
            <a:lumMod val="85000"/>
            <a:alpha val="50000"/>
          </a:schemeClr>
        </a:solidFill>
        <a:ln w="31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65133177797218"/>
          <c:y val="0.11988785591044381"/>
          <c:w val="0.79781860600758248"/>
          <c:h val="0.77022613750929914"/>
        </c:manualLayout>
      </c:layout>
      <c:barChart>
        <c:barDir val="bar"/>
        <c:grouping val="clustered"/>
        <c:varyColors val="0"/>
        <c:ser>
          <c:idx val="0"/>
          <c:order val="0"/>
          <c:tx>
            <c:strRef>
              <c:f>Sheet1!$B$1</c:f>
              <c:strCache>
                <c:ptCount val="1"/>
                <c:pt idx="0">
                  <c:v>2003</c:v>
                </c:pt>
              </c:strCache>
            </c:strRef>
          </c:tx>
          <c:spPr>
            <a:solidFill>
              <a:schemeClr val="bg1">
                <a:lumMod val="75000"/>
              </a:schemeClr>
            </a:solidFill>
            <a:ln>
              <a:noFill/>
            </a:ln>
            <a:effectLst/>
          </c:spPr>
          <c:invertIfNegative val="0"/>
          <c:dLbls>
            <c:dLbl>
              <c:idx val="0"/>
              <c:layout>
                <c:manualLayout>
                  <c:x val="-4.4753086419753084E-2"/>
                  <c:y val="-5.89266858787842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99C-5244-86FD-BD1113B747FD}"/>
                </c:ext>
              </c:extLst>
            </c:dLbl>
            <c:dLbl>
              <c:idx val="1"/>
              <c:layout>
                <c:manualLayout>
                  <c:x val="0"/>
                  <c:y val="2.5254293948050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99C-5244-86FD-BD1113B747FD}"/>
                </c:ext>
              </c:extLst>
            </c:dLbl>
            <c:dLbl>
              <c:idx val="2"/>
              <c:layout>
                <c:manualLayout>
                  <c:x val="4.6296296296296294E-3"/>
                  <c:y val="2.5254293948050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99C-5244-86FD-BD1113B747FD}"/>
                </c:ext>
              </c:extLst>
            </c:dLbl>
            <c:dLbl>
              <c:idx val="3"/>
              <c:layout>
                <c:manualLayout>
                  <c:x val="3.0864197530864196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99C-5244-86FD-BD1113B747FD}"/>
                </c:ext>
              </c:extLst>
            </c:dLbl>
            <c:dLbl>
              <c:idx val="4"/>
              <c:layout>
                <c:manualLayout>
                  <c:x val="0"/>
                  <c:y val="2.8060326608944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99C-5244-86FD-BD1113B747FD}"/>
                </c:ext>
              </c:extLst>
            </c:dLbl>
            <c:dLbl>
              <c:idx val="5"/>
              <c:layout>
                <c:manualLayout>
                  <c:x val="-5.658370848008886E-17"/>
                  <c:y val="3.6478424591628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99C-5244-86FD-BD1113B747FD}"/>
                </c:ext>
              </c:extLst>
            </c:dLbl>
            <c:dLbl>
              <c:idx val="6"/>
              <c:layout>
                <c:manualLayout>
                  <c:x val="0"/>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9C-5244-86FD-BD1113B747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China</c:v>
                </c:pt>
                <c:pt idx="1">
                  <c:v>Japan</c:v>
                </c:pt>
                <c:pt idx="2">
                  <c:v>South Korea</c:v>
                </c:pt>
                <c:pt idx="3">
                  <c:v>Taiwan</c:v>
                </c:pt>
                <c:pt idx="4">
                  <c:v>Singapore</c:v>
                </c:pt>
                <c:pt idx="5">
                  <c:v>UK</c:v>
                </c:pt>
                <c:pt idx="6">
                  <c:v>USA</c:v>
                </c:pt>
              </c:strCache>
            </c:strRef>
          </c:cat>
          <c:val>
            <c:numRef>
              <c:f>Sheet1!$B$2:$B$8</c:f>
              <c:numCache>
                <c:formatCode>#,##0</c:formatCode>
                <c:ptCount val="7"/>
                <c:pt idx="0">
                  <c:v>86621</c:v>
                </c:pt>
                <c:pt idx="1">
                  <c:v>97235</c:v>
                </c:pt>
                <c:pt idx="2">
                  <c:v>23201</c:v>
                </c:pt>
                <c:pt idx="3">
                  <c:v>15807</c:v>
                </c:pt>
                <c:pt idx="4" formatCode="General">
                  <c:v>6037</c:v>
                </c:pt>
                <c:pt idx="5">
                  <c:v>74600</c:v>
                </c:pt>
                <c:pt idx="6">
                  <c:v>321766</c:v>
                </c:pt>
              </c:numCache>
            </c:numRef>
          </c:val>
          <c:extLst>
            <c:ext xmlns:c16="http://schemas.microsoft.com/office/drawing/2014/chart" uri="{C3380CC4-5D6E-409C-BE32-E72D297353CC}">
              <c16:uniqueId val="{00000000-E99C-5244-86FD-BD1113B747FD}"/>
            </c:ext>
          </c:extLst>
        </c:ser>
        <c:ser>
          <c:idx val="1"/>
          <c:order val="1"/>
          <c:tx>
            <c:strRef>
              <c:f>Sheet1!$C$1</c:f>
              <c:strCache>
                <c:ptCount val="1"/>
                <c:pt idx="0">
                  <c:v>2016</c:v>
                </c:pt>
              </c:strCache>
            </c:strRef>
          </c:tx>
          <c:spPr>
            <a:solidFill>
              <a:srgbClr val="FF0000"/>
            </a:solidFill>
            <a:ln>
              <a:noFill/>
            </a:ln>
            <a:effectLst/>
          </c:spPr>
          <c:invertIfNegative val="0"/>
          <c:dLbls>
            <c:dLbl>
              <c:idx val="0"/>
              <c:layout>
                <c:manualLayout>
                  <c:x val="-5.5555555555555552E-2"/>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99C-5244-86FD-BD1113B747F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China</c:v>
                </c:pt>
                <c:pt idx="1">
                  <c:v>Japan</c:v>
                </c:pt>
                <c:pt idx="2">
                  <c:v>South Korea</c:v>
                </c:pt>
                <c:pt idx="3">
                  <c:v>Taiwan</c:v>
                </c:pt>
                <c:pt idx="4">
                  <c:v>Singapore</c:v>
                </c:pt>
                <c:pt idx="5">
                  <c:v>UK</c:v>
                </c:pt>
                <c:pt idx="6">
                  <c:v>USA</c:v>
                </c:pt>
              </c:strCache>
            </c:strRef>
          </c:cat>
          <c:val>
            <c:numRef>
              <c:f>Sheet1!$C$2:$C$8</c:f>
              <c:numCache>
                <c:formatCode>#,##0</c:formatCode>
                <c:ptCount val="7"/>
                <c:pt idx="0">
                  <c:v>426165</c:v>
                </c:pt>
                <c:pt idx="1">
                  <c:v>96536</c:v>
                </c:pt>
                <c:pt idx="2">
                  <c:v>63063</c:v>
                </c:pt>
                <c:pt idx="3">
                  <c:v>27385</c:v>
                </c:pt>
                <c:pt idx="4">
                  <c:v>11254</c:v>
                </c:pt>
                <c:pt idx="5">
                  <c:v>97527</c:v>
                </c:pt>
                <c:pt idx="6">
                  <c:v>408985</c:v>
                </c:pt>
              </c:numCache>
            </c:numRef>
          </c:val>
          <c:extLst>
            <c:ext xmlns:c16="http://schemas.microsoft.com/office/drawing/2014/chart" uri="{C3380CC4-5D6E-409C-BE32-E72D297353CC}">
              <c16:uniqueId val="{00000001-E99C-5244-86FD-BD1113B747FD}"/>
            </c:ext>
          </c:extLst>
        </c:ser>
        <c:ser>
          <c:idx val="2"/>
          <c:order val="2"/>
          <c:tx>
            <c:strRef>
              <c:f>Sheet1!$D$1</c:f>
              <c:strCache>
                <c:ptCount val="1"/>
              </c:strCache>
            </c:strRef>
          </c:tx>
          <c:spPr>
            <a:solidFill>
              <a:schemeClr val="accent3"/>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Sheet1!$D$2:$D$8</c:f>
              <c:numCache>
                <c:formatCode>General</c:formatCode>
                <c:ptCount val="7"/>
                <c:pt idx="0">
                  <c:v>2</c:v>
                </c:pt>
                <c:pt idx="1">
                  <c:v>2</c:v>
                </c:pt>
                <c:pt idx="2">
                  <c:v>3</c:v>
                </c:pt>
                <c:pt idx="3">
                  <c:v>5</c:v>
                </c:pt>
              </c:numCache>
            </c:numRef>
          </c:val>
          <c:extLst>
            <c:ext xmlns:c16="http://schemas.microsoft.com/office/drawing/2014/chart" uri="{C3380CC4-5D6E-409C-BE32-E72D297353CC}">
              <c16:uniqueId val="{00000002-E99C-5244-86FD-BD1113B747FD}"/>
            </c:ext>
          </c:extLst>
        </c:ser>
        <c:ser>
          <c:idx val="3"/>
          <c:order val="3"/>
          <c:tx>
            <c:strRef>
              <c:f>Sheet1!$E$1</c:f>
              <c:strCache>
                <c:ptCount val="1"/>
              </c:strCache>
            </c:strRef>
          </c:tx>
          <c:spPr>
            <a:solidFill>
              <a:schemeClr val="accent4"/>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Sheet1!$E$2:$E$8</c:f>
              <c:numCache>
                <c:formatCode>General</c:formatCode>
                <c:ptCount val="7"/>
              </c:numCache>
            </c:numRef>
          </c:val>
          <c:extLst>
            <c:ext xmlns:c16="http://schemas.microsoft.com/office/drawing/2014/chart" uri="{C3380CC4-5D6E-409C-BE32-E72D297353CC}">
              <c16:uniqueId val="{00000003-E99C-5244-86FD-BD1113B747FD}"/>
            </c:ext>
          </c:extLst>
        </c:ser>
        <c:ser>
          <c:idx val="4"/>
          <c:order val="4"/>
          <c:tx>
            <c:strRef>
              <c:f>Sheet1!$F$1</c:f>
              <c:strCache>
                <c:ptCount val="1"/>
              </c:strCache>
            </c:strRef>
          </c:tx>
          <c:spPr>
            <a:solidFill>
              <a:schemeClr val="accent5"/>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Sheet1!$F$2:$F$8</c:f>
              <c:numCache>
                <c:formatCode>General</c:formatCode>
                <c:ptCount val="7"/>
              </c:numCache>
            </c:numRef>
          </c:val>
          <c:extLst>
            <c:ext xmlns:c16="http://schemas.microsoft.com/office/drawing/2014/chart" uri="{C3380CC4-5D6E-409C-BE32-E72D297353CC}">
              <c16:uniqueId val="{00000004-E99C-5244-86FD-BD1113B747FD}"/>
            </c:ext>
          </c:extLst>
        </c:ser>
        <c:ser>
          <c:idx val="5"/>
          <c:order val="5"/>
          <c:tx>
            <c:strRef>
              <c:f>Sheet1!$G$1</c:f>
              <c:strCache>
                <c:ptCount val="1"/>
              </c:strCache>
            </c:strRef>
          </c:tx>
          <c:spPr>
            <a:solidFill>
              <a:schemeClr val="accent6"/>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Sheet1!$G$2:$G$8</c:f>
              <c:numCache>
                <c:formatCode>General</c:formatCode>
                <c:ptCount val="7"/>
              </c:numCache>
            </c:numRef>
          </c:val>
          <c:extLst>
            <c:ext xmlns:c16="http://schemas.microsoft.com/office/drawing/2014/chart" uri="{C3380CC4-5D6E-409C-BE32-E72D297353CC}">
              <c16:uniqueId val="{00000005-E99C-5244-86FD-BD1113B747FD}"/>
            </c:ext>
          </c:extLst>
        </c:ser>
        <c:ser>
          <c:idx val="6"/>
          <c:order val="6"/>
          <c:tx>
            <c:strRef>
              <c:f>Sheet1!$H$1</c:f>
              <c:strCache>
                <c:ptCount val="1"/>
              </c:strCache>
            </c:strRef>
          </c:tx>
          <c:spPr>
            <a:solidFill>
              <a:schemeClr val="accent1">
                <a:lumMod val="60000"/>
              </a:schemeClr>
            </a:solidFill>
            <a:ln>
              <a:noFill/>
            </a:ln>
            <a:effectLst/>
          </c:spPr>
          <c:invertIfNegative val="0"/>
          <c:cat>
            <c:strRef>
              <c:f>Sheet1!$A$2:$A$8</c:f>
              <c:strCache>
                <c:ptCount val="7"/>
                <c:pt idx="0">
                  <c:v>China</c:v>
                </c:pt>
                <c:pt idx="1">
                  <c:v>Japan</c:v>
                </c:pt>
                <c:pt idx="2">
                  <c:v>South Korea</c:v>
                </c:pt>
                <c:pt idx="3">
                  <c:v>Taiwan</c:v>
                </c:pt>
                <c:pt idx="4">
                  <c:v>Singapore</c:v>
                </c:pt>
                <c:pt idx="5">
                  <c:v>UK</c:v>
                </c:pt>
                <c:pt idx="6">
                  <c:v>USA</c:v>
                </c:pt>
              </c:strCache>
            </c:strRef>
          </c:cat>
          <c:val>
            <c:numRef>
              <c:f>Sheet1!$H$2:$H$8</c:f>
              <c:numCache>
                <c:formatCode>General</c:formatCode>
                <c:ptCount val="7"/>
              </c:numCache>
            </c:numRef>
          </c:val>
          <c:extLst>
            <c:ext xmlns:c16="http://schemas.microsoft.com/office/drawing/2014/chart" uri="{C3380CC4-5D6E-409C-BE32-E72D297353CC}">
              <c16:uniqueId val="{00000006-E99C-5244-86FD-BD1113B747FD}"/>
            </c:ext>
          </c:extLst>
        </c:ser>
        <c:dLbls>
          <c:showLegendKey val="0"/>
          <c:showVal val="0"/>
          <c:showCatName val="0"/>
          <c:showSerName val="0"/>
          <c:showPercent val="0"/>
          <c:showBubbleSize val="0"/>
        </c:dLbls>
        <c:gapWidth val="0"/>
        <c:overlap val="-8"/>
        <c:axId val="1954804079"/>
        <c:axId val="1954805775"/>
      </c:barChart>
      <c:catAx>
        <c:axId val="19548040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4805775"/>
        <c:crosses val="autoZero"/>
        <c:auto val="1"/>
        <c:lblAlgn val="ctr"/>
        <c:lblOffset val="100"/>
        <c:noMultiLvlLbl val="0"/>
      </c:catAx>
      <c:valAx>
        <c:axId val="19548057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4804079"/>
        <c:crosses val="autoZero"/>
        <c:crossBetween val="between"/>
      </c:valAx>
      <c:spPr>
        <a:solidFill>
          <a:schemeClr val="bg1">
            <a:lumMod val="85000"/>
            <a:alpha val="50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co-authored papers</c:v>
                </c:pt>
              </c:strCache>
            </c:strRef>
          </c:tx>
          <c:spPr>
            <a:solidFill>
              <a:schemeClr val="accent1">
                <a:lumMod val="60000"/>
                <a:lumOff val="40000"/>
                <a:alpha val="77000"/>
              </a:schemeClr>
            </a:solidFill>
            <a:ln w="3175">
              <a:solidFill>
                <a:schemeClr val="accent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#,##0</c:formatCode>
                <c:ptCount val="14"/>
                <c:pt idx="0">
                  <c:v>194398</c:v>
                </c:pt>
                <c:pt idx="1">
                  <c:v>216800</c:v>
                </c:pt>
                <c:pt idx="2">
                  <c:v>243010</c:v>
                </c:pt>
                <c:pt idx="3">
                  <c:v>261100</c:v>
                </c:pt>
                <c:pt idx="4">
                  <c:v>282138</c:v>
                </c:pt>
                <c:pt idx="5">
                  <c:v>299202</c:v>
                </c:pt>
                <c:pt idx="6">
                  <c:v>323334</c:v>
                </c:pt>
                <c:pt idx="7">
                  <c:v>343647</c:v>
                </c:pt>
                <c:pt idx="8">
                  <c:v>370287</c:v>
                </c:pt>
                <c:pt idx="9">
                  <c:v>400381</c:v>
                </c:pt>
                <c:pt idx="10">
                  <c:v>429680</c:v>
                </c:pt>
                <c:pt idx="11">
                  <c:v>464484</c:v>
                </c:pt>
                <c:pt idx="12">
                  <c:v>481060</c:v>
                </c:pt>
                <c:pt idx="13">
                  <c:v>498465</c:v>
                </c:pt>
              </c:numCache>
            </c:numRef>
          </c:val>
          <c:extLst>
            <c:ext xmlns:c16="http://schemas.microsoft.com/office/drawing/2014/chart" uri="{C3380CC4-5D6E-409C-BE32-E72D297353CC}">
              <c16:uniqueId val="{00000000-34E1-D547-8179-CED639E1D147}"/>
            </c:ext>
          </c:extLst>
        </c:ser>
        <c:dLbls>
          <c:showLegendKey val="0"/>
          <c:showVal val="0"/>
          <c:showCatName val="0"/>
          <c:showSerName val="0"/>
          <c:showPercent val="0"/>
          <c:showBubbleSize val="0"/>
        </c:dLbls>
        <c:gapWidth val="34"/>
        <c:overlap val="-27"/>
        <c:axId val="2076011727"/>
        <c:axId val="2076648079"/>
      </c:barChart>
      <c:lineChart>
        <c:grouping val="standard"/>
        <c:varyColors val="0"/>
        <c:ser>
          <c:idx val="1"/>
          <c:order val="1"/>
          <c:tx>
            <c:strRef>
              <c:f>Sheet1!$C$1</c:f>
              <c:strCache>
                <c:ptCount val="1"/>
                <c:pt idx="0">
                  <c:v>co-authored papers as proportion (%) of all papers</c:v>
                </c:pt>
              </c:strCache>
            </c:strRef>
          </c:tx>
          <c:spPr>
            <a:ln w="28575" cap="rnd">
              <a:solidFill>
                <a:schemeClr val="accent2"/>
              </a:solidFill>
              <a:round/>
            </a:ln>
            <a:effectLst/>
          </c:spPr>
          <c:marker>
            <c:symbol val="circle"/>
            <c:size val="8"/>
            <c:spPr>
              <a:solidFill>
                <a:schemeClr val="accent2"/>
              </a:solidFill>
              <a:ln w="9525">
                <a:solidFill>
                  <a:schemeClr val="accent2"/>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Sheet1!$C$2:$C$15</c:f>
              <c:numCache>
                <c:formatCode>#,##0</c:formatCode>
                <c:ptCount val="14"/>
                <c:pt idx="0">
                  <c:v>16.3</c:v>
                </c:pt>
                <c:pt idx="1">
                  <c:v>16.559999999999999</c:v>
                </c:pt>
                <c:pt idx="2">
                  <c:v>16.399999999999999</c:v>
                </c:pt>
                <c:pt idx="3">
                  <c:v>16.7</c:v>
                </c:pt>
                <c:pt idx="4">
                  <c:v>17</c:v>
                </c:pt>
                <c:pt idx="5">
                  <c:v>17.100000000000001</c:v>
                </c:pt>
                <c:pt idx="6">
                  <c:v>17.399999999999999</c:v>
                </c:pt>
                <c:pt idx="7">
                  <c:v>17.5</c:v>
                </c:pt>
                <c:pt idx="8">
                  <c:v>17.899999999999999</c:v>
                </c:pt>
                <c:pt idx="9">
                  <c:v>18.7</c:v>
                </c:pt>
                <c:pt idx="10">
                  <c:v>19.399999999999999</c:v>
                </c:pt>
                <c:pt idx="11">
                  <c:v>20.2</c:v>
                </c:pt>
                <c:pt idx="12">
                  <c:v>20.9</c:v>
                </c:pt>
                <c:pt idx="13">
                  <c:v>21.7</c:v>
                </c:pt>
              </c:numCache>
            </c:numRef>
          </c:val>
          <c:smooth val="0"/>
          <c:extLst>
            <c:ext xmlns:c16="http://schemas.microsoft.com/office/drawing/2014/chart" uri="{C3380CC4-5D6E-409C-BE32-E72D297353CC}">
              <c16:uniqueId val="{00000001-34E1-D547-8179-CED639E1D147}"/>
            </c:ext>
          </c:extLst>
        </c:ser>
        <c:dLbls>
          <c:showLegendKey val="0"/>
          <c:showVal val="0"/>
          <c:showCatName val="0"/>
          <c:showSerName val="0"/>
          <c:showPercent val="0"/>
          <c:showBubbleSize val="0"/>
        </c:dLbls>
        <c:marker val="1"/>
        <c:smooth val="0"/>
        <c:axId val="2074901743"/>
        <c:axId val="2074899215"/>
      </c:lineChart>
      <c:catAx>
        <c:axId val="2076011727"/>
        <c:scaling>
          <c:orientation val="minMax"/>
        </c:scaling>
        <c:delete val="0"/>
        <c:axPos val="b"/>
        <c:numFmt formatCode="General" sourceLinked="1"/>
        <c:majorTickMark val="none"/>
        <c:minorTickMark val="none"/>
        <c:tickLblPos val="nextTo"/>
        <c:spPr>
          <a:noFill/>
          <a:ln w="3175" cap="flat" cmpd="sng" algn="ctr">
            <a:solidFill>
              <a:schemeClr val="accent1">
                <a:lumMod val="75000"/>
              </a:schemeClr>
            </a:solidFill>
            <a:round/>
          </a:ln>
          <a:effectLst/>
        </c:spPr>
        <c:txPr>
          <a:bodyPr rot="-15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6648079"/>
        <c:crosses val="autoZero"/>
        <c:auto val="1"/>
        <c:lblAlgn val="ctr"/>
        <c:lblOffset val="100"/>
        <c:noMultiLvlLbl val="0"/>
      </c:catAx>
      <c:valAx>
        <c:axId val="20766480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6011727"/>
        <c:crosses val="autoZero"/>
        <c:crossBetween val="between"/>
      </c:valAx>
      <c:valAx>
        <c:axId val="2074899215"/>
        <c:scaling>
          <c:orientation val="minMax"/>
          <c:max val="25"/>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4901743"/>
        <c:crosses val="max"/>
        <c:crossBetween val="between"/>
      </c:valAx>
      <c:catAx>
        <c:axId val="2074901743"/>
        <c:scaling>
          <c:orientation val="minMax"/>
        </c:scaling>
        <c:delete val="1"/>
        <c:axPos val="b"/>
        <c:numFmt formatCode="General" sourceLinked="1"/>
        <c:majorTickMark val="out"/>
        <c:minorTickMark val="none"/>
        <c:tickLblPos val="nextTo"/>
        <c:crossAx val="2074899215"/>
        <c:crosses val="autoZero"/>
        <c:auto val="1"/>
        <c:lblAlgn val="ctr"/>
        <c:lblOffset val="100"/>
        <c:noMultiLvlLbl val="0"/>
      </c:catAx>
      <c:spPr>
        <a:solidFill>
          <a:schemeClr val="bg1">
            <a:lumMod val="85000"/>
            <a:alpha val="50000"/>
          </a:schemeClr>
        </a:solidFill>
        <a:ln w="3175">
          <a:solidFill>
            <a:schemeClr val="accent1">
              <a:lumMod val="75000"/>
            </a:schemeClr>
          </a:solid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2003</c:v>
                </c:pt>
              </c:strCache>
            </c:strRef>
          </c:tx>
          <c:spPr>
            <a:solidFill>
              <a:schemeClr val="bg1">
                <a:lumMod val="75000"/>
              </a:schemeClr>
            </a:solidFill>
            <a:ln w="3175">
              <a:noFill/>
            </a:ln>
            <a:effectLst/>
          </c:spPr>
          <c:invertIfNegative val="0"/>
          <c:cat>
            <c:strRef>
              <c:f>Sheet1!$A$2:$A$32</c:f>
              <c:strCache>
                <c:ptCount val="31"/>
                <c:pt idx="0">
                  <c:v>Saudi Arabia</c:v>
                </c:pt>
                <c:pt idx="1">
                  <c:v>Israel</c:v>
                </c:pt>
                <c:pt idx="2">
                  <c:v>Iran</c:v>
                </c:pt>
                <c:pt idx="4">
                  <c:v>Switzerland</c:v>
                </c:pt>
                <c:pt idx="5">
                  <c:v>Sweden</c:v>
                </c:pt>
                <c:pt idx="6">
                  <c:v>Netherlands</c:v>
                </c:pt>
                <c:pt idx="7">
                  <c:v>France </c:v>
                </c:pt>
                <c:pt idx="8">
                  <c:v>Germany</c:v>
                </c:pt>
                <c:pt idx="9">
                  <c:v>Spain</c:v>
                </c:pt>
                <c:pt idx="10">
                  <c:v>Italy</c:v>
                </c:pt>
                <c:pt idx="11">
                  <c:v>Poland</c:v>
                </c:pt>
                <c:pt idx="12">
                  <c:v>Russia</c:v>
                </c:pt>
                <c:pt idx="14">
                  <c:v>Singapore</c:v>
                </c:pt>
                <c:pt idx="15">
                  <c:v>Malaysia</c:v>
                </c:pt>
                <c:pt idx="16">
                  <c:v>Taiwan</c:v>
                </c:pt>
                <c:pt idx="17">
                  <c:v>Japan</c:v>
                </c:pt>
                <c:pt idx="18">
                  <c:v>South Korea</c:v>
                </c:pt>
                <c:pt idx="19">
                  <c:v>China</c:v>
                </c:pt>
                <c:pt idx="20">
                  <c:v>India</c:v>
                </c:pt>
                <c:pt idx="22">
                  <c:v>Chile</c:v>
                </c:pt>
                <c:pt idx="23">
                  <c:v>Mexico</c:v>
                </c:pt>
                <c:pt idx="24">
                  <c:v>Brazil</c:v>
                </c:pt>
                <c:pt idx="26">
                  <c:v>UK</c:v>
                </c:pt>
                <c:pt idx="27">
                  <c:v>Australia</c:v>
                </c:pt>
                <c:pt idx="28">
                  <c:v>Canada</c:v>
                </c:pt>
                <c:pt idx="29">
                  <c:v>South Africa</c:v>
                </c:pt>
                <c:pt idx="30">
                  <c:v>United States</c:v>
                </c:pt>
              </c:strCache>
            </c:strRef>
          </c:cat>
          <c:val>
            <c:numRef>
              <c:f>Sheet1!$B$2:$B$32</c:f>
              <c:numCache>
                <c:formatCode>General</c:formatCode>
                <c:ptCount val="31"/>
                <c:pt idx="0">
                  <c:v>34.5</c:v>
                </c:pt>
                <c:pt idx="1">
                  <c:v>39.9</c:v>
                </c:pt>
                <c:pt idx="2">
                  <c:v>24.2</c:v>
                </c:pt>
                <c:pt idx="4">
                  <c:v>54.5</c:v>
                </c:pt>
                <c:pt idx="5">
                  <c:v>45.7</c:v>
                </c:pt>
                <c:pt idx="6">
                  <c:v>44.7</c:v>
                </c:pt>
                <c:pt idx="7">
                  <c:v>39.5</c:v>
                </c:pt>
                <c:pt idx="8">
                  <c:v>39.4</c:v>
                </c:pt>
                <c:pt idx="9">
                  <c:v>33.200000000000003</c:v>
                </c:pt>
                <c:pt idx="10">
                  <c:v>33.1</c:v>
                </c:pt>
                <c:pt idx="11">
                  <c:v>29.9</c:v>
                </c:pt>
                <c:pt idx="12">
                  <c:v>26.9</c:v>
                </c:pt>
                <c:pt idx="14">
                  <c:v>35</c:v>
                </c:pt>
                <c:pt idx="15">
                  <c:v>36.6</c:v>
                </c:pt>
                <c:pt idx="16">
                  <c:v>17.5</c:v>
                </c:pt>
                <c:pt idx="17">
                  <c:v>18.899999999999999</c:v>
                </c:pt>
                <c:pt idx="18">
                  <c:v>25.1</c:v>
                </c:pt>
                <c:pt idx="19">
                  <c:v>15.3</c:v>
                </c:pt>
                <c:pt idx="20">
                  <c:v>18.100000000000001</c:v>
                </c:pt>
                <c:pt idx="22">
                  <c:v>52.7</c:v>
                </c:pt>
                <c:pt idx="23">
                  <c:v>39.6</c:v>
                </c:pt>
                <c:pt idx="24">
                  <c:v>27.2</c:v>
                </c:pt>
                <c:pt idx="26">
                  <c:v>36.9</c:v>
                </c:pt>
                <c:pt idx="27">
                  <c:v>36.9</c:v>
                </c:pt>
                <c:pt idx="28">
                  <c:v>39</c:v>
                </c:pt>
                <c:pt idx="29">
                  <c:v>40</c:v>
                </c:pt>
                <c:pt idx="30">
                  <c:v>23.3</c:v>
                </c:pt>
              </c:numCache>
            </c:numRef>
          </c:val>
          <c:extLst>
            <c:ext xmlns:c16="http://schemas.microsoft.com/office/drawing/2014/chart" uri="{C3380CC4-5D6E-409C-BE32-E72D297353CC}">
              <c16:uniqueId val="{00000000-933D-3B42-8C7C-B2CA4042171F}"/>
            </c:ext>
          </c:extLst>
        </c:ser>
        <c:ser>
          <c:idx val="1"/>
          <c:order val="1"/>
          <c:tx>
            <c:strRef>
              <c:f>Sheet1!$C$1</c:f>
              <c:strCache>
                <c:ptCount val="1"/>
                <c:pt idx="0">
                  <c:v>2016</c:v>
                </c:pt>
              </c:strCache>
            </c:strRef>
          </c:tx>
          <c:spPr>
            <a:solidFill>
              <a:schemeClr val="accent2"/>
            </a:solidFill>
            <a:ln w="3175">
              <a:solidFill>
                <a:schemeClr val="accent1">
                  <a:lumMod val="75000"/>
                </a:schemeClr>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Sheet1!$A$2:$A$32</c:f>
              <c:strCache>
                <c:ptCount val="31"/>
                <c:pt idx="0">
                  <c:v>Saudi Arabia</c:v>
                </c:pt>
                <c:pt idx="1">
                  <c:v>Israel</c:v>
                </c:pt>
                <c:pt idx="2">
                  <c:v>Iran</c:v>
                </c:pt>
                <c:pt idx="4">
                  <c:v>Switzerland</c:v>
                </c:pt>
                <c:pt idx="5">
                  <c:v>Sweden</c:v>
                </c:pt>
                <c:pt idx="6">
                  <c:v>Netherlands</c:v>
                </c:pt>
                <c:pt idx="7">
                  <c:v>France </c:v>
                </c:pt>
                <c:pt idx="8">
                  <c:v>Germany</c:v>
                </c:pt>
                <c:pt idx="9">
                  <c:v>Spain</c:v>
                </c:pt>
                <c:pt idx="10">
                  <c:v>Italy</c:v>
                </c:pt>
                <c:pt idx="11">
                  <c:v>Poland</c:v>
                </c:pt>
                <c:pt idx="12">
                  <c:v>Russia</c:v>
                </c:pt>
                <c:pt idx="14">
                  <c:v>Singapore</c:v>
                </c:pt>
                <c:pt idx="15">
                  <c:v>Malaysia</c:v>
                </c:pt>
                <c:pt idx="16">
                  <c:v>Taiwan</c:v>
                </c:pt>
                <c:pt idx="17">
                  <c:v>Japan</c:v>
                </c:pt>
                <c:pt idx="18">
                  <c:v>South Korea</c:v>
                </c:pt>
                <c:pt idx="19">
                  <c:v>China</c:v>
                </c:pt>
                <c:pt idx="20">
                  <c:v>India</c:v>
                </c:pt>
                <c:pt idx="22">
                  <c:v>Chile</c:v>
                </c:pt>
                <c:pt idx="23">
                  <c:v>Mexico</c:v>
                </c:pt>
                <c:pt idx="24">
                  <c:v>Brazil</c:v>
                </c:pt>
                <c:pt idx="26">
                  <c:v>UK</c:v>
                </c:pt>
                <c:pt idx="27">
                  <c:v>Australia</c:v>
                </c:pt>
                <c:pt idx="28">
                  <c:v>Canada</c:v>
                </c:pt>
                <c:pt idx="29">
                  <c:v>South Africa</c:v>
                </c:pt>
                <c:pt idx="30">
                  <c:v>United States</c:v>
                </c:pt>
              </c:strCache>
            </c:strRef>
          </c:cat>
          <c:val>
            <c:numRef>
              <c:f>Sheet1!$C$2:$C$32</c:f>
              <c:numCache>
                <c:formatCode>General</c:formatCode>
                <c:ptCount val="31"/>
                <c:pt idx="0">
                  <c:v>76.8</c:v>
                </c:pt>
                <c:pt idx="1">
                  <c:v>50.7</c:v>
                </c:pt>
                <c:pt idx="2">
                  <c:v>20.8</c:v>
                </c:pt>
                <c:pt idx="4">
                  <c:v>69.2</c:v>
                </c:pt>
                <c:pt idx="5">
                  <c:v>64.3</c:v>
                </c:pt>
                <c:pt idx="6">
                  <c:v>61.8</c:v>
                </c:pt>
                <c:pt idx="7">
                  <c:v>54.8</c:v>
                </c:pt>
                <c:pt idx="8">
                  <c:v>51</c:v>
                </c:pt>
                <c:pt idx="9">
                  <c:v>50.7</c:v>
                </c:pt>
                <c:pt idx="10">
                  <c:v>47.3</c:v>
                </c:pt>
                <c:pt idx="11">
                  <c:v>31.3</c:v>
                </c:pt>
                <c:pt idx="12">
                  <c:v>25.1</c:v>
                </c:pt>
                <c:pt idx="14">
                  <c:v>62.8</c:v>
                </c:pt>
                <c:pt idx="15">
                  <c:v>38.4</c:v>
                </c:pt>
                <c:pt idx="16">
                  <c:v>29.8</c:v>
                </c:pt>
                <c:pt idx="17">
                  <c:v>27.9</c:v>
                </c:pt>
                <c:pt idx="18">
                  <c:v>27</c:v>
                </c:pt>
                <c:pt idx="19">
                  <c:v>20.3</c:v>
                </c:pt>
                <c:pt idx="20">
                  <c:v>17.399999999999999</c:v>
                </c:pt>
                <c:pt idx="22">
                  <c:v>61.7</c:v>
                </c:pt>
                <c:pt idx="23">
                  <c:v>42.3</c:v>
                </c:pt>
                <c:pt idx="24">
                  <c:v>32.5</c:v>
                </c:pt>
                <c:pt idx="26">
                  <c:v>57.1</c:v>
                </c:pt>
                <c:pt idx="27">
                  <c:v>54.9</c:v>
                </c:pt>
                <c:pt idx="28">
                  <c:v>53</c:v>
                </c:pt>
                <c:pt idx="29">
                  <c:v>52.1</c:v>
                </c:pt>
                <c:pt idx="30">
                  <c:v>37.1</c:v>
                </c:pt>
              </c:numCache>
            </c:numRef>
          </c:val>
          <c:extLst>
            <c:ext xmlns:c16="http://schemas.microsoft.com/office/drawing/2014/chart" uri="{C3380CC4-5D6E-409C-BE32-E72D297353CC}">
              <c16:uniqueId val="{00000001-933D-3B42-8C7C-B2CA4042171F}"/>
            </c:ext>
          </c:extLst>
        </c:ser>
        <c:dLbls>
          <c:showLegendKey val="0"/>
          <c:showVal val="0"/>
          <c:showCatName val="0"/>
          <c:showSerName val="0"/>
          <c:showPercent val="0"/>
          <c:showBubbleSize val="0"/>
        </c:dLbls>
        <c:gapWidth val="60"/>
        <c:overlap val="-2"/>
        <c:axId val="2076967823"/>
        <c:axId val="375886960"/>
      </c:barChart>
      <c:catAx>
        <c:axId val="2076967823"/>
        <c:scaling>
          <c:orientation val="minMax"/>
        </c:scaling>
        <c:delete val="0"/>
        <c:axPos val="b"/>
        <c:numFmt formatCode="General" sourceLinked="1"/>
        <c:majorTickMark val="none"/>
        <c:minorTickMark val="none"/>
        <c:tickLblPos val="nextTo"/>
        <c:spPr>
          <a:noFill/>
          <a:ln w="3175" cap="flat" cmpd="sng" algn="ctr">
            <a:solidFill>
              <a:schemeClr val="accent1">
                <a:lumMod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5886960"/>
        <c:crosses val="autoZero"/>
        <c:auto val="1"/>
        <c:lblAlgn val="ctr"/>
        <c:lblOffset val="100"/>
        <c:noMultiLvlLbl val="0"/>
      </c:catAx>
      <c:valAx>
        <c:axId val="37588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6967823"/>
        <c:crosses val="autoZero"/>
        <c:crossBetween val="between"/>
      </c:valAx>
      <c:spPr>
        <a:solidFill>
          <a:schemeClr val="bg1">
            <a:lumMod val="85000"/>
            <a:alpha val="45000"/>
          </a:schemeClr>
        </a:solidFill>
        <a:ln w="3175">
          <a:solidFill>
            <a:schemeClr val="accent1">
              <a:lumMod val="75000"/>
            </a:schemeClr>
          </a:solidFill>
        </a:ln>
        <a:effectLst/>
      </c:spPr>
    </c:plotArea>
    <c:legend>
      <c:legendPos val="b"/>
      <c:layout>
        <c:manualLayout>
          <c:xMode val="edge"/>
          <c:yMode val="edge"/>
          <c:x val="0.33505310100126373"/>
          <c:y val="0.92575546905708239"/>
          <c:w val="0.28359738018858749"/>
          <c:h val="5.740833497755063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United States</c:v>
                </c:pt>
              </c:strCache>
            </c:strRef>
          </c:tx>
          <c:spPr>
            <a:pattFill prst="pct25">
              <a:fgClr>
                <a:srgbClr val="FF0000"/>
              </a:fgClr>
              <a:bgClr>
                <a:schemeClr val="bg1"/>
              </a:bgClr>
            </a:pattFill>
            <a:ln w="3175">
              <a:solidFill>
                <a:srgbClr val="FF0000"/>
              </a:solidFill>
            </a:ln>
            <a:effectLst/>
          </c:spP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#,##0</c:formatCode>
                <c:ptCount val="14"/>
                <c:pt idx="0">
                  <c:v>321766</c:v>
                </c:pt>
                <c:pt idx="1">
                  <c:v>347874</c:v>
                </c:pt>
                <c:pt idx="2">
                  <c:v>379701</c:v>
                </c:pt>
                <c:pt idx="3">
                  <c:v>383115</c:v>
                </c:pt>
                <c:pt idx="4">
                  <c:v>389452</c:v>
                </c:pt>
                <c:pt idx="5">
                  <c:v>391933</c:v>
                </c:pt>
                <c:pt idx="6">
                  <c:v>398871</c:v>
                </c:pt>
                <c:pt idx="7">
                  <c:v>409853</c:v>
                </c:pt>
                <c:pt idx="8">
                  <c:v>424938</c:v>
                </c:pt>
                <c:pt idx="9">
                  <c:v>432312</c:v>
                </c:pt>
                <c:pt idx="10">
                  <c:v>435212</c:v>
                </c:pt>
                <c:pt idx="11">
                  <c:v>440230</c:v>
                </c:pt>
                <c:pt idx="12">
                  <c:v>429139</c:v>
                </c:pt>
                <c:pt idx="13">
                  <c:v>408985</c:v>
                </c:pt>
              </c:numCache>
            </c:numRef>
          </c:val>
          <c:extLst>
            <c:ext xmlns:c16="http://schemas.microsoft.com/office/drawing/2014/chart" uri="{C3380CC4-5D6E-409C-BE32-E72D297353CC}">
              <c16:uniqueId val="{00000000-C32D-B041-AAC7-5352F2B20DD9}"/>
            </c:ext>
          </c:extLst>
        </c:ser>
        <c:dLbls>
          <c:showLegendKey val="0"/>
          <c:showVal val="0"/>
          <c:showCatName val="0"/>
          <c:showSerName val="0"/>
          <c:showPercent val="0"/>
          <c:showBubbleSize val="0"/>
        </c:dLbls>
        <c:axId val="128864816"/>
        <c:axId val="128866512"/>
      </c:areaChart>
      <c:barChart>
        <c:barDir val="col"/>
        <c:grouping val="clustered"/>
        <c:varyColors val="0"/>
        <c:ser>
          <c:idx val="1"/>
          <c:order val="1"/>
          <c:tx>
            <c:strRef>
              <c:f>Sheet1!$C$1</c:f>
              <c:strCache>
                <c:ptCount val="1"/>
                <c:pt idx="0">
                  <c:v>China</c:v>
                </c:pt>
              </c:strCache>
            </c:strRef>
          </c:tx>
          <c:spPr>
            <a:solidFill>
              <a:srgbClr val="FF0000">
                <a:alpha val="67000"/>
              </a:srgbClr>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Sheet1!$C$2:$C$15</c:f>
              <c:numCache>
                <c:formatCode>#,##0</c:formatCode>
                <c:ptCount val="14"/>
                <c:pt idx="0">
                  <c:v>86621</c:v>
                </c:pt>
                <c:pt idx="1">
                  <c:v>119755</c:v>
                </c:pt>
                <c:pt idx="2">
                  <c:v>164747</c:v>
                </c:pt>
                <c:pt idx="3">
                  <c:v>189760</c:v>
                </c:pt>
                <c:pt idx="4">
                  <c:v>215700</c:v>
                </c:pt>
                <c:pt idx="5">
                  <c:v>249973</c:v>
                </c:pt>
                <c:pt idx="6">
                  <c:v>290330</c:v>
                </c:pt>
                <c:pt idx="7">
                  <c:v>316915</c:v>
                </c:pt>
                <c:pt idx="8">
                  <c:v>334045</c:v>
                </c:pt>
                <c:pt idx="9">
                  <c:v>332082</c:v>
                </c:pt>
                <c:pt idx="10">
                  <c:v>362973</c:v>
                </c:pt>
                <c:pt idx="11">
                  <c:v>393963</c:v>
                </c:pt>
                <c:pt idx="12">
                  <c:v>411268</c:v>
                </c:pt>
                <c:pt idx="13">
                  <c:v>426165</c:v>
                </c:pt>
              </c:numCache>
            </c:numRef>
          </c:val>
          <c:extLst>
            <c:ext xmlns:c16="http://schemas.microsoft.com/office/drawing/2014/chart" uri="{C3380CC4-5D6E-409C-BE32-E72D297353CC}">
              <c16:uniqueId val="{00000001-C32D-B041-AAC7-5352F2B20DD9}"/>
            </c:ext>
          </c:extLst>
        </c:ser>
        <c:dLbls>
          <c:showLegendKey val="0"/>
          <c:showVal val="0"/>
          <c:showCatName val="0"/>
          <c:showSerName val="0"/>
          <c:showPercent val="0"/>
          <c:showBubbleSize val="0"/>
        </c:dLbls>
        <c:gapWidth val="34"/>
        <c:overlap val="-16"/>
        <c:axId val="128864816"/>
        <c:axId val="128866512"/>
      </c:barChart>
      <c:lineChart>
        <c:grouping val="standard"/>
        <c:varyColors val="0"/>
        <c:ser>
          <c:idx val="2"/>
          <c:order val="2"/>
          <c:tx>
            <c:strRef>
              <c:f>Sheet1!$D$1</c:f>
              <c:strCache>
                <c:ptCount val="1"/>
                <c:pt idx="0">
                  <c:v>United Kingdom</c:v>
                </c:pt>
              </c:strCache>
            </c:strRef>
          </c:tx>
          <c:spPr>
            <a:ln w="53975" cap="rnd">
              <a:solidFill>
                <a:schemeClr val="tx1"/>
              </a:solidFill>
              <a:prstDash val="sysDot"/>
              <a:round/>
            </a:ln>
            <a:effectLst/>
          </c:spPr>
          <c:marker>
            <c:symbol val="none"/>
          </c:marke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Sheet1!$D$2:$D$15</c:f>
              <c:numCache>
                <c:formatCode>#,##0</c:formatCode>
                <c:ptCount val="14"/>
                <c:pt idx="0">
                  <c:v>74600</c:v>
                </c:pt>
                <c:pt idx="1">
                  <c:v>78314</c:v>
                </c:pt>
                <c:pt idx="2">
                  <c:v>84993</c:v>
                </c:pt>
                <c:pt idx="3">
                  <c:v>88061</c:v>
                </c:pt>
                <c:pt idx="4">
                  <c:v>91352</c:v>
                </c:pt>
                <c:pt idx="5">
                  <c:v>92001</c:v>
                </c:pt>
                <c:pt idx="6">
                  <c:v>94757</c:v>
                </c:pt>
                <c:pt idx="7">
                  <c:v>95489</c:v>
                </c:pt>
                <c:pt idx="8">
                  <c:v>98480</c:v>
                </c:pt>
                <c:pt idx="9">
                  <c:v>101367</c:v>
                </c:pt>
                <c:pt idx="10">
                  <c:v>103051</c:v>
                </c:pt>
                <c:pt idx="11">
                  <c:v>102971</c:v>
                </c:pt>
                <c:pt idx="12">
                  <c:v>101407</c:v>
                </c:pt>
                <c:pt idx="13">
                  <c:v>97527</c:v>
                </c:pt>
              </c:numCache>
            </c:numRef>
          </c:val>
          <c:smooth val="0"/>
          <c:extLst>
            <c:ext xmlns:c16="http://schemas.microsoft.com/office/drawing/2014/chart" uri="{C3380CC4-5D6E-409C-BE32-E72D297353CC}">
              <c16:uniqueId val="{00000002-C32D-B041-AAC7-5352F2B20DD9}"/>
            </c:ext>
          </c:extLst>
        </c:ser>
        <c:dLbls>
          <c:showLegendKey val="0"/>
          <c:showVal val="0"/>
          <c:showCatName val="0"/>
          <c:showSerName val="0"/>
          <c:showPercent val="0"/>
          <c:showBubbleSize val="0"/>
        </c:dLbls>
        <c:marker val="1"/>
        <c:smooth val="0"/>
        <c:axId val="128864816"/>
        <c:axId val="128866512"/>
      </c:lineChart>
      <c:catAx>
        <c:axId val="128864816"/>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28866512"/>
        <c:crosses val="autoZero"/>
        <c:auto val="1"/>
        <c:lblAlgn val="ctr"/>
        <c:lblOffset val="100"/>
        <c:noMultiLvlLbl val="0"/>
      </c:catAx>
      <c:valAx>
        <c:axId val="1288665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864816"/>
        <c:crosses val="autoZero"/>
        <c:crossBetween val="between"/>
      </c:valAx>
      <c:spPr>
        <a:solidFill>
          <a:schemeClr val="bg1">
            <a:lumMod val="85000"/>
            <a:alpha val="25000"/>
          </a:schemeClr>
        </a:solidFill>
        <a:ln w="3175">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8108778069408E-2"/>
          <c:y val="7.0999696639146195E-2"/>
          <c:w val="0.93714360357733062"/>
          <c:h val="0.70008857783415379"/>
        </c:manualLayout>
      </c:layout>
      <c:barChart>
        <c:barDir val="col"/>
        <c:grouping val="stacked"/>
        <c:varyColors val="0"/>
        <c:ser>
          <c:idx val="0"/>
          <c:order val="0"/>
          <c:tx>
            <c:strRef>
              <c:f>Sheet1!$B$1</c:f>
              <c:strCache>
                <c:ptCount val="1"/>
                <c:pt idx="0">
                  <c:v>Papers solely authored in China</c:v>
                </c:pt>
              </c:strCache>
            </c:strRef>
          </c:tx>
          <c:spPr>
            <a:solidFill>
              <a:schemeClr val="accent5">
                <a:lumMod val="75000"/>
              </a:schemeClr>
            </a:solidFill>
            <a:ln>
              <a:noFill/>
            </a:ln>
            <a:effectLst/>
          </c:spPr>
          <c:invertIfNegative val="0"/>
          <c:cat>
            <c:numRef>
              <c:f>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Sheet1!$B$2:$B$18</c:f>
              <c:numCache>
                <c:formatCode>General</c:formatCode>
                <c:ptCount val="17"/>
                <c:pt idx="0">
                  <c:v>4.05</c:v>
                </c:pt>
                <c:pt idx="1">
                  <c:v>5.07</c:v>
                </c:pt>
                <c:pt idx="2">
                  <c:v>4.9400000000000004</c:v>
                </c:pt>
                <c:pt idx="3">
                  <c:v>5.6</c:v>
                </c:pt>
                <c:pt idx="4">
                  <c:v>8.18</c:v>
                </c:pt>
                <c:pt idx="5">
                  <c:v>11.66</c:v>
                </c:pt>
                <c:pt idx="6">
                  <c:v>12.4</c:v>
                </c:pt>
                <c:pt idx="7">
                  <c:v>12.38</c:v>
                </c:pt>
                <c:pt idx="8">
                  <c:v>13.02</c:v>
                </c:pt>
                <c:pt idx="9">
                  <c:v>13.51</c:v>
                </c:pt>
                <c:pt idx="10">
                  <c:v>13.75</c:v>
                </c:pt>
                <c:pt idx="11">
                  <c:v>13.92</c:v>
                </c:pt>
                <c:pt idx="12">
                  <c:v>14.92</c:v>
                </c:pt>
                <c:pt idx="13">
                  <c:v>16.079999999999998</c:v>
                </c:pt>
                <c:pt idx="14">
                  <c:v>16.89</c:v>
                </c:pt>
                <c:pt idx="15">
                  <c:v>17.41</c:v>
                </c:pt>
                <c:pt idx="16">
                  <c:v>18.07</c:v>
                </c:pt>
              </c:numCache>
            </c:numRef>
          </c:val>
          <c:extLst>
            <c:ext xmlns:c16="http://schemas.microsoft.com/office/drawing/2014/chart" uri="{C3380CC4-5D6E-409C-BE32-E72D297353CC}">
              <c16:uniqueId val="{00000000-CE91-5B4D-8095-FF56CF229A93}"/>
            </c:ext>
          </c:extLst>
        </c:ser>
        <c:ser>
          <c:idx val="1"/>
          <c:order val="1"/>
          <c:tx>
            <c:strRef>
              <c:f>Sheet1!$C$1</c:f>
              <c:strCache>
                <c:ptCount val="1"/>
                <c:pt idx="0">
                  <c:v>Additional papers with Chinese names, all countries (unweighted)</c:v>
                </c:pt>
              </c:strCache>
            </c:strRef>
          </c:tx>
          <c:spPr>
            <a:solidFill>
              <a:schemeClr val="accent5">
                <a:lumMod val="60000"/>
                <a:lumOff val="40000"/>
              </a:schemeClr>
            </a:solidFill>
            <a:ln>
              <a:noFill/>
            </a:ln>
            <a:effectLst/>
          </c:spPr>
          <c:invertIfNegative val="0"/>
          <c:cat>
            <c:numRef>
              <c:f>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Sheet1!$C$2:$C$18</c:f>
              <c:numCache>
                <c:formatCode>General</c:formatCode>
                <c:ptCount val="17"/>
                <c:pt idx="0">
                  <c:v>8.3800000000000008</c:v>
                </c:pt>
                <c:pt idx="1">
                  <c:v>8.69</c:v>
                </c:pt>
                <c:pt idx="2">
                  <c:v>9.0399999999999991</c:v>
                </c:pt>
                <c:pt idx="3">
                  <c:v>9.48</c:v>
                </c:pt>
                <c:pt idx="4">
                  <c:v>10.5</c:v>
                </c:pt>
                <c:pt idx="5">
                  <c:v>10.19</c:v>
                </c:pt>
                <c:pt idx="6">
                  <c:v>10.56</c:v>
                </c:pt>
                <c:pt idx="7">
                  <c:v>10.58</c:v>
                </c:pt>
                <c:pt idx="8">
                  <c:v>10.35</c:v>
                </c:pt>
                <c:pt idx="9">
                  <c:v>9.64</c:v>
                </c:pt>
                <c:pt idx="10">
                  <c:v>10.7</c:v>
                </c:pt>
                <c:pt idx="11">
                  <c:v>11.88</c:v>
                </c:pt>
                <c:pt idx="12">
                  <c:v>9.4</c:v>
                </c:pt>
                <c:pt idx="13">
                  <c:v>10.75</c:v>
                </c:pt>
                <c:pt idx="14">
                  <c:v>15.41</c:v>
                </c:pt>
                <c:pt idx="15">
                  <c:v>14.77</c:v>
                </c:pt>
                <c:pt idx="16">
                  <c:v>16.760000000000002</c:v>
                </c:pt>
              </c:numCache>
            </c:numRef>
          </c:val>
          <c:extLst>
            <c:ext xmlns:c16="http://schemas.microsoft.com/office/drawing/2014/chart" uri="{C3380CC4-5D6E-409C-BE32-E72D297353CC}">
              <c16:uniqueId val="{00000001-CE91-5B4D-8095-FF56CF229A93}"/>
            </c:ext>
          </c:extLst>
        </c:ser>
        <c:dLbls>
          <c:showLegendKey val="0"/>
          <c:showVal val="0"/>
          <c:showCatName val="0"/>
          <c:showSerName val="0"/>
          <c:showPercent val="0"/>
          <c:showBubbleSize val="0"/>
        </c:dLbls>
        <c:gapWidth val="85"/>
        <c:overlap val="100"/>
        <c:axId val="479426703"/>
        <c:axId val="479011359"/>
      </c:barChart>
      <c:lineChart>
        <c:grouping val="standard"/>
        <c:varyColors val="0"/>
        <c:ser>
          <c:idx val="2"/>
          <c:order val="2"/>
          <c:tx>
            <c:strRef>
              <c:f>Sheet1!$D$1</c:f>
              <c:strCache>
                <c:ptCount val="1"/>
                <c:pt idx="0">
                  <c:v>Total = proportion of all papers in Scopus with Chinese names</c:v>
                </c:pt>
              </c:strCache>
            </c:strRef>
          </c:tx>
          <c:spPr>
            <a:ln w="28575" cap="rnd">
              <a:no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Sheet1!$D$2:$D$18</c:f>
              <c:numCache>
                <c:formatCode>General</c:formatCode>
                <c:ptCount val="17"/>
                <c:pt idx="0">
                  <c:v>12.43</c:v>
                </c:pt>
                <c:pt idx="1">
                  <c:v>13.77</c:v>
                </c:pt>
                <c:pt idx="2">
                  <c:v>13.97</c:v>
                </c:pt>
                <c:pt idx="3">
                  <c:v>15.07</c:v>
                </c:pt>
                <c:pt idx="4">
                  <c:v>18.670000000000002</c:v>
                </c:pt>
                <c:pt idx="5">
                  <c:v>21.85</c:v>
                </c:pt>
                <c:pt idx="6">
                  <c:v>22.96</c:v>
                </c:pt>
                <c:pt idx="7">
                  <c:v>22.95</c:v>
                </c:pt>
                <c:pt idx="8">
                  <c:v>23.37</c:v>
                </c:pt>
                <c:pt idx="9">
                  <c:v>23.15</c:v>
                </c:pt>
                <c:pt idx="10">
                  <c:v>24.45</c:v>
                </c:pt>
                <c:pt idx="11">
                  <c:v>25.8</c:v>
                </c:pt>
                <c:pt idx="12">
                  <c:v>24.32</c:v>
                </c:pt>
                <c:pt idx="13">
                  <c:v>26.83</c:v>
                </c:pt>
                <c:pt idx="14">
                  <c:v>32.299999999999997</c:v>
                </c:pt>
                <c:pt idx="15">
                  <c:v>32.17</c:v>
                </c:pt>
                <c:pt idx="16">
                  <c:v>34.64</c:v>
                </c:pt>
              </c:numCache>
            </c:numRef>
          </c:val>
          <c:smooth val="0"/>
          <c:extLst>
            <c:ext xmlns:c16="http://schemas.microsoft.com/office/drawing/2014/chart" uri="{C3380CC4-5D6E-409C-BE32-E72D297353CC}">
              <c16:uniqueId val="{00000002-CE91-5B4D-8095-FF56CF229A93}"/>
            </c:ext>
          </c:extLst>
        </c:ser>
        <c:dLbls>
          <c:showLegendKey val="0"/>
          <c:showVal val="0"/>
          <c:showCatName val="0"/>
          <c:showSerName val="0"/>
          <c:showPercent val="0"/>
          <c:showBubbleSize val="0"/>
        </c:dLbls>
        <c:marker val="1"/>
        <c:smooth val="0"/>
        <c:axId val="479426703"/>
        <c:axId val="479011359"/>
      </c:lineChart>
      <c:catAx>
        <c:axId val="479426703"/>
        <c:scaling>
          <c:orientation val="minMax"/>
        </c:scaling>
        <c:delete val="0"/>
        <c:axPos val="b"/>
        <c:numFmt formatCode="General" sourceLinked="1"/>
        <c:majorTickMark val="none"/>
        <c:minorTickMark val="none"/>
        <c:tickLblPos val="nextTo"/>
        <c:spPr>
          <a:noFill/>
          <a:ln w="3175" cap="flat" cmpd="sng" algn="ctr">
            <a:solidFill>
              <a:schemeClr val="accent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79011359"/>
        <c:crosses val="autoZero"/>
        <c:auto val="1"/>
        <c:lblAlgn val="ctr"/>
        <c:lblOffset val="100"/>
        <c:noMultiLvlLbl val="0"/>
      </c:catAx>
      <c:valAx>
        <c:axId val="479011359"/>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79426703"/>
        <c:crosses val="autoZero"/>
        <c:crossBetween val="between"/>
      </c:valAx>
      <c:spPr>
        <a:solidFill>
          <a:schemeClr val="tx2">
            <a:lumMod val="20000"/>
            <a:lumOff val="80000"/>
            <a:alpha val="51000"/>
          </a:schemeClr>
        </a:solidFill>
        <a:ln w="3175">
          <a:solidFill>
            <a:schemeClr val="accent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proportion (%) of population living in cities</c:v>
                </c:pt>
              </c:strCache>
            </c:strRef>
          </c:tx>
          <c:spPr>
            <a:solidFill>
              <a:schemeClr val="accent1">
                <a:lumMod val="60000"/>
                <a:lumOff val="40000"/>
                <a:alpha val="70000"/>
              </a:schemeClr>
            </a:solidFill>
            <a:ln w="6350">
              <a:noFill/>
              <a:prstDash val="solid"/>
            </a:ln>
            <a:effectLst/>
          </c:spPr>
          <c:cat>
            <c:numRef>
              <c:f>Sheet1!$A$2:$A$28</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Sheet1!$B$2:$B$28</c:f>
              <c:numCache>
                <c:formatCode>General</c:formatCode>
                <c:ptCount val="27"/>
                <c:pt idx="0">
                  <c:v>43.4</c:v>
                </c:pt>
                <c:pt idx="1">
                  <c:v>43.8</c:v>
                </c:pt>
                <c:pt idx="2">
                  <c:v>44.1</c:v>
                </c:pt>
                <c:pt idx="3">
                  <c:v>44.5</c:v>
                </c:pt>
                <c:pt idx="4">
                  <c:v>44.8</c:v>
                </c:pt>
                <c:pt idx="5">
                  <c:v>45.2</c:v>
                </c:pt>
                <c:pt idx="6">
                  <c:v>45.6</c:v>
                </c:pt>
                <c:pt idx="7">
                  <c:v>45.9</c:v>
                </c:pt>
                <c:pt idx="8">
                  <c:v>46.3</c:v>
                </c:pt>
                <c:pt idx="9">
                  <c:v>46.7</c:v>
                </c:pt>
                <c:pt idx="10">
                  <c:v>47.1</c:v>
                </c:pt>
                <c:pt idx="11">
                  <c:v>47.6</c:v>
                </c:pt>
                <c:pt idx="12">
                  <c:v>48.1</c:v>
                </c:pt>
                <c:pt idx="13">
                  <c:v>48.7</c:v>
                </c:pt>
                <c:pt idx="14">
                  <c:v>49.2</c:v>
                </c:pt>
                <c:pt idx="15">
                  <c:v>49.7</c:v>
                </c:pt>
                <c:pt idx="16">
                  <c:v>50.2</c:v>
                </c:pt>
                <c:pt idx="17">
                  <c:v>50.7</c:v>
                </c:pt>
                <c:pt idx="18">
                  <c:v>51.2</c:v>
                </c:pt>
                <c:pt idx="19">
                  <c:v>51.7</c:v>
                </c:pt>
                <c:pt idx="20">
                  <c:v>52.1</c:v>
                </c:pt>
                <c:pt idx="21">
                  <c:v>52.6</c:v>
                </c:pt>
                <c:pt idx="22">
                  <c:v>53</c:v>
                </c:pt>
                <c:pt idx="23">
                  <c:v>53.5</c:v>
                </c:pt>
                <c:pt idx="24">
                  <c:v>53.9</c:v>
                </c:pt>
                <c:pt idx="25">
                  <c:v>54.4</c:v>
                </c:pt>
                <c:pt idx="26">
                  <c:v>54.8</c:v>
                </c:pt>
              </c:numCache>
            </c:numRef>
          </c:val>
          <c:extLst>
            <c:ext xmlns:c16="http://schemas.microsoft.com/office/drawing/2014/chart" uri="{C3380CC4-5D6E-409C-BE32-E72D297353CC}">
              <c16:uniqueId val="{00000000-CEAD-7E4F-B3CC-F0001E81B7C0}"/>
            </c:ext>
          </c:extLst>
        </c:ser>
        <c:dLbls>
          <c:showLegendKey val="0"/>
          <c:showVal val="0"/>
          <c:showCatName val="0"/>
          <c:showSerName val="0"/>
          <c:showPercent val="0"/>
          <c:showBubbleSize val="0"/>
        </c:dLbls>
        <c:axId val="651025680"/>
        <c:axId val="1112310080"/>
      </c:areaChart>
      <c:barChart>
        <c:barDir val="col"/>
        <c:grouping val="clustered"/>
        <c:varyColors val="0"/>
        <c:ser>
          <c:idx val="1"/>
          <c:order val="1"/>
          <c:tx>
            <c:strRef>
              <c:f>Sheet1!$D$1</c:f>
              <c:strCache>
                <c:ptCount val="1"/>
                <c:pt idx="0">
                  <c:v>Gross Tertiary Enrolment Ratio (%)</c:v>
                </c:pt>
              </c:strCache>
            </c:strRef>
          </c:tx>
          <c:spPr>
            <a:solidFill>
              <a:schemeClr val="accent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General</c:formatCode>
                <c:ptCount val="27"/>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numCache>
            </c:numRef>
          </c:cat>
          <c:val>
            <c:numRef>
              <c:f>Sheet1!$D$2:$D$28</c:f>
              <c:numCache>
                <c:formatCode>General</c:formatCode>
                <c:ptCount val="27"/>
                <c:pt idx="0">
                  <c:v>13.8</c:v>
                </c:pt>
                <c:pt idx="1">
                  <c:v>14.1</c:v>
                </c:pt>
                <c:pt idx="2">
                  <c:v>14.4</c:v>
                </c:pt>
                <c:pt idx="3">
                  <c:v>15</c:v>
                </c:pt>
                <c:pt idx="4">
                  <c:v>15.6</c:v>
                </c:pt>
                <c:pt idx="5">
                  <c:v>16.100000000000001</c:v>
                </c:pt>
                <c:pt idx="6">
                  <c:v>16.899999999999999</c:v>
                </c:pt>
                <c:pt idx="7">
                  <c:v>17.3</c:v>
                </c:pt>
                <c:pt idx="8">
                  <c:v>18.399999999999999</c:v>
                </c:pt>
                <c:pt idx="9">
                  <c:v>19</c:v>
                </c:pt>
                <c:pt idx="10">
                  <c:v>20.100000000000001</c:v>
                </c:pt>
                <c:pt idx="11">
                  <c:v>21.6</c:v>
                </c:pt>
                <c:pt idx="12">
                  <c:v>22.7</c:v>
                </c:pt>
                <c:pt idx="13">
                  <c:v>23.6</c:v>
                </c:pt>
                <c:pt idx="14">
                  <c:v>24.3</c:v>
                </c:pt>
                <c:pt idx="15">
                  <c:v>25.1</c:v>
                </c:pt>
                <c:pt idx="16">
                  <c:v>25.9</c:v>
                </c:pt>
                <c:pt idx="17">
                  <c:v>27</c:v>
                </c:pt>
                <c:pt idx="18">
                  <c:v>28</c:v>
                </c:pt>
                <c:pt idx="19">
                  <c:v>29.4</c:v>
                </c:pt>
                <c:pt idx="20">
                  <c:v>31.2</c:v>
                </c:pt>
                <c:pt idx="21">
                  <c:v>32.5</c:v>
                </c:pt>
                <c:pt idx="22">
                  <c:v>33.200000000000003</c:v>
                </c:pt>
                <c:pt idx="23">
                  <c:v>35.6</c:v>
                </c:pt>
                <c:pt idx="24">
                  <c:v>36.700000000000003</c:v>
                </c:pt>
                <c:pt idx="25">
                  <c:v>37.5</c:v>
                </c:pt>
                <c:pt idx="26">
                  <c:v>37.9</c:v>
                </c:pt>
              </c:numCache>
            </c:numRef>
          </c:val>
          <c:extLst>
            <c:ext xmlns:c16="http://schemas.microsoft.com/office/drawing/2014/chart" uri="{C3380CC4-5D6E-409C-BE32-E72D297353CC}">
              <c16:uniqueId val="{00000001-CEAD-7E4F-B3CC-F0001E81B7C0}"/>
            </c:ext>
          </c:extLst>
        </c:ser>
        <c:dLbls>
          <c:showLegendKey val="0"/>
          <c:showVal val="0"/>
          <c:showCatName val="0"/>
          <c:showSerName val="0"/>
          <c:showPercent val="0"/>
          <c:showBubbleSize val="0"/>
        </c:dLbls>
        <c:gapWidth val="39"/>
        <c:overlap val="100"/>
        <c:axId val="651025680"/>
        <c:axId val="1112310080"/>
      </c:barChart>
      <c:catAx>
        <c:axId val="651025680"/>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18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2310080"/>
        <c:crosses val="autoZero"/>
        <c:auto val="1"/>
        <c:lblAlgn val="ctr"/>
        <c:lblOffset val="100"/>
        <c:noMultiLvlLbl val="0"/>
      </c:catAx>
      <c:valAx>
        <c:axId val="1112310080"/>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51025680"/>
        <c:crosses val="autoZero"/>
        <c:crossBetween val="between"/>
      </c:valAx>
      <c:spPr>
        <a:solidFill>
          <a:srgbClr val="FF0000">
            <a:alpha val="10000"/>
          </a:srgbClr>
        </a:solidFill>
        <a:ln w="3175">
          <a:solidFill>
            <a:schemeClr val="tx1"/>
          </a:solidFill>
        </a:ln>
        <a:effectLst/>
      </c:spPr>
    </c:plotArea>
    <c:legend>
      <c:legendPos val="b"/>
      <c:legendEntry>
        <c:idx val="0"/>
        <c:txPr>
          <a:bodyPr rot="0" spcFirstLastPara="1" vertOverflow="ellipsis" vert="horz" wrap="square" anchor="ctr" anchorCtr="1"/>
          <a:lstStyle/>
          <a:p>
            <a:pPr>
              <a:defRPr sz="1400" b="1" i="0" u="none" strike="noStrike" kern="1200" cap="small"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1" i="0" u="none" strike="noStrike" kern="1200" cap="small" baseline="0">
                <a:solidFill>
                  <a:schemeClr val="tx1">
                    <a:lumMod val="65000"/>
                    <a:lumOff val="35000"/>
                  </a:schemeClr>
                </a:solidFill>
                <a:latin typeface="+mn-lt"/>
                <a:ea typeface="+mn-ea"/>
                <a:cs typeface="+mn-cs"/>
              </a:defRPr>
            </a:pPr>
            <a:endParaRPr lang="en-US"/>
          </a:p>
        </c:txPr>
      </c:legendEntry>
      <c:layout>
        <c:manualLayout>
          <c:xMode val="edge"/>
          <c:yMode val="edge"/>
          <c:x val="9.4135802469135804E-2"/>
          <c:y val="6.9374606109153136E-2"/>
          <c:w val="0.8114826966073686"/>
          <c:h val="9.8279967136554874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1200" b="1" i="0" u="none" strike="noStrike" kern="1200" cap="small"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Rate at which the US cites</c:v>
                </c:pt>
              </c:strCache>
            </c:strRef>
          </c:tx>
          <c:spPr>
            <a:solidFill>
              <a:schemeClr val="tx2">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United States</c:v>
                </c:pt>
                <c:pt idx="1">
                  <c:v>Canada</c:v>
                </c:pt>
                <c:pt idx="2">
                  <c:v>United Kingdom</c:v>
                </c:pt>
                <c:pt idx="3">
                  <c:v>Germany</c:v>
                </c:pt>
                <c:pt idx="4">
                  <c:v>France</c:v>
                </c:pt>
                <c:pt idx="5">
                  <c:v>Japan</c:v>
                </c:pt>
                <c:pt idx="6">
                  <c:v>South Korea</c:v>
                </c:pt>
                <c:pt idx="7">
                  <c:v>Chile</c:v>
                </c:pt>
                <c:pt idx="8">
                  <c:v>Taiwan</c:v>
                </c:pt>
                <c:pt idx="9">
                  <c:v>Argentina</c:v>
                </c:pt>
                <c:pt idx="10">
                  <c:v>China</c:v>
                </c:pt>
                <c:pt idx="11">
                  <c:v>Mexico</c:v>
                </c:pt>
                <c:pt idx="12">
                  <c:v>Brazil</c:v>
                </c:pt>
                <c:pt idx="13">
                  <c:v>India</c:v>
                </c:pt>
              </c:strCache>
            </c:strRef>
          </c:cat>
          <c:val>
            <c:numRef>
              <c:f>Sheet1!$B$2:$B$15</c:f>
              <c:numCache>
                <c:formatCode>General</c:formatCode>
                <c:ptCount val="14"/>
                <c:pt idx="0">
                  <c:v>2.93</c:v>
                </c:pt>
                <c:pt idx="1">
                  <c:v>1.1499999999999999</c:v>
                </c:pt>
                <c:pt idx="2">
                  <c:v>1.1299999999999999</c:v>
                </c:pt>
                <c:pt idx="3">
                  <c:v>0.88</c:v>
                </c:pt>
                <c:pt idx="4">
                  <c:v>0.76</c:v>
                </c:pt>
                <c:pt idx="5">
                  <c:v>0.5</c:v>
                </c:pt>
                <c:pt idx="6">
                  <c:v>0.49</c:v>
                </c:pt>
                <c:pt idx="7">
                  <c:v>0.43</c:v>
                </c:pt>
                <c:pt idx="8">
                  <c:v>0.39</c:v>
                </c:pt>
                <c:pt idx="9">
                  <c:v>0.37</c:v>
                </c:pt>
                <c:pt idx="10">
                  <c:v>0.31</c:v>
                </c:pt>
                <c:pt idx="11">
                  <c:v>0.28999999999999998</c:v>
                </c:pt>
                <c:pt idx="12">
                  <c:v>0.27</c:v>
                </c:pt>
                <c:pt idx="13">
                  <c:v>0.2</c:v>
                </c:pt>
              </c:numCache>
            </c:numRef>
          </c:val>
          <c:extLst>
            <c:ext xmlns:c16="http://schemas.microsoft.com/office/drawing/2014/chart" uri="{C3380CC4-5D6E-409C-BE32-E72D297353CC}">
              <c16:uniqueId val="{00000000-43D2-0C4B-BBBD-61F70D138BDA}"/>
            </c:ext>
          </c:extLst>
        </c:ser>
        <c:ser>
          <c:idx val="1"/>
          <c:order val="1"/>
          <c:tx>
            <c:strRef>
              <c:f>Sheet1!$C$1</c:f>
              <c:strCache>
                <c:ptCount val="1"/>
                <c:pt idx="0">
                  <c:v>Rate at which the US is cited</c:v>
                </c:pt>
              </c:strCache>
            </c:strRef>
          </c:tx>
          <c:spPr>
            <a:solidFill>
              <a:schemeClr val="tx2">
                <a:lumMod val="20000"/>
                <a:lumOff val="80000"/>
              </a:schemeClr>
            </a:solidFill>
            <a:ln w="6350">
              <a:solidFill>
                <a:schemeClr val="accent1">
                  <a:lumMod val="75000"/>
                </a:schemeClr>
              </a:solid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United States</c:v>
                </c:pt>
                <c:pt idx="1">
                  <c:v>Canada</c:v>
                </c:pt>
                <c:pt idx="2">
                  <c:v>United Kingdom</c:v>
                </c:pt>
                <c:pt idx="3">
                  <c:v>Germany</c:v>
                </c:pt>
                <c:pt idx="4">
                  <c:v>France</c:v>
                </c:pt>
                <c:pt idx="5">
                  <c:v>Japan</c:v>
                </c:pt>
                <c:pt idx="6">
                  <c:v>South Korea</c:v>
                </c:pt>
                <c:pt idx="7">
                  <c:v>Chile</c:v>
                </c:pt>
                <c:pt idx="8">
                  <c:v>Taiwan</c:v>
                </c:pt>
                <c:pt idx="9">
                  <c:v>Argentina</c:v>
                </c:pt>
                <c:pt idx="10">
                  <c:v>China</c:v>
                </c:pt>
                <c:pt idx="11">
                  <c:v>Mexico</c:v>
                </c:pt>
                <c:pt idx="12">
                  <c:v>Brazil</c:v>
                </c:pt>
                <c:pt idx="13">
                  <c:v>India</c:v>
                </c:pt>
              </c:strCache>
            </c:strRef>
          </c:cat>
          <c:val>
            <c:numRef>
              <c:f>Sheet1!$C$2:$C$15</c:f>
              <c:numCache>
                <c:formatCode>General</c:formatCode>
                <c:ptCount val="14"/>
                <c:pt idx="0">
                  <c:v>2.93</c:v>
                </c:pt>
                <c:pt idx="1">
                  <c:v>1.49</c:v>
                </c:pt>
                <c:pt idx="2">
                  <c:v>1.29</c:v>
                </c:pt>
                <c:pt idx="3">
                  <c:v>1.18</c:v>
                </c:pt>
                <c:pt idx="4">
                  <c:v>1.1599999999999999</c:v>
                </c:pt>
                <c:pt idx="5">
                  <c:v>1.04</c:v>
                </c:pt>
                <c:pt idx="6">
                  <c:v>1</c:v>
                </c:pt>
                <c:pt idx="7">
                  <c:v>1.1000000000000001</c:v>
                </c:pt>
                <c:pt idx="8">
                  <c:v>0.98</c:v>
                </c:pt>
                <c:pt idx="9">
                  <c:v>1.02</c:v>
                </c:pt>
                <c:pt idx="10">
                  <c:v>0.8</c:v>
                </c:pt>
                <c:pt idx="11">
                  <c:v>1</c:v>
                </c:pt>
                <c:pt idx="12">
                  <c:v>0.86</c:v>
                </c:pt>
                <c:pt idx="13">
                  <c:v>0.65</c:v>
                </c:pt>
              </c:numCache>
            </c:numRef>
          </c:val>
          <c:extLst>
            <c:ext xmlns:c16="http://schemas.microsoft.com/office/drawing/2014/chart" uri="{C3380CC4-5D6E-409C-BE32-E72D297353CC}">
              <c16:uniqueId val="{00000001-43D2-0C4B-BBBD-61F70D138BDA}"/>
            </c:ext>
          </c:extLst>
        </c:ser>
        <c:dLbls>
          <c:showLegendKey val="0"/>
          <c:showVal val="0"/>
          <c:showCatName val="0"/>
          <c:showSerName val="0"/>
          <c:showPercent val="0"/>
          <c:showBubbleSize val="0"/>
        </c:dLbls>
        <c:gapWidth val="49"/>
        <c:overlap val="-14"/>
        <c:axId val="2099053119"/>
        <c:axId val="2098611055"/>
      </c:barChart>
      <c:catAx>
        <c:axId val="2099053119"/>
        <c:scaling>
          <c:orientation val="minMax"/>
        </c:scaling>
        <c:delete val="0"/>
        <c:axPos val="b"/>
        <c:numFmt formatCode="General" sourceLinked="1"/>
        <c:majorTickMark val="none"/>
        <c:minorTickMark val="none"/>
        <c:tickLblPos val="nextTo"/>
        <c:spPr>
          <a:noFill/>
          <a:ln w="3175" cap="flat" cmpd="sng" algn="ctr">
            <a:solidFill>
              <a:schemeClr val="accent1">
                <a:lumMod val="75000"/>
              </a:schemeClr>
            </a:solidFill>
            <a:round/>
          </a:ln>
          <a:effectLst/>
        </c:spPr>
        <c:txPr>
          <a:bodyPr rot="-60000000" spcFirstLastPara="1" vertOverflow="ellipsis" vert="horz" wrap="square" anchor="ctr" anchorCtr="1"/>
          <a:lstStyle/>
          <a:p>
            <a:pPr>
              <a:defRPr sz="1400" b="0" i="0" u="none" strike="noStrike" kern="1200" cap="small" baseline="0">
                <a:solidFill>
                  <a:schemeClr val="tx1">
                    <a:lumMod val="65000"/>
                    <a:lumOff val="35000"/>
                  </a:schemeClr>
                </a:solidFill>
                <a:latin typeface="+mn-lt"/>
                <a:ea typeface="+mn-ea"/>
                <a:cs typeface="+mn-cs"/>
              </a:defRPr>
            </a:pPr>
            <a:endParaRPr lang="en-US"/>
          </a:p>
        </c:txPr>
        <c:crossAx val="2098611055"/>
        <c:crosses val="autoZero"/>
        <c:auto val="1"/>
        <c:lblAlgn val="ctr"/>
        <c:lblOffset val="100"/>
        <c:noMultiLvlLbl val="0"/>
      </c:catAx>
      <c:valAx>
        <c:axId val="209861105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9053119"/>
        <c:crosses val="autoZero"/>
        <c:crossBetween val="between"/>
      </c:valAx>
      <c:spPr>
        <a:solidFill>
          <a:schemeClr val="bg1">
            <a:lumMod val="85000"/>
            <a:alpha val="50000"/>
          </a:schemeClr>
        </a:solidFill>
        <a:ln w="3175">
          <a:solidFill>
            <a:schemeClr val="accent1">
              <a:lumMod val="75000"/>
            </a:schemeClr>
          </a:solidFill>
        </a:ln>
        <a:effectLst/>
      </c:spPr>
    </c:plotArea>
    <c:legend>
      <c:legendPos val="b"/>
      <c:layout>
        <c:manualLayout>
          <c:xMode val="edge"/>
          <c:yMode val="edge"/>
          <c:x val="0.23135851074171285"/>
          <c:y val="9.2726122595345989E-2"/>
          <c:w val="0.71938174394867305"/>
          <c:h val="7.1076144458096541E-2"/>
        </c:manualLayout>
      </c:layout>
      <c:overlay val="0"/>
      <c:spPr>
        <a:solidFill>
          <a:schemeClr val="bg1"/>
        </a:solidFill>
        <a:ln w="3175">
          <a:solidFill>
            <a:schemeClr val="accent1">
              <a:lumMod val="75000"/>
            </a:schemeClr>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to OECD countries</c:v>
                </c:pt>
              </c:strCache>
            </c:strRef>
          </c:tx>
          <c:spPr>
            <a:solidFill>
              <a:srgbClr val="002060"/>
            </a:solidFill>
            <a:ln>
              <a:noFill/>
            </a:ln>
            <a:effectLst/>
          </c:spPr>
          <c:invertIfNegative val="0"/>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Sheet1!$B$2:$B$20</c:f>
              <c:numCache>
                <c:formatCode>General</c:formatCode>
                <c:ptCount val="19"/>
                <c:pt idx="0">
                  <c:v>1.5</c:v>
                </c:pt>
                <c:pt idx="1">
                  <c:v>1.5</c:v>
                </c:pt>
                <c:pt idx="2">
                  <c:v>1.6</c:v>
                </c:pt>
                <c:pt idx="3">
                  <c:v>1.6</c:v>
                </c:pt>
                <c:pt idx="4">
                  <c:v>1.8</c:v>
                </c:pt>
                <c:pt idx="5">
                  <c:v>2</c:v>
                </c:pt>
                <c:pt idx="6">
                  <c:v>2</c:v>
                </c:pt>
                <c:pt idx="7">
                  <c:v>2.1</c:v>
                </c:pt>
                <c:pt idx="8">
                  <c:v>2.1</c:v>
                </c:pt>
                <c:pt idx="9">
                  <c:v>2.2999999999999998</c:v>
                </c:pt>
                <c:pt idx="10">
                  <c:v>2.4</c:v>
                </c:pt>
                <c:pt idx="11">
                  <c:v>2.5</c:v>
                </c:pt>
                <c:pt idx="12">
                  <c:v>2.7</c:v>
                </c:pt>
                <c:pt idx="13">
                  <c:v>2.8</c:v>
                </c:pt>
                <c:pt idx="14">
                  <c:v>2.9</c:v>
                </c:pt>
                <c:pt idx="15">
                  <c:v>3</c:v>
                </c:pt>
                <c:pt idx="16">
                  <c:v>3.1</c:v>
                </c:pt>
                <c:pt idx="17">
                  <c:v>3.3</c:v>
                </c:pt>
                <c:pt idx="18">
                  <c:v>3.5</c:v>
                </c:pt>
              </c:numCache>
            </c:numRef>
          </c:val>
          <c:extLst>
            <c:ext xmlns:c16="http://schemas.microsoft.com/office/drawing/2014/chart" uri="{C3380CC4-5D6E-409C-BE32-E72D297353CC}">
              <c16:uniqueId val="{00000000-2CDB-1445-A2B4-F4430B996886}"/>
            </c:ext>
          </c:extLst>
        </c:ser>
        <c:ser>
          <c:idx val="1"/>
          <c:order val="1"/>
          <c:tx>
            <c:strRef>
              <c:f>Sheet1!$C$1</c:f>
              <c:strCache>
                <c:ptCount val="1"/>
                <c:pt idx="0">
                  <c:v>to non-OECD countries</c:v>
                </c:pt>
              </c:strCache>
            </c:strRef>
          </c:tx>
          <c:spPr>
            <a:solidFill>
              <a:srgbClr val="0070C0"/>
            </a:solidFill>
            <a:ln>
              <a:noFill/>
            </a:ln>
            <a:effectLst/>
          </c:spPr>
          <c:invertIfNegative val="0"/>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Sheet1!$C$2:$C$20</c:f>
              <c:numCache>
                <c:formatCode>General</c:formatCode>
                <c:ptCount val="19"/>
                <c:pt idx="0">
                  <c:v>0.5</c:v>
                </c:pt>
                <c:pt idx="1">
                  <c:v>0.5</c:v>
                </c:pt>
                <c:pt idx="2">
                  <c:v>0.5</c:v>
                </c:pt>
                <c:pt idx="3">
                  <c:v>0.5</c:v>
                </c:pt>
                <c:pt idx="4">
                  <c:v>0.6</c:v>
                </c:pt>
                <c:pt idx="5">
                  <c:v>0.6</c:v>
                </c:pt>
                <c:pt idx="6">
                  <c:v>0.6</c:v>
                </c:pt>
                <c:pt idx="7">
                  <c:v>0.6</c:v>
                </c:pt>
                <c:pt idx="8">
                  <c:v>0.7</c:v>
                </c:pt>
                <c:pt idx="9">
                  <c:v>0.7</c:v>
                </c:pt>
                <c:pt idx="10">
                  <c:v>0.8</c:v>
                </c:pt>
                <c:pt idx="11">
                  <c:v>0.8</c:v>
                </c:pt>
                <c:pt idx="12">
                  <c:v>0.9</c:v>
                </c:pt>
                <c:pt idx="13">
                  <c:v>1</c:v>
                </c:pt>
                <c:pt idx="14">
                  <c:v>1</c:v>
                </c:pt>
                <c:pt idx="15">
                  <c:v>1.1000000000000001</c:v>
                </c:pt>
                <c:pt idx="16">
                  <c:v>1.3</c:v>
                </c:pt>
                <c:pt idx="17">
                  <c:v>1.4</c:v>
                </c:pt>
                <c:pt idx="18">
                  <c:v>1.5</c:v>
                </c:pt>
              </c:numCache>
            </c:numRef>
          </c:val>
          <c:extLst>
            <c:ext xmlns:c16="http://schemas.microsoft.com/office/drawing/2014/chart" uri="{C3380CC4-5D6E-409C-BE32-E72D297353CC}">
              <c16:uniqueId val="{00000001-2CDB-1445-A2B4-F4430B996886}"/>
            </c:ext>
          </c:extLst>
        </c:ser>
        <c:dLbls>
          <c:showLegendKey val="0"/>
          <c:showVal val="0"/>
          <c:showCatName val="0"/>
          <c:showSerName val="0"/>
          <c:showPercent val="0"/>
          <c:showBubbleSize val="0"/>
        </c:dLbls>
        <c:gapWidth val="50"/>
        <c:overlap val="100"/>
        <c:axId val="2105450272"/>
        <c:axId val="2105451952"/>
      </c:barChart>
      <c:lineChart>
        <c:grouping val="standard"/>
        <c:varyColors val="0"/>
        <c:ser>
          <c:idx val="2"/>
          <c:order val="2"/>
          <c:tx>
            <c:strRef>
              <c:f>Sheet1!$D$1</c:f>
              <c:strCache>
                <c:ptCount val="1"/>
                <c:pt idx="0">
                  <c:v>total</c:v>
                </c:pt>
              </c:strCache>
            </c:strRef>
          </c:tx>
          <c:spPr>
            <a:ln w="28575" cap="rnd">
              <a:no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numCache>
            </c:numRef>
          </c:cat>
          <c:val>
            <c:numRef>
              <c:f>Sheet1!$D$2:$D$20</c:f>
              <c:numCache>
                <c:formatCode>General</c:formatCode>
                <c:ptCount val="19"/>
                <c:pt idx="0">
                  <c:v>1.9</c:v>
                </c:pt>
                <c:pt idx="1">
                  <c:v>2</c:v>
                </c:pt>
                <c:pt idx="2">
                  <c:v>2.1</c:v>
                </c:pt>
                <c:pt idx="3">
                  <c:v>2.1</c:v>
                </c:pt>
                <c:pt idx="4">
                  <c:v>2.4</c:v>
                </c:pt>
                <c:pt idx="5">
                  <c:v>2.6</c:v>
                </c:pt>
                <c:pt idx="6">
                  <c:v>2.6</c:v>
                </c:pt>
                <c:pt idx="7">
                  <c:v>2.8</c:v>
                </c:pt>
                <c:pt idx="8">
                  <c:v>2.8</c:v>
                </c:pt>
                <c:pt idx="9">
                  <c:v>3</c:v>
                </c:pt>
                <c:pt idx="10">
                  <c:v>3.2</c:v>
                </c:pt>
                <c:pt idx="11">
                  <c:v>3.4</c:v>
                </c:pt>
                <c:pt idx="12">
                  <c:v>3.6</c:v>
                </c:pt>
                <c:pt idx="13">
                  <c:v>3.9</c:v>
                </c:pt>
                <c:pt idx="14">
                  <c:v>3.9</c:v>
                </c:pt>
                <c:pt idx="15">
                  <c:v>4</c:v>
                </c:pt>
                <c:pt idx="16">
                  <c:v>4.4000000000000004</c:v>
                </c:pt>
                <c:pt idx="17">
                  <c:v>4.7</c:v>
                </c:pt>
                <c:pt idx="18">
                  <c:v>5</c:v>
                </c:pt>
              </c:numCache>
            </c:numRef>
          </c:val>
          <c:smooth val="0"/>
          <c:extLst>
            <c:ext xmlns:c16="http://schemas.microsoft.com/office/drawing/2014/chart" uri="{C3380CC4-5D6E-409C-BE32-E72D297353CC}">
              <c16:uniqueId val="{00000003-2CDB-1445-A2B4-F4430B996886}"/>
            </c:ext>
          </c:extLst>
        </c:ser>
        <c:dLbls>
          <c:showLegendKey val="0"/>
          <c:showVal val="0"/>
          <c:showCatName val="0"/>
          <c:showSerName val="0"/>
          <c:showPercent val="0"/>
          <c:showBubbleSize val="0"/>
        </c:dLbls>
        <c:marker val="1"/>
        <c:smooth val="0"/>
        <c:axId val="2105450272"/>
        <c:axId val="2105451952"/>
      </c:lineChart>
      <c:catAx>
        <c:axId val="2105450272"/>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5451952"/>
        <c:crosses val="autoZero"/>
        <c:auto val="1"/>
        <c:lblAlgn val="ctr"/>
        <c:lblOffset val="100"/>
        <c:noMultiLvlLbl val="0"/>
      </c:catAx>
      <c:valAx>
        <c:axId val="21054519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05450272"/>
        <c:crosses val="autoZero"/>
        <c:crossBetween val="between"/>
      </c:valAx>
      <c:spPr>
        <a:solidFill>
          <a:srgbClr val="00B0F0">
            <a:alpha val="20000"/>
          </a:srgbClr>
        </a:solidFill>
        <a:ln w="3175">
          <a:solidFill>
            <a:schemeClr val="accent1"/>
          </a:solidFill>
        </a:ln>
        <a:effectLst/>
      </c:spPr>
    </c:plotArea>
    <c:legend>
      <c:legendPos val="b"/>
      <c:layout>
        <c:manualLayout>
          <c:xMode val="edge"/>
          <c:yMode val="edge"/>
          <c:x val="7.4248798610318634E-2"/>
          <c:y val="8.8044183191468922E-2"/>
          <c:w val="0.53105151711108578"/>
          <c:h val="9.1817275513876417E-2"/>
        </c:manualLayout>
      </c:layout>
      <c:overlay val="0"/>
      <c:spPr>
        <a:solidFill>
          <a:schemeClr val="bg1"/>
        </a:solidFill>
        <a:ln w="3175">
          <a:solidFill>
            <a:schemeClr val="accent1"/>
          </a:solidFill>
        </a:ln>
        <a:effectLst/>
      </c:spPr>
      <c:txPr>
        <a:bodyPr rot="0" spcFirstLastPara="1" vertOverflow="ellipsis" vert="horz" wrap="square" anchor="ctr" anchorCtr="1"/>
        <a:lstStyle/>
        <a:p>
          <a:pPr>
            <a:defRPr sz="1197" b="0" i="0" u="none" strike="noStrike" kern="1200" cap="small"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0"/>
        <c:ser>
          <c:idx val="0"/>
          <c:order val="0"/>
          <c:tx>
            <c:strRef>
              <c:f>Sheet1!$B$1</c:f>
              <c:strCache>
                <c:ptCount val="1"/>
                <c:pt idx="0">
                  <c:v>Column1</c:v>
                </c:pt>
              </c:strCache>
            </c:strRef>
          </c:tx>
          <c:spPr>
            <a:solidFill>
              <a:schemeClr val="bg1">
                <a:lumMod val="85000"/>
              </a:schemeClr>
            </a:solidFill>
            <a:ln w="25400">
              <a:solidFill>
                <a:schemeClr val="lt1"/>
              </a:solidFill>
            </a:ln>
            <a:effectLst/>
            <a:sp3d contourW="25400">
              <a:contourClr>
                <a:schemeClr val="lt1"/>
              </a:contourClr>
            </a:sp3d>
          </c:spPr>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79C6-9540-9901-25932205F19B}"/>
              </c:ext>
            </c:extLst>
          </c:dPt>
          <c:dPt>
            <c:idx val="1"/>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3-79C6-9540-9901-25932205F19B}"/>
              </c:ext>
            </c:extLst>
          </c:dPt>
          <c:dPt>
            <c:idx val="2"/>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5-79C6-9540-9901-25932205F19B}"/>
              </c:ext>
            </c:extLst>
          </c:dPt>
          <c:dPt>
            <c:idx val="3"/>
            <c:bubble3D val="0"/>
            <c:spPr>
              <a:solidFill>
                <a:schemeClr val="bg1">
                  <a:lumMod val="8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79C6-9540-9901-25932205F19B}"/>
              </c:ext>
            </c:extLst>
          </c:dPt>
          <c:dPt>
            <c:idx val="5"/>
            <c:bubble3D val="0"/>
            <c:spPr>
              <a:solidFill>
                <a:srgbClr val="002060"/>
              </a:solidFill>
              <a:ln w="25400">
                <a:solidFill>
                  <a:schemeClr val="lt1"/>
                </a:solidFill>
              </a:ln>
              <a:effectLst/>
              <a:sp3d contourW="25400">
                <a:contourClr>
                  <a:schemeClr val="lt1"/>
                </a:contourClr>
              </a:sp3d>
            </c:spPr>
            <c:extLst>
              <c:ext xmlns:c16="http://schemas.microsoft.com/office/drawing/2014/chart" uri="{C3380CC4-5D6E-409C-BE32-E72D297353CC}">
                <c16:uniqueId val="{00000014-36E1-574C-84D3-9796C60FA8DC}"/>
              </c:ext>
            </c:extLst>
          </c:dPt>
          <c:dPt>
            <c:idx val="6"/>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E-36E1-574C-84D3-9796C60FA8DC}"/>
              </c:ext>
            </c:extLst>
          </c:dPt>
          <c:dPt>
            <c:idx val="7"/>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F-36E1-574C-84D3-9796C60FA8DC}"/>
              </c:ext>
            </c:extLst>
          </c:dPt>
          <c:dPt>
            <c:idx val="8"/>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10-36E1-574C-84D3-9796C60FA8DC}"/>
              </c:ext>
            </c:extLst>
          </c:dPt>
          <c:dPt>
            <c:idx val="9"/>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11-36E1-574C-84D3-9796C60FA8DC}"/>
              </c:ext>
            </c:extLst>
          </c:dPt>
          <c:dPt>
            <c:idx val="12"/>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2-36E1-574C-84D3-9796C60FA8DC}"/>
              </c:ext>
            </c:extLst>
          </c:dPt>
          <c:dPt>
            <c:idx val="13"/>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36E1-574C-84D3-9796C60FA8DC}"/>
              </c:ext>
            </c:extLst>
          </c:dPt>
          <c:dPt>
            <c:idx val="14"/>
            <c:bubble3D val="0"/>
            <c:spPr>
              <a:solidFill>
                <a:schemeClr val="accent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8-36E1-574C-84D3-9796C60FA8DC}"/>
              </c:ext>
            </c:extLst>
          </c:dPt>
          <c:dPt>
            <c:idx val="15"/>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C-36E1-574C-84D3-9796C60FA8DC}"/>
              </c:ext>
            </c:extLst>
          </c:dPt>
          <c:dPt>
            <c:idx val="17"/>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A-36E1-574C-84D3-9796C60FA8DC}"/>
              </c:ext>
            </c:extLst>
          </c:dPt>
          <c:dPt>
            <c:idx val="19"/>
            <c:bubble3D val="0"/>
            <c:spPr>
              <a:solidFill>
                <a:schemeClr val="accent6">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6E1-574C-84D3-9796C60FA8DC}"/>
              </c:ext>
            </c:extLst>
          </c:dPt>
          <c:dLbls>
            <c:dLbl>
              <c:idx val="3"/>
              <c:layout>
                <c:manualLayout>
                  <c:x val="1.1931509898161125E-2"/>
                  <c:y val="3.615889207351334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C6-9540-9901-25932205F19B}"/>
                </c:ext>
              </c:extLst>
            </c:dLbl>
            <c:dLbl>
              <c:idx val="4"/>
              <c:layout>
                <c:manualLayout>
                  <c:x val="2.3573924917139367E-3"/>
                  <c:y val="1.73270054576466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6E1-574C-84D3-9796C60FA8DC}"/>
                </c:ext>
              </c:extLst>
            </c:dLbl>
            <c:dLbl>
              <c:idx val="5"/>
              <c:layout>
                <c:manualLayout>
                  <c:x val="-3.9142700745294537E-2"/>
                  <c:y val="1.710889161432630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6E1-574C-84D3-9796C60FA8DC}"/>
                </c:ext>
              </c:extLst>
            </c:dLbl>
            <c:dLbl>
              <c:idx val="6"/>
              <c:layout>
                <c:manualLayout>
                  <c:x val="1.4570959378740759E-2"/>
                  <c:y val="7.055200126234691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6E1-574C-84D3-9796C60FA8DC}"/>
                </c:ext>
              </c:extLst>
            </c:dLbl>
            <c:dLbl>
              <c:idx val="7"/>
              <c:layout>
                <c:manualLayout>
                  <c:x val="1.7888632904844114E-2"/>
                  <c:y val="4.62672685634709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6E1-574C-84D3-9796C60FA8DC}"/>
                </c:ext>
              </c:extLst>
            </c:dLbl>
            <c:dLbl>
              <c:idx val="9"/>
              <c:layout>
                <c:manualLayout>
                  <c:x val="1.5698706110933995E-3"/>
                  <c:y val="0.1168221919251541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6E1-574C-84D3-9796C60FA8DC}"/>
                </c:ext>
              </c:extLst>
            </c:dLbl>
            <c:dLbl>
              <c:idx val="10"/>
              <c:layout>
                <c:manualLayout>
                  <c:x val="-9.2932033228466764E-3"/>
                  <c:y val="7.27778060711205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6E1-574C-84D3-9796C60FA8DC}"/>
                </c:ext>
              </c:extLst>
            </c:dLbl>
            <c:dLbl>
              <c:idx val="14"/>
              <c:layout>
                <c:manualLayout>
                  <c:x val="0"/>
                  <c:y val="-1.73032760626549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6E1-574C-84D3-9796C60FA8DC}"/>
                </c:ext>
              </c:extLst>
            </c:dLbl>
            <c:dLbl>
              <c:idx val="15"/>
              <c:layout>
                <c:manualLayout>
                  <c:x val="-7.6569678407350687E-6"/>
                  <c:y val="-4.37114097354533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6E1-574C-84D3-9796C60FA8DC}"/>
                </c:ext>
              </c:extLst>
            </c:dLbl>
            <c:dLbl>
              <c:idx val="16"/>
              <c:layout>
                <c:manualLayout>
                  <c:x val="-7.2378845063968845E-3"/>
                  <c:y val="-8.45722121993851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6E1-574C-84D3-9796C60FA8DC}"/>
                </c:ext>
              </c:extLst>
            </c:dLbl>
            <c:dLbl>
              <c:idx val="17"/>
              <c:layout>
                <c:manualLayout>
                  <c:x val="-1.4059278195126064E-2"/>
                  <c:y val="-0.13792915071911518"/>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715160796324656"/>
                      <c:h val="0.12164179691671304"/>
                    </c:manualLayout>
                  </c15:layout>
                </c:ext>
                <c:ext xmlns:c16="http://schemas.microsoft.com/office/drawing/2014/chart" uri="{C3380CC4-5D6E-409C-BE32-E72D297353CC}">
                  <c16:uniqueId val="{0000000A-36E1-574C-84D3-9796C60FA8DC}"/>
                </c:ext>
              </c:extLst>
            </c:dLbl>
            <c:dLbl>
              <c:idx val="18"/>
              <c:layout>
                <c:manualLayout>
                  <c:x val="-2.4959742351046706E-2"/>
                  <c:y val="-0.262770209990582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7.6892109500805148E-2"/>
                      <c:h val="9.7044862982374622E-2"/>
                    </c:manualLayout>
                  </c15:layout>
                </c:ext>
                <c:ext xmlns:c16="http://schemas.microsoft.com/office/drawing/2014/chart" uri="{C3380CC4-5D6E-409C-BE32-E72D297353CC}">
                  <c16:uniqueId val="{00000009-36E1-574C-84D3-9796C60FA8D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Sheet1!$A$2:$A$21</c:f>
              <c:strCache>
                <c:ptCount val="20"/>
                <c:pt idx="0">
                  <c:v>United States</c:v>
                </c:pt>
                <c:pt idx="1">
                  <c:v>UK</c:v>
                </c:pt>
                <c:pt idx="2">
                  <c:v>Australia</c:v>
                </c:pt>
                <c:pt idx="3">
                  <c:v>France</c:v>
                </c:pt>
                <c:pt idx="4">
                  <c:v>Germany</c:v>
                </c:pt>
                <c:pt idx="5">
                  <c:v>Russia</c:v>
                </c:pt>
                <c:pt idx="6">
                  <c:v>Canada</c:v>
                </c:pt>
                <c:pt idx="7">
                  <c:v>Japan</c:v>
                </c:pt>
                <c:pt idx="8">
                  <c:v>China</c:v>
                </c:pt>
                <c:pt idx="9">
                  <c:v>Malaysia</c:v>
                </c:pt>
                <c:pt idx="10">
                  <c:v>Italy</c:v>
                </c:pt>
                <c:pt idx="11">
                  <c:v>Netherlands</c:v>
                </c:pt>
                <c:pt idx="12">
                  <c:v>Turkey</c:v>
                </c:pt>
                <c:pt idx="13">
                  <c:v>Saudi Arabia</c:v>
                </c:pt>
                <c:pt idx="14">
                  <c:v>UA Emirates</c:v>
                </c:pt>
                <c:pt idx="15">
                  <c:v>Argentina</c:v>
                </c:pt>
                <c:pt idx="16">
                  <c:v>Austria</c:v>
                </c:pt>
                <c:pt idx="17">
                  <c:v>South Korea</c:v>
                </c:pt>
                <c:pt idx="18">
                  <c:v>Belgium</c:v>
                </c:pt>
                <c:pt idx="19">
                  <c:v>rest of world</c:v>
                </c:pt>
              </c:strCache>
            </c:strRef>
          </c:cat>
          <c:val>
            <c:numRef>
              <c:f>Sheet1!$B$2:$B$21</c:f>
              <c:numCache>
                <c:formatCode>#,##0</c:formatCode>
                <c:ptCount val="20"/>
                <c:pt idx="0">
                  <c:v>971417</c:v>
                </c:pt>
                <c:pt idx="1">
                  <c:v>432001</c:v>
                </c:pt>
                <c:pt idx="2">
                  <c:v>335512</c:v>
                </c:pt>
                <c:pt idx="3">
                  <c:v>245349</c:v>
                </c:pt>
                <c:pt idx="4">
                  <c:v>244575</c:v>
                </c:pt>
                <c:pt idx="5">
                  <c:v>243752</c:v>
                </c:pt>
                <c:pt idx="6">
                  <c:v>189478</c:v>
                </c:pt>
                <c:pt idx="7">
                  <c:v>143547</c:v>
                </c:pt>
                <c:pt idx="8">
                  <c:v>137527</c:v>
                </c:pt>
                <c:pt idx="9">
                  <c:v>124133</c:v>
                </c:pt>
                <c:pt idx="10">
                  <c:v>92655</c:v>
                </c:pt>
                <c:pt idx="11">
                  <c:v>89920</c:v>
                </c:pt>
                <c:pt idx="12">
                  <c:v>87903</c:v>
                </c:pt>
                <c:pt idx="13">
                  <c:v>79854</c:v>
                </c:pt>
                <c:pt idx="14">
                  <c:v>77463</c:v>
                </c:pt>
                <c:pt idx="15">
                  <c:v>75688</c:v>
                </c:pt>
                <c:pt idx="16">
                  <c:v>70484</c:v>
                </c:pt>
                <c:pt idx="17">
                  <c:v>61888</c:v>
                </c:pt>
                <c:pt idx="18">
                  <c:v>61102</c:v>
                </c:pt>
                <c:pt idx="19">
                  <c:v>1321645</c:v>
                </c:pt>
              </c:numCache>
            </c:numRef>
          </c:val>
          <c:extLst>
            <c:ext xmlns:c16="http://schemas.microsoft.com/office/drawing/2014/chart" uri="{C3380CC4-5D6E-409C-BE32-E72D297353CC}">
              <c16:uniqueId val="{00000000-72AD-A04A-8126-D1CBC8F8D5A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089372952468535E-2"/>
          <c:y val="1.93188351456068E-2"/>
          <c:w val="0.88755296281395479"/>
          <c:h val="0.74131150272882551"/>
        </c:manualLayout>
      </c:layout>
      <c:barChart>
        <c:barDir val="col"/>
        <c:grouping val="clustered"/>
        <c:varyColors val="0"/>
        <c:ser>
          <c:idx val="0"/>
          <c:order val="0"/>
          <c:tx>
            <c:strRef>
              <c:f>Sheet1!$B$1</c:f>
              <c:strCache>
                <c:ptCount val="1"/>
                <c:pt idx="0">
                  <c:v>total students</c:v>
                </c:pt>
              </c:strCache>
            </c:strRef>
          </c:tx>
          <c:spPr>
            <a:solidFill>
              <a:schemeClr val="bg1">
                <a:lumMod val="75000"/>
              </a:schemeClr>
            </a:solidFill>
            <a:ln w="3175">
              <a:solidFill>
                <a:schemeClr val="tx1"/>
              </a:solidFill>
            </a:ln>
            <a:effectLst/>
          </c:spPr>
          <c:invertIfNegative val="0"/>
          <c:dLbls>
            <c:dLbl>
              <c:idx val="0"/>
              <c:layout>
                <c:manualLayout>
                  <c:x val="2.1897810218978103E-2"/>
                  <c:y val="-5.02645502645503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9C-D241-98BE-3F78C88E42E6}"/>
                </c:ext>
              </c:extLst>
            </c:dLbl>
            <c:dLbl>
              <c:idx val="10"/>
              <c:layout>
                <c:manualLayout>
                  <c:x val="1.4598540145984867E-3"/>
                  <c:y val="-4.7619047619047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59C-D241-98BE-3F78C88E42E6}"/>
                </c:ext>
              </c:extLst>
            </c:dLbl>
            <c:dLbl>
              <c:idx val="20"/>
              <c:layout>
                <c:manualLayout>
                  <c:x val="0"/>
                  <c:y val="-5.0264550264550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59C-D241-98BE-3F78C88E42E6}"/>
                </c:ext>
              </c:extLst>
            </c:dLbl>
            <c:dLbl>
              <c:idx val="30"/>
              <c:layout>
                <c:manualLayout>
                  <c:x val="-1.0705472436524841E-16"/>
                  <c:y val="-4.2328042328042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9C-D241-98BE-3F78C88E42E6}"/>
                </c:ext>
              </c:extLst>
            </c:dLbl>
            <c:dLbl>
              <c:idx val="40"/>
              <c:layout>
                <c:manualLayout>
                  <c:x val="-4.6715328467153282E-2"/>
                  <c:y val="-2.64550264550264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9C-D241-98BE-3F78C88E42E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Sheet1!$A$2:$A$42</c:f>
              <c:strCache>
                <c:ptCount val="41"/>
                <c:pt idx="0">
                  <c:v>1977-78</c:v>
                </c:pt>
                <c:pt idx="1">
                  <c:v>1978-79</c:v>
                </c:pt>
                <c:pt idx="2">
                  <c:v>1979-80</c:v>
                </c:pt>
                <c:pt idx="3">
                  <c:v>1980-81</c:v>
                </c:pt>
                <c:pt idx="4">
                  <c:v>1981-82</c:v>
                </c:pt>
                <c:pt idx="5">
                  <c:v>1982-83</c:v>
                </c:pt>
                <c:pt idx="6">
                  <c:v>1983-84</c:v>
                </c:pt>
                <c:pt idx="7">
                  <c:v>1984-85</c:v>
                </c:pt>
                <c:pt idx="8">
                  <c:v>1985-86</c:v>
                </c:pt>
                <c:pt idx="9">
                  <c:v>1986-87</c:v>
                </c:pt>
                <c:pt idx="10">
                  <c:v>1987-88</c:v>
                </c:pt>
                <c:pt idx="11">
                  <c:v>1988-89</c:v>
                </c:pt>
                <c:pt idx="12">
                  <c:v>1989-90</c:v>
                </c:pt>
                <c:pt idx="13">
                  <c:v>1990-91</c:v>
                </c:pt>
                <c:pt idx="14">
                  <c:v>1991-92</c:v>
                </c:pt>
                <c:pt idx="15">
                  <c:v>1992-93</c:v>
                </c:pt>
                <c:pt idx="16">
                  <c:v>1993-94</c:v>
                </c:pt>
                <c:pt idx="17">
                  <c:v>1994-95</c:v>
                </c:pt>
                <c:pt idx="18">
                  <c:v>1995-96</c:v>
                </c:pt>
                <c:pt idx="19">
                  <c:v>1996-97</c:v>
                </c:pt>
                <c:pt idx="20">
                  <c:v>1997-98</c:v>
                </c:pt>
                <c:pt idx="21">
                  <c:v>1998-99</c:v>
                </c:pt>
                <c:pt idx="22">
                  <c:v>1999-00</c:v>
                </c:pt>
                <c:pt idx="23">
                  <c:v>2000-01</c:v>
                </c:pt>
                <c:pt idx="24">
                  <c:v>2001-02</c:v>
                </c:pt>
                <c:pt idx="25">
                  <c:v>2002-03</c:v>
                </c:pt>
                <c:pt idx="26">
                  <c:v>2003-04</c:v>
                </c:pt>
                <c:pt idx="27">
                  <c:v>2004-05</c:v>
                </c:pt>
                <c:pt idx="28">
                  <c:v>2005-06</c:v>
                </c:pt>
                <c:pt idx="29">
                  <c:v>2006-07</c:v>
                </c:pt>
                <c:pt idx="30">
                  <c:v>2007-08</c:v>
                </c:pt>
                <c:pt idx="31">
                  <c:v>2008-09</c:v>
                </c:pt>
                <c:pt idx="32">
                  <c:v>2009-10</c:v>
                </c:pt>
                <c:pt idx="33">
                  <c:v>2010-11</c:v>
                </c:pt>
                <c:pt idx="34">
                  <c:v>2011-12</c:v>
                </c:pt>
                <c:pt idx="35">
                  <c:v>2012-13</c:v>
                </c:pt>
                <c:pt idx="36">
                  <c:v>2013-14</c:v>
                </c:pt>
                <c:pt idx="37">
                  <c:v>2014-15</c:v>
                </c:pt>
                <c:pt idx="38">
                  <c:v>2015-16</c:v>
                </c:pt>
                <c:pt idx="39">
                  <c:v>2016-17</c:v>
                </c:pt>
                <c:pt idx="40">
                  <c:v>2017-18</c:v>
                </c:pt>
              </c:strCache>
            </c:strRef>
          </c:cat>
          <c:val>
            <c:numRef>
              <c:f>Sheet1!$B$2:$B$42</c:f>
              <c:numCache>
                <c:formatCode>#,##0</c:formatCode>
                <c:ptCount val="41"/>
                <c:pt idx="0">
                  <c:v>235509</c:v>
                </c:pt>
                <c:pt idx="1">
                  <c:v>263938</c:v>
                </c:pt>
                <c:pt idx="2">
                  <c:v>286343</c:v>
                </c:pt>
                <c:pt idx="3">
                  <c:v>311882</c:v>
                </c:pt>
                <c:pt idx="4">
                  <c:v>326299</c:v>
                </c:pt>
                <c:pt idx="5">
                  <c:v>336985</c:v>
                </c:pt>
                <c:pt idx="6">
                  <c:v>338894</c:v>
                </c:pt>
                <c:pt idx="7">
                  <c:v>342113</c:v>
                </c:pt>
                <c:pt idx="8">
                  <c:v>343777</c:v>
                </c:pt>
                <c:pt idx="9">
                  <c:v>349609</c:v>
                </c:pt>
                <c:pt idx="10">
                  <c:v>356187</c:v>
                </c:pt>
                <c:pt idx="11">
                  <c:v>366354</c:v>
                </c:pt>
                <c:pt idx="12">
                  <c:v>386851</c:v>
                </c:pt>
                <c:pt idx="13">
                  <c:v>407529</c:v>
                </c:pt>
                <c:pt idx="14">
                  <c:v>419585</c:v>
                </c:pt>
                <c:pt idx="15">
                  <c:v>438618</c:v>
                </c:pt>
                <c:pt idx="16">
                  <c:v>449749</c:v>
                </c:pt>
                <c:pt idx="17">
                  <c:v>452635</c:v>
                </c:pt>
                <c:pt idx="18">
                  <c:v>453787</c:v>
                </c:pt>
                <c:pt idx="19">
                  <c:v>457984</c:v>
                </c:pt>
                <c:pt idx="20">
                  <c:v>481280</c:v>
                </c:pt>
                <c:pt idx="21">
                  <c:v>490933</c:v>
                </c:pt>
                <c:pt idx="22">
                  <c:v>514723</c:v>
                </c:pt>
                <c:pt idx="23">
                  <c:v>547867</c:v>
                </c:pt>
                <c:pt idx="24">
                  <c:v>582996</c:v>
                </c:pt>
                <c:pt idx="25">
                  <c:v>586323</c:v>
                </c:pt>
                <c:pt idx="26">
                  <c:v>572509</c:v>
                </c:pt>
                <c:pt idx="27">
                  <c:v>565039</c:v>
                </c:pt>
                <c:pt idx="28">
                  <c:v>564766</c:v>
                </c:pt>
                <c:pt idx="29">
                  <c:v>582984</c:v>
                </c:pt>
                <c:pt idx="30">
                  <c:v>623805</c:v>
                </c:pt>
                <c:pt idx="31">
                  <c:v>671616</c:v>
                </c:pt>
                <c:pt idx="32">
                  <c:v>690923</c:v>
                </c:pt>
                <c:pt idx="33">
                  <c:v>723277</c:v>
                </c:pt>
                <c:pt idx="34">
                  <c:v>764495</c:v>
                </c:pt>
                <c:pt idx="35">
                  <c:v>819644</c:v>
                </c:pt>
                <c:pt idx="36">
                  <c:v>886052</c:v>
                </c:pt>
                <c:pt idx="37">
                  <c:v>974926</c:v>
                </c:pt>
                <c:pt idx="38">
                  <c:v>1043839</c:v>
                </c:pt>
                <c:pt idx="39">
                  <c:v>1078822</c:v>
                </c:pt>
                <c:pt idx="40">
                  <c:v>1094792</c:v>
                </c:pt>
              </c:numCache>
            </c:numRef>
          </c:val>
          <c:extLst>
            <c:ext xmlns:c16="http://schemas.microsoft.com/office/drawing/2014/chart" uri="{C3380CC4-5D6E-409C-BE32-E72D297353CC}">
              <c16:uniqueId val="{00000000-D59C-D241-98BE-3F78C88E42E6}"/>
            </c:ext>
          </c:extLst>
        </c:ser>
        <c:dLbls>
          <c:showLegendKey val="0"/>
          <c:showVal val="0"/>
          <c:showCatName val="0"/>
          <c:showSerName val="0"/>
          <c:showPercent val="0"/>
          <c:showBubbleSize val="0"/>
        </c:dLbls>
        <c:gapWidth val="45"/>
        <c:overlap val="46"/>
        <c:axId val="1142758239"/>
        <c:axId val="1142574703"/>
      </c:barChart>
      <c:lineChart>
        <c:grouping val="standard"/>
        <c:varyColors val="0"/>
        <c:ser>
          <c:idx val="1"/>
          <c:order val="1"/>
          <c:tx>
            <c:strRef>
              <c:f>Sheet1!$C$1</c:f>
              <c:strCache>
                <c:ptCount val="1"/>
                <c:pt idx="0">
                  <c:v>new students</c:v>
                </c:pt>
              </c:strCache>
            </c:strRef>
          </c:tx>
          <c:spPr>
            <a:ln w="44450" cap="rnd">
              <a:solidFill>
                <a:srgbClr val="0070C0"/>
              </a:solidFill>
              <a:round/>
            </a:ln>
            <a:effectLst/>
          </c:spPr>
          <c:marker>
            <c:symbol val="none"/>
          </c:marker>
          <c:cat>
            <c:strRef>
              <c:f>Sheet1!$A$2:$A$42</c:f>
              <c:strCache>
                <c:ptCount val="41"/>
                <c:pt idx="0">
                  <c:v>1977-78</c:v>
                </c:pt>
                <c:pt idx="1">
                  <c:v>1978-79</c:v>
                </c:pt>
                <c:pt idx="2">
                  <c:v>1979-80</c:v>
                </c:pt>
                <c:pt idx="3">
                  <c:v>1980-81</c:v>
                </c:pt>
                <c:pt idx="4">
                  <c:v>1981-82</c:v>
                </c:pt>
                <c:pt idx="5">
                  <c:v>1982-83</c:v>
                </c:pt>
                <c:pt idx="6">
                  <c:v>1983-84</c:v>
                </c:pt>
                <c:pt idx="7">
                  <c:v>1984-85</c:v>
                </c:pt>
                <c:pt idx="8">
                  <c:v>1985-86</c:v>
                </c:pt>
                <c:pt idx="9">
                  <c:v>1986-87</c:v>
                </c:pt>
                <c:pt idx="10">
                  <c:v>1987-88</c:v>
                </c:pt>
                <c:pt idx="11">
                  <c:v>1988-89</c:v>
                </c:pt>
                <c:pt idx="12">
                  <c:v>1989-90</c:v>
                </c:pt>
                <c:pt idx="13">
                  <c:v>1990-91</c:v>
                </c:pt>
                <c:pt idx="14">
                  <c:v>1991-92</c:v>
                </c:pt>
                <c:pt idx="15">
                  <c:v>1992-93</c:v>
                </c:pt>
                <c:pt idx="16">
                  <c:v>1993-94</c:v>
                </c:pt>
                <c:pt idx="17">
                  <c:v>1994-95</c:v>
                </c:pt>
                <c:pt idx="18">
                  <c:v>1995-96</c:v>
                </c:pt>
                <c:pt idx="19">
                  <c:v>1996-97</c:v>
                </c:pt>
                <c:pt idx="20">
                  <c:v>1997-98</c:v>
                </c:pt>
                <c:pt idx="21">
                  <c:v>1998-99</c:v>
                </c:pt>
                <c:pt idx="22">
                  <c:v>1999-00</c:v>
                </c:pt>
                <c:pt idx="23">
                  <c:v>2000-01</c:v>
                </c:pt>
                <c:pt idx="24">
                  <c:v>2001-02</c:v>
                </c:pt>
                <c:pt idx="25">
                  <c:v>2002-03</c:v>
                </c:pt>
                <c:pt idx="26">
                  <c:v>2003-04</c:v>
                </c:pt>
                <c:pt idx="27">
                  <c:v>2004-05</c:v>
                </c:pt>
                <c:pt idx="28">
                  <c:v>2005-06</c:v>
                </c:pt>
                <c:pt idx="29">
                  <c:v>2006-07</c:v>
                </c:pt>
                <c:pt idx="30">
                  <c:v>2007-08</c:v>
                </c:pt>
                <c:pt idx="31">
                  <c:v>2008-09</c:v>
                </c:pt>
                <c:pt idx="32">
                  <c:v>2009-10</c:v>
                </c:pt>
                <c:pt idx="33">
                  <c:v>2010-11</c:v>
                </c:pt>
                <c:pt idx="34">
                  <c:v>2011-12</c:v>
                </c:pt>
                <c:pt idx="35">
                  <c:v>2012-13</c:v>
                </c:pt>
                <c:pt idx="36">
                  <c:v>2013-14</c:v>
                </c:pt>
                <c:pt idx="37">
                  <c:v>2014-15</c:v>
                </c:pt>
                <c:pt idx="38">
                  <c:v>2015-16</c:v>
                </c:pt>
                <c:pt idx="39">
                  <c:v>2016-17</c:v>
                </c:pt>
                <c:pt idx="40">
                  <c:v>2017-18</c:v>
                </c:pt>
              </c:strCache>
            </c:strRef>
          </c:cat>
          <c:val>
            <c:numRef>
              <c:f>Sheet1!$C$2:$C$42</c:f>
              <c:numCache>
                <c:formatCode>General</c:formatCode>
                <c:ptCount val="41"/>
                <c:pt idx="29" formatCode="#,##0">
                  <c:v>157178</c:v>
                </c:pt>
                <c:pt idx="30" formatCode="#,##0">
                  <c:v>173121</c:v>
                </c:pt>
                <c:pt idx="31" formatCode="#,##0">
                  <c:v>200460</c:v>
                </c:pt>
                <c:pt idx="32" formatCode="#,##0">
                  <c:v>202970</c:v>
                </c:pt>
                <c:pt idx="33" formatCode="#,##0">
                  <c:v>214490</c:v>
                </c:pt>
                <c:pt idx="34" formatCode="#,##0">
                  <c:v>228467</c:v>
                </c:pt>
                <c:pt idx="35" formatCode="#,##0">
                  <c:v>250920</c:v>
                </c:pt>
                <c:pt idx="36" formatCode="#,##0">
                  <c:v>270128</c:v>
                </c:pt>
                <c:pt idx="37" formatCode="#,##0">
                  <c:v>293766</c:v>
                </c:pt>
                <c:pt idx="38" formatCode="#,##0">
                  <c:v>300743</c:v>
                </c:pt>
                <c:pt idx="39" formatCode="#,##0">
                  <c:v>290836</c:v>
                </c:pt>
                <c:pt idx="40" formatCode="#,##0">
                  <c:v>271738</c:v>
                </c:pt>
              </c:numCache>
            </c:numRef>
          </c:val>
          <c:smooth val="0"/>
          <c:extLst>
            <c:ext xmlns:c16="http://schemas.microsoft.com/office/drawing/2014/chart" uri="{C3380CC4-5D6E-409C-BE32-E72D297353CC}">
              <c16:uniqueId val="{00000001-D59C-D241-98BE-3F78C88E42E6}"/>
            </c:ext>
          </c:extLst>
        </c:ser>
        <c:dLbls>
          <c:showLegendKey val="0"/>
          <c:showVal val="0"/>
          <c:showCatName val="0"/>
          <c:showSerName val="0"/>
          <c:showPercent val="0"/>
          <c:showBubbleSize val="0"/>
        </c:dLbls>
        <c:marker val="1"/>
        <c:smooth val="0"/>
        <c:axId val="1142758239"/>
        <c:axId val="1142574703"/>
      </c:lineChart>
      <c:catAx>
        <c:axId val="1142758239"/>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336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42574703"/>
        <c:crosses val="autoZero"/>
        <c:auto val="1"/>
        <c:lblAlgn val="ctr"/>
        <c:lblOffset val="100"/>
        <c:noMultiLvlLbl val="0"/>
      </c:catAx>
      <c:valAx>
        <c:axId val="11425747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2758239"/>
        <c:crosses val="autoZero"/>
        <c:crossBetween val="between"/>
      </c:valAx>
      <c:spPr>
        <a:solidFill>
          <a:schemeClr val="bg1">
            <a:lumMod val="85000"/>
            <a:alpha val="50000"/>
          </a:schemeClr>
        </a:solidFill>
        <a:ln w="3175">
          <a:solidFill>
            <a:schemeClr val="tx1"/>
          </a:solidFill>
        </a:ln>
        <a:effectLst/>
      </c:spPr>
    </c:plotArea>
    <c:legend>
      <c:legendPos val="b"/>
      <c:layout>
        <c:manualLayout>
          <c:xMode val="edge"/>
          <c:yMode val="edge"/>
          <c:x val="0.13966193459394219"/>
          <c:y val="6.2278048577261179E-2"/>
          <c:w val="0.41015191780535276"/>
          <c:h val="6.6709717502736299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002060">
                <a:alpha val="6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2006-07</c:v>
                </c:pt>
                <c:pt idx="1">
                  <c:v>2007-08</c:v>
                </c:pt>
                <c:pt idx="2">
                  <c:v>2008-09</c:v>
                </c:pt>
                <c:pt idx="3">
                  <c:v>2009-10</c:v>
                </c:pt>
                <c:pt idx="4">
                  <c:v>2010-11</c:v>
                </c:pt>
                <c:pt idx="5">
                  <c:v>2011-12</c:v>
                </c:pt>
                <c:pt idx="6">
                  <c:v>2012-13</c:v>
                </c:pt>
                <c:pt idx="7">
                  <c:v>2013-14</c:v>
                </c:pt>
                <c:pt idx="8">
                  <c:v>2014-15</c:v>
                </c:pt>
                <c:pt idx="9">
                  <c:v>2015-16</c:v>
                </c:pt>
                <c:pt idx="10">
                  <c:v>2016-17</c:v>
                </c:pt>
                <c:pt idx="11">
                  <c:v>2017-18</c:v>
                </c:pt>
              </c:strCache>
            </c:strRef>
          </c:cat>
          <c:val>
            <c:numRef>
              <c:f>Sheet1!$B$2:$B$13</c:f>
              <c:numCache>
                <c:formatCode>#,##0</c:formatCode>
                <c:ptCount val="12"/>
                <c:pt idx="0">
                  <c:v>157178</c:v>
                </c:pt>
                <c:pt idx="1">
                  <c:v>173121</c:v>
                </c:pt>
                <c:pt idx="2">
                  <c:v>200460</c:v>
                </c:pt>
                <c:pt idx="3">
                  <c:v>202970</c:v>
                </c:pt>
                <c:pt idx="4">
                  <c:v>214490</c:v>
                </c:pt>
                <c:pt idx="5">
                  <c:v>228467</c:v>
                </c:pt>
                <c:pt idx="6">
                  <c:v>250920</c:v>
                </c:pt>
                <c:pt idx="7">
                  <c:v>270128</c:v>
                </c:pt>
                <c:pt idx="8">
                  <c:v>293766</c:v>
                </c:pt>
                <c:pt idx="9">
                  <c:v>300743</c:v>
                </c:pt>
                <c:pt idx="10">
                  <c:v>290836</c:v>
                </c:pt>
                <c:pt idx="11">
                  <c:v>271738</c:v>
                </c:pt>
              </c:numCache>
            </c:numRef>
          </c:val>
          <c:extLst>
            <c:ext xmlns:c16="http://schemas.microsoft.com/office/drawing/2014/chart" uri="{C3380CC4-5D6E-409C-BE32-E72D297353CC}">
              <c16:uniqueId val="{00000000-56FF-5840-86D6-6A84CB5C98EC}"/>
            </c:ext>
          </c:extLst>
        </c:ser>
        <c:dLbls>
          <c:showLegendKey val="0"/>
          <c:showVal val="0"/>
          <c:showCatName val="0"/>
          <c:showSerName val="0"/>
          <c:showPercent val="0"/>
          <c:showBubbleSize val="0"/>
        </c:dLbls>
        <c:gapWidth val="82"/>
        <c:overlap val="-27"/>
        <c:axId val="1247938015"/>
        <c:axId val="1247939695"/>
      </c:barChart>
      <c:catAx>
        <c:axId val="1247938015"/>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7939695"/>
        <c:crosses val="autoZero"/>
        <c:auto val="1"/>
        <c:lblAlgn val="ctr"/>
        <c:lblOffset val="100"/>
        <c:noMultiLvlLbl val="0"/>
      </c:catAx>
      <c:valAx>
        <c:axId val="1247939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47938015"/>
        <c:crosses val="autoZero"/>
        <c:crossBetween val="between"/>
      </c:valAx>
      <c:spPr>
        <a:solidFill>
          <a:schemeClr val="bg1">
            <a:lumMod val="85000"/>
            <a:alpha val="50000"/>
          </a:schemeClr>
        </a:solidFill>
        <a:ln w="31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higher education</c:v>
                </c:pt>
              </c:strCache>
            </c:strRef>
          </c:tx>
          <c:spPr>
            <a:solidFill>
              <a:schemeClr val="bg1">
                <a:lumMod val="75000"/>
              </a:schemeClr>
            </a:solidFill>
            <a:ln w="3175">
              <a:solidFill>
                <a:srgbClr val="0070C0"/>
              </a:solidFill>
            </a:ln>
            <a:effectLst/>
          </c:spPr>
          <c:invertIfNegative val="0"/>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Sheet1!$B$2:$B$18</c:f>
              <c:numCache>
                <c:formatCode>#,##0</c:formatCode>
                <c:ptCount val="17"/>
                <c:pt idx="0">
                  <c:v>124624</c:v>
                </c:pt>
                <c:pt idx="1">
                  <c:v>146188</c:v>
                </c:pt>
                <c:pt idx="2">
                  <c:v>164102</c:v>
                </c:pt>
                <c:pt idx="3">
                  <c:v>178092</c:v>
                </c:pt>
                <c:pt idx="4">
                  <c:v>185636</c:v>
                </c:pt>
                <c:pt idx="5">
                  <c:v>192391</c:v>
                </c:pt>
                <c:pt idx="6">
                  <c:v>202300</c:v>
                </c:pt>
                <c:pt idx="7">
                  <c:v>225948</c:v>
                </c:pt>
                <c:pt idx="8">
                  <c:v>242343</c:v>
                </c:pt>
                <c:pt idx="9">
                  <c:v>241263</c:v>
                </c:pt>
                <c:pt idx="10">
                  <c:v>230037</c:v>
                </c:pt>
                <c:pt idx="11">
                  <c:v>230540</c:v>
                </c:pt>
                <c:pt idx="12">
                  <c:v>249126</c:v>
                </c:pt>
                <c:pt idx="13">
                  <c:v>271423</c:v>
                </c:pt>
                <c:pt idx="14">
                  <c:v>304968</c:v>
                </c:pt>
                <c:pt idx="15">
                  <c:v>348850</c:v>
                </c:pt>
                <c:pt idx="16">
                  <c:v>399089</c:v>
                </c:pt>
              </c:numCache>
            </c:numRef>
          </c:val>
          <c:extLst>
            <c:ext xmlns:c16="http://schemas.microsoft.com/office/drawing/2014/chart" uri="{C3380CC4-5D6E-409C-BE32-E72D297353CC}">
              <c16:uniqueId val="{00000000-7A67-1047-8242-FBED08C4B6C2}"/>
            </c:ext>
          </c:extLst>
        </c:ser>
        <c:ser>
          <c:idx val="1"/>
          <c:order val="1"/>
          <c:tx>
            <c:strRef>
              <c:f>Sheet1!$C$1</c:f>
              <c:strCache>
                <c:ptCount val="1"/>
                <c:pt idx="0">
                  <c:v>VET</c:v>
                </c:pt>
              </c:strCache>
            </c:strRef>
          </c:tx>
          <c:spPr>
            <a:solidFill>
              <a:schemeClr val="bg1"/>
            </a:solidFill>
            <a:ln w="3175">
              <a:solidFill>
                <a:srgbClr val="0070C0"/>
              </a:solidFill>
            </a:ln>
            <a:effectLst/>
          </c:spPr>
          <c:invertIfNegative val="0"/>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Sheet1!$C$2:$C$18</c:f>
              <c:numCache>
                <c:formatCode>#,##0</c:formatCode>
                <c:ptCount val="17"/>
                <c:pt idx="0">
                  <c:v>44411</c:v>
                </c:pt>
                <c:pt idx="1">
                  <c:v>45640</c:v>
                </c:pt>
                <c:pt idx="2">
                  <c:v>45281</c:v>
                </c:pt>
                <c:pt idx="3">
                  <c:v>50539</c:v>
                </c:pt>
                <c:pt idx="4">
                  <c:v>66328</c:v>
                </c:pt>
                <c:pt idx="5">
                  <c:v>101223</c:v>
                </c:pt>
                <c:pt idx="6">
                  <c:v>152504</c:v>
                </c:pt>
                <c:pt idx="7">
                  <c:v>207080</c:v>
                </c:pt>
                <c:pt idx="8">
                  <c:v>204340</c:v>
                </c:pt>
                <c:pt idx="9">
                  <c:v>168243</c:v>
                </c:pt>
                <c:pt idx="10">
                  <c:v>143112</c:v>
                </c:pt>
                <c:pt idx="11">
                  <c:v>132683</c:v>
                </c:pt>
                <c:pt idx="12">
                  <c:v>147156</c:v>
                </c:pt>
                <c:pt idx="13">
                  <c:v>166502</c:v>
                </c:pt>
                <c:pt idx="14">
                  <c:v>184289</c:v>
                </c:pt>
                <c:pt idx="15">
                  <c:v>212075</c:v>
                </c:pt>
                <c:pt idx="16">
                  <c:v>241608</c:v>
                </c:pt>
              </c:numCache>
            </c:numRef>
          </c:val>
          <c:extLst>
            <c:ext xmlns:c16="http://schemas.microsoft.com/office/drawing/2014/chart" uri="{C3380CC4-5D6E-409C-BE32-E72D297353CC}">
              <c16:uniqueId val="{00000001-7A67-1047-8242-FBED08C4B6C2}"/>
            </c:ext>
          </c:extLst>
        </c:ser>
        <c:dLbls>
          <c:showLegendKey val="0"/>
          <c:showVal val="0"/>
          <c:showCatName val="0"/>
          <c:showSerName val="0"/>
          <c:showPercent val="0"/>
          <c:showBubbleSize val="0"/>
        </c:dLbls>
        <c:gapWidth val="72"/>
        <c:overlap val="100"/>
        <c:axId val="1248197119"/>
        <c:axId val="1248198799"/>
      </c:barChart>
      <c:lineChart>
        <c:grouping val="standard"/>
        <c:varyColors val="0"/>
        <c:ser>
          <c:idx val="2"/>
          <c:order val="2"/>
          <c:tx>
            <c:strRef>
              <c:f>Sheet1!$D$1</c:f>
              <c:strCache>
                <c:ptCount val="1"/>
                <c:pt idx="0">
                  <c:v>new higher education</c:v>
                </c:pt>
              </c:strCache>
            </c:strRef>
          </c:tx>
          <c:spPr>
            <a:ln w="50800" cap="rnd">
              <a:solidFill>
                <a:srgbClr val="0070C0"/>
              </a:solidFill>
              <a:round/>
            </a:ln>
            <a:effectLst/>
          </c:spPr>
          <c:marker>
            <c:symbol val="none"/>
          </c:marker>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Sheet1!$D$2:$D$18</c:f>
              <c:numCache>
                <c:formatCode>#,##0</c:formatCode>
                <c:ptCount val="17"/>
                <c:pt idx="0">
                  <c:v>62114</c:v>
                </c:pt>
                <c:pt idx="1">
                  <c:v>67088</c:v>
                </c:pt>
                <c:pt idx="2">
                  <c:v>72645</c:v>
                </c:pt>
                <c:pt idx="3">
                  <c:v>73453</c:v>
                </c:pt>
                <c:pt idx="4">
                  <c:v>75064</c:v>
                </c:pt>
                <c:pt idx="5">
                  <c:v>80174</c:v>
                </c:pt>
                <c:pt idx="6">
                  <c:v>89375</c:v>
                </c:pt>
                <c:pt idx="7">
                  <c:v>101748</c:v>
                </c:pt>
                <c:pt idx="8">
                  <c:v>101657</c:v>
                </c:pt>
                <c:pt idx="9">
                  <c:v>95789</c:v>
                </c:pt>
                <c:pt idx="10">
                  <c:v>88822</c:v>
                </c:pt>
                <c:pt idx="11">
                  <c:v>95512</c:v>
                </c:pt>
                <c:pt idx="12">
                  <c:v>109171</c:v>
                </c:pt>
                <c:pt idx="13">
                  <c:v>116537</c:v>
                </c:pt>
                <c:pt idx="14">
                  <c:v>130617</c:v>
                </c:pt>
                <c:pt idx="15">
                  <c:v>148439</c:v>
                </c:pt>
                <c:pt idx="16">
                  <c:v>166542</c:v>
                </c:pt>
              </c:numCache>
            </c:numRef>
          </c:val>
          <c:smooth val="0"/>
          <c:extLst>
            <c:ext xmlns:c16="http://schemas.microsoft.com/office/drawing/2014/chart" uri="{C3380CC4-5D6E-409C-BE32-E72D297353CC}">
              <c16:uniqueId val="{00000002-7A67-1047-8242-FBED08C4B6C2}"/>
            </c:ext>
          </c:extLst>
        </c:ser>
        <c:dLbls>
          <c:showLegendKey val="0"/>
          <c:showVal val="0"/>
          <c:showCatName val="0"/>
          <c:showSerName val="0"/>
          <c:showPercent val="0"/>
          <c:showBubbleSize val="0"/>
        </c:dLbls>
        <c:marker val="1"/>
        <c:smooth val="0"/>
        <c:axId val="1248197119"/>
        <c:axId val="1248198799"/>
      </c:lineChart>
      <c:catAx>
        <c:axId val="1248197119"/>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12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8198799"/>
        <c:crosses val="autoZero"/>
        <c:auto val="1"/>
        <c:lblAlgn val="ctr"/>
        <c:lblOffset val="100"/>
        <c:noMultiLvlLbl val="0"/>
      </c:catAx>
      <c:valAx>
        <c:axId val="1248198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48197119"/>
        <c:crosses val="autoZero"/>
        <c:crossBetween val="between"/>
      </c:valAx>
      <c:spPr>
        <a:solidFill>
          <a:schemeClr val="bg1">
            <a:lumMod val="85000"/>
            <a:alpha val="50000"/>
          </a:schemeClr>
        </a:solidFill>
        <a:ln w="3175">
          <a:solidFill>
            <a:srgbClr val="0070C0"/>
          </a:solid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4192995803060848"/>
          <c:y val="8.8044183191468922E-2"/>
          <c:w val="0.61229414064558674"/>
          <c:h val="6.9100355846812733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0.5667</cdr:x>
      <cdr:y>0.04771</cdr:y>
    </cdr:from>
    <cdr:to>
      <cdr:x>0.98131</cdr:x>
      <cdr:y>0.11943</cdr:y>
    </cdr:to>
    <cdr:sp macro="" textlink="">
      <cdr:nvSpPr>
        <cdr:cNvPr id="2" name="TextBox 1"/>
        <cdr:cNvSpPr txBox="1"/>
      </cdr:nvSpPr>
      <cdr:spPr>
        <a:xfrm xmlns:a="http://schemas.openxmlformats.org/drawingml/2006/main">
          <a:off x="4747979" y="222896"/>
          <a:ext cx="3473751" cy="3350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t>Tertiary education enrolment 6.7</a:t>
          </a:r>
        </a:p>
      </cdr:txBody>
    </cdr:sp>
  </cdr:relSizeAnchor>
  <cdr:relSizeAnchor xmlns:cdr="http://schemas.openxmlformats.org/drawingml/2006/chartDrawing">
    <cdr:from>
      <cdr:x>0.78721</cdr:x>
      <cdr:y>0.5</cdr:y>
    </cdr:from>
    <cdr:to>
      <cdr:x>0.96399</cdr:x>
      <cdr:y>0.57474</cdr:y>
    </cdr:to>
    <cdr:sp macro="" textlink="">
      <cdr:nvSpPr>
        <cdr:cNvPr id="3" name="TextBox 2"/>
        <cdr:cNvSpPr txBox="1"/>
      </cdr:nvSpPr>
      <cdr:spPr>
        <a:xfrm xmlns:a="http://schemas.openxmlformats.org/drawingml/2006/main">
          <a:off x="6595515" y="2336006"/>
          <a:ext cx="1481126" cy="3491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solidFill>
                <a:schemeClr val="tx1"/>
              </a:solidFill>
            </a:rPr>
            <a:t>Real GDP 4.2</a:t>
          </a:r>
        </a:p>
      </cdr:txBody>
    </cdr:sp>
  </cdr:relSizeAnchor>
  <cdr:relSizeAnchor xmlns:cdr="http://schemas.openxmlformats.org/drawingml/2006/chartDrawing">
    <cdr:from>
      <cdr:x>0.03988</cdr:x>
      <cdr:y>0.63609</cdr:y>
    </cdr:from>
    <cdr:to>
      <cdr:x>0.11661</cdr:x>
      <cdr:y>0.71953</cdr:y>
    </cdr:to>
    <cdr:sp macro="" textlink="">
      <cdr:nvSpPr>
        <cdr:cNvPr id="5" name="TextBox 4"/>
        <cdr:cNvSpPr txBox="1"/>
      </cdr:nvSpPr>
      <cdr:spPr>
        <a:xfrm xmlns:a="http://schemas.openxmlformats.org/drawingml/2006/main">
          <a:off x="334089" y="2971802"/>
          <a:ext cx="642871" cy="3898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1.0</a:t>
          </a:r>
        </a:p>
      </cdr:txBody>
    </cdr:sp>
  </cdr:relSizeAnchor>
  <cdr:relSizeAnchor xmlns:cdr="http://schemas.openxmlformats.org/drawingml/2006/chartDrawing">
    <cdr:from>
      <cdr:x>0.73063</cdr:x>
      <cdr:y>0.63609</cdr:y>
    </cdr:from>
    <cdr:to>
      <cdr:x>0.96399</cdr:x>
      <cdr:y>0.72308</cdr:y>
    </cdr:to>
    <cdr:sp macro="" textlink="">
      <cdr:nvSpPr>
        <cdr:cNvPr id="4" name="TextBox 3"/>
        <cdr:cNvSpPr txBox="1"/>
      </cdr:nvSpPr>
      <cdr:spPr>
        <a:xfrm xmlns:a="http://schemas.openxmlformats.org/drawingml/2006/main">
          <a:off x="6121468" y="2971802"/>
          <a:ext cx="1955173" cy="406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solidFill>
                <a:schemeClr val="tx1"/>
              </a:solidFill>
            </a:rPr>
            <a:t>Population 2.0</a:t>
          </a:r>
        </a:p>
      </cdr:txBody>
    </cdr:sp>
  </cdr:relSizeAnchor>
  <cdr:relSizeAnchor xmlns:cdr="http://schemas.openxmlformats.org/drawingml/2006/chartDrawing">
    <cdr:from>
      <cdr:x>0.54504</cdr:x>
      <cdr:y>0.45425</cdr:y>
    </cdr:from>
    <cdr:to>
      <cdr:x>0.6556</cdr:x>
      <cdr:y>0.6398</cdr:y>
    </cdr:to>
    <cdr:sp macro="" textlink="">
      <cdr:nvSpPr>
        <cdr:cNvPr id="9" name="Oval 8">
          <a:extLst xmlns:a="http://schemas.openxmlformats.org/drawingml/2006/main">
            <a:ext uri="{FF2B5EF4-FFF2-40B4-BE49-F238E27FC236}">
              <a16:creationId xmlns:a16="http://schemas.microsoft.com/office/drawing/2014/main" id="{7D188509-AED0-3F40-B6C4-06A7D21A0084}"/>
            </a:ext>
          </a:extLst>
        </cdr:cNvPr>
        <cdr:cNvSpPr/>
      </cdr:nvSpPr>
      <cdr:spPr>
        <a:xfrm xmlns:a="http://schemas.openxmlformats.org/drawingml/2006/main">
          <a:off x="4566564" y="2122252"/>
          <a:ext cx="926275" cy="866898"/>
        </a:xfrm>
        <a:prstGeom xmlns:a="http://schemas.openxmlformats.org/drawingml/2006/main" prst="ellipse">
          <a:avLst/>
        </a:prstGeom>
        <a:noFill xmlns:a="http://schemas.openxmlformats.org/drawingml/2006/main"/>
        <a:ln xmlns:a="http://schemas.openxmlformats.org/drawingml/2006/main" w="508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0.90266</cdr:x>
      <cdr:y>0.5</cdr:y>
    </cdr:from>
    <cdr:to>
      <cdr:x>1</cdr:x>
      <cdr:y>0.69048</cdr:y>
    </cdr:to>
    <cdr:sp macro="" textlink="">
      <cdr:nvSpPr>
        <cdr:cNvPr id="2" name="Oval 1">
          <a:extLst xmlns:a="http://schemas.openxmlformats.org/drawingml/2006/main">
            <a:ext uri="{FF2B5EF4-FFF2-40B4-BE49-F238E27FC236}">
              <a16:creationId xmlns:a16="http://schemas.microsoft.com/office/drawing/2014/main" id="{B5CD9C33-96AF-1A4A-8844-B68BC6BE3DF2}"/>
            </a:ext>
          </a:extLst>
        </cdr:cNvPr>
        <cdr:cNvSpPr/>
      </cdr:nvSpPr>
      <cdr:spPr>
        <a:xfrm xmlns:a="http://schemas.openxmlformats.org/drawingml/2006/main">
          <a:off x="7592182" y="2411103"/>
          <a:ext cx="818682" cy="918516"/>
        </a:xfrm>
        <a:prstGeom xmlns:a="http://schemas.openxmlformats.org/drawingml/2006/main" prst="ellipse">
          <a:avLst/>
        </a:prstGeom>
        <a:noFill xmlns:a="http://schemas.openxmlformats.org/drawingml/2006/main"/>
        <a:ln xmlns:a="http://schemas.openxmlformats.org/drawingml/2006/main" w="3492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0.64305</cdr:x>
      <cdr:y>0.33569</cdr:y>
    </cdr:from>
    <cdr:to>
      <cdr:x>0.72737</cdr:x>
      <cdr:y>0.39581</cdr:y>
    </cdr:to>
    <cdr:sp macro="" textlink="">
      <cdr:nvSpPr>
        <cdr:cNvPr id="2" name="TextBox 1">
          <a:extLst xmlns:a="http://schemas.openxmlformats.org/drawingml/2006/main">
            <a:ext uri="{FF2B5EF4-FFF2-40B4-BE49-F238E27FC236}">
              <a16:creationId xmlns:a16="http://schemas.microsoft.com/office/drawing/2014/main" id="{C08C9EDD-3D47-F44C-8762-586B9010A487}"/>
            </a:ext>
          </a:extLst>
        </cdr:cNvPr>
        <cdr:cNvSpPr txBox="1"/>
      </cdr:nvSpPr>
      <cdr:spPr>
        <a:xfrm xmlns:a="http://schemas.openxmlformats.org/drawingml/2006/main">
          <a:off x="5071506" y="1460696"/>
          <a:ext cx="665018" cy="261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363,223</a:t>
          </a:r>
        </a:p>
      </cdr:txBody>
    </cdr:sp>
  </cdr:relSizeAnchor>
  <cdr:relSizeAnchor xmlns:cdr="http://schemas.openxmlformats.org/drawingml/2006/chartDrawing">
    <cdr:from>
      <cdr:x>0.88858</cdr:x>
      <cdr:y>0.04167</cdr:y>
    </cdr:from>
    <cdr:to>
      <cdr:x>0.98344</cdr:x>
      <cdr:y>0.08806</cdr:y>
    </cdr:to>
    <cdr:sp macro="" textlink="">
      <cdr:nvSpPr>
        <cdr:cNvPr id="3" name="TextBox 2">
          <a:extLst xmlns:a="http://schemas.openxmlformats.org/drawingml/2006/main">
            <a:ext uri="{FF2B5EF4-FFF2-40B4-BE49-F238E27FC236}">
              <a16:creationId xmlns:a16="http://schemas.microsoft.com/office/drawing/2014/main" id="{FEBE49A8-4241-2E45-82BB-C82F0860F608}"/>
            </a:ext>
          </a:extLst>
        </cdr:cNvPr>
        <cdr:cNvSpPr txBox="1"/>
      </cdr:nvSpPr>
      <cdr:spPr>
        <a:xfrm xmlns:a="http://schemas.openxmlformats.org/drawingml/2006/main">
          <a:off x="7007926" y="181304"/>
          <a:ext cx="748145" cy="2018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641,697</a:t>
          </a:r>
        </a:p>
      </cdr:txBody>
    </cdr:sp>
  </cdr:relSizeAnchor>
</c:userShapes>
</file>

<file path=ppt/drawings/drawing4.xml><?xml version="1.0" encoding="utf-8"?>
<c:userShapes xmlns:c="http://schemas.openxmlformats.org/drawingml/2006/chart">
  <cdr:relSizeAnchor xmlns:cdr="http://schemas.openxmlformats.org/drawingml/2006/chartDrawing">
    <cdr:from>
      <cdr:x>0.9163</cdr:x>
      <cdr:y>0.26369</cdr:y>
    </cdr:from>
    <cdr:to>
      <cdr:x>0.98675</cdr:x>
      <cdr:y>0.31527</cdr:y>
    </cdr:to>
    <cdr:sp macro="" textlink="">
      <cdr:nvSpPr>
        <cdr:cNvPr id="2" name="TextBox 1">
          <a:extLst xmlns:a="http://schemas.openxmlformats.org/drawingml/2006/main">
            <a:ext uri="{FF2B5EF4-FFF2-40B4-BE49-F238E27FC236}">
              <a16:creationId xmlns:a16="http://schemas.microsoft.com/office/drawing/2014/main" id="{92CA77DC-8870-B04B-B066-FBC37012F509}"/>
            </a:ext>
          </a:extLst>
        </cdr:cNvPr>
        <cdr:cNvSpPr txBox="1"/>
      </cdr:nvSpPr>
      <cdr:spPr>
        <a:xfrm xmlns:a="http://schemas.openxmlformats.org/drawingml/2006/main">
          <a:off x="7755580" y="1287244"/>
          <a:ext cx="596348" cy="2517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3.14%</a:t>
          </a:r>
        </a:p>
      </cdr:txBody>
    </cdr:sp>
  </cdr:relSizeAnchor>
</c:userShapes>
</file>

<file path=ppt/drawings/drawing5.xml><?xml version="1.0" encoding="utf-8"?>
<c:userShapes xmlns:c="http://schemas.openxmlformats.org/drawingml/2006/chart">
  <cdr:relSizeAnchor xmlns:cdr="http://schemas.openxmlformats.org/drawingml/2006/chartDrawing">
    <cdr:from>
      <cdr:x>0.5667</cdr:x>
      <cdr:y>0.04771</cdr:y>
    </cdr:from>
    <cdr:to>
      <cdr:x>0.98131</cdr:x>
      <cdr:y>0.11943</cdr:y>
    </cdr:to>
    <cdr:sp macro="" textlink="">
      <cdr:nvSpPr>
        <cdr:cNvPr id="2" name="TextBox 1"/>
        <cdr:cNvSpPr txBox="1"/>
      </cdr:nvSpPr>
      <cdr:spPr>
        <a:xfrm xmlns:a="http://schemas.openxmlformats.org/drawingml/2006/main">
          <a:off x="4747979" y="222896"/>
          <a:ext cx="3473751" cy="3350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t>Tertiary education enrolment 6.7</a:t>
          </a:r>
        </a:p>
      </cdr:txBody>
    </cdr:sp>
  </cdr:relSizeAnchor>
  <cdr:relSizeAnchor xmlns:cdr="http://schemas.openxmlformats.org/drawingml/2006/chartDrawing">
    <cdr:from>
      <cdr:x>0.78721</cdr:x>
      <cdr:y>0.5</cdr:y>
    </cdr:from>
    <cdr:to>
      <cdr:x>0.96399</cdr:x>
      <cdr:y>0.57474</cdr:y>
    </cdr:to>
    <cdr:sp macro="" textlink="">
      <cdr:nvSpPr>
        <cdr:cNvPr id="3" name="TextBox 2"/>
        <cdr:cNvSpPr txBox="1"/>
      </cdr:nvSpPr>
      <cdr:spPr>
        <a:xfrm xmlns:a="http://schemas.openxmlformats.org/drawingml/2006/main">
          <a:off x="6595515" y="2336006"/>
          <a:ext cx="1481126" cy="3491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solidFill>
                <a:schemeClr val="tx1"/>
              </a:solidFill>
            </a:rPr>
            <a:t>Real GDP 4.2</a:t>
          </a:r>
        </a:p>
      </cdr:txBody>
    </cdr:sp>
  </cdr:relSizeAnchor>
  <cdr:relSizeAnchor xmlns:cdr="http://schemas.openxmlformats.org/drawingml/2006/chartDrawing">
    <cdr:from>
      <cdr:x>0.03988</cdr:x>
      <cdr:y>0.63609</cdr:y>
    </cdr:from>
    <cdr:to>
      <cdr:x>0.11661</cdr:x>
      <cdr:y>0.71953</cdr:y>
    </cdr:to>
    <cdr:sp macro="" textlink="">
      <cdr:nvSpPr>
        <cdr:cNvPr id="5" name="TextBox 4"/>
        <cdr:cNvSpPr txBox="1"/>
      </cdr:nvSpPr>
      <cdr:spPr>
        <a:xfrm xmlns:a="http://schemas.openxmlformats.org/drawingml/2006/main">
          <a:off x="334089" y="2971802"/>
          <a:ext cx="642871" cy="3898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1.0</a:t>
          </a:r>
        </a:p>
      </cdr:txBody>
    </cdr:sp>
  </cdr:relSizeAnchor>
  <cdr:relSizeAnchor xmlns:cdr="http://schemas.openxmlformats.org/drawingml/2006/chartDrawing">
    <cdr:from>
      <cdr:x>0.73063</cdr:x>
      <cdr:y>0.63609</cdr:y>
    </cdr:from>
    <cdr:to>
      <cdr:x>0.96399</cdr:x>
      <cdr:y>0.72308</cdr:y>
    </cdr:to>
    <cdr:sp macro="" textlink="">
      <cdr:nvSpPr>
        <cdr:cNvPr id="4" name="TextBox 3"/>
        <cdr:cNvSpPr txBox="1"/>
      </cdr:nvSpPr>
      <cdr:spPr>
        <a:xfrm xmlns:a="http://schemas.openxmlformats.org/drawingml/2006/main">
          <a:off x="6121468" y="2971802"/>
          <a:ext cx="1955173" cy="406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solidFill>
                <a:schemeClr val="tx1"/>
              </a:solidFill>
            </a:rPr>
            <a:t>Population 2.0</a:t>
          </a:r>
        </a:p>
      </cdr:txBody>
    </cdr:sp>
  </cdr:relSizeAnchor>
  <cdr:relSizeAnchor xmlns:cdr="http://schemas.openxmlformats.org/drawingml/2006/chartDrawing">
    <cdr:from>
      <cdr:x>0.54504</cdr:x>
      <cdr:y>0.45425</cdr:y>
    </cdr:from>
    <cdr:to>
      <cdr:x>0.6556</cdr:x>
      <cdr:y>0.6398</cdr:y>
    </cdr:to>
    <cdr:sp macro="" textlink="">
      <cdr:nvSpPr>
        <cdr:cNvPr id="9" name="Oval 8">
          <a:extLst xmlns:a="http://schemas.openxmlformats.org/drawingml/2006/main">
            <a:ext uri="{FF2B5EF4-FFF2-40B4-BE49-F238E27FC236}">
              <a16:creationId xmlns:a16="http://schemas.microsoft.com/office/drawing/2014/main" id="{7D188509-AED0-3F40-B6C4-06A7D21A0084}"/>
            </a:ext>
          </a:extLst>
        </cdr:cNvPr>
        <cdr:cNvSpPr/>
      </cdr:nvSpPr>
      <cdr:spPr>
        <a:xfrm xmlns:a="http://schemas.openxmlformats.org/drawingml/2006/main">
          <a:off x="4566564" y="2122252"/>
          <a:ext cx="926275" cy="866898"/>
        </a:xfrm>
        <a:prstGeom xmlns:a="http://schemas.openxmlformats.org/drawingml/2006/main" prst="ellipse">
          <a:avLst/>
        </a:prstGeom>
        <a:noFill xmlns:a="http://schemas.openxmlformats.org/drawingml/2006/main"/>
        <a:ln xmlns:a="http://schemas.openxmlformats.org/drawingml/2006/main" w="508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0.90266</cdr:x>
      <cdr:y>0.5</cdr:y>
    </cdr:from>
    <cdr:to>
      <cdr:x>1</cdr:x>
      <cdr:y>0.69048</cdr:y>
    </cdr:to>
    <cdr:sp macro="" textlink="">
      <cdr:nvSpPr>
        <cdr:cNvPr id="2" name="Oval 1">
          <a:extLst xmlns:a="http://schemas.openxmlformats.org/drawingml/2006/main">
            <a:ext uri="{FF2B5EF4-FFF2-40B4-BE49-F238E27FC236}">
              <a16:creationId xmlns:a16="http://schemas.microsoft.com/office/drawing/2014/main" id="{B5CD9C33-96AF-1A4A-8844-B68BC6BE3DF2}"/>
            </a:ext>
          </a:extLst>
        </cdr:cNvPr>
        <cdr:cNvSpPr/>
      </cdr:nvSpPr>
      <cdr:spPr>
        <a:xfrm xmlns:a="http://schemas.openxmlformats.org/drawingml/2006/main">
          <a:off x="7592182" y="2411103"/>
          <a:ext cx="818682" cy="918516"/>
        </a:xfrm>
        <a:prstGeom xmlns:a="http://schemas.openxmlformats.org/drawingml/2006/main" prst="ellipse">
          <a:avLst/>
        </a:prstGeom>
        <a:noFill xmlns:a="http://schemas.openxmlformats.org/drawingml/2006/main"/>
        <a:ln xmlns:a="http://schemas.openxmlformats.org/drawingml/2006/main" w="3492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0.64305</cdr:x>
      <cdr:y>0.33569</cdr:y>
    </cdr:from>
    <cdr:to>
      <cdr:x>0.72737</cdr:x>
      <cdr:y>0.39581</cdr:y>
    </cdr:to>
    <cdr:sp macro="" textlink="">
      <cdr:nvSpPr>
        <cdr:cNvPr id="2" name="TextBox 1">
          <a:extLst xmlns:a="http://schemas.openxmlformats.org/drawingml/2006/main">
            <a:ext uri="{FF2B5EF4-FFF2-40B4-BE49-F238E27FC236}">
              <a16:creationId xmlns:a16="http://schemas.microsoft.com/office/drawing/2014/main" id="{C08C9EDD-3D47-F44C-8762-586B9010A487}"/>
            </a:ext>
          </a:extLst>
        </cdr:cNvPr>
        <cdr:cNvSpPr txBox="1"/>
      </cdr:nvSpPr>
      <cdr:spPr>
        <a:xfrm xmlns:a="http://schemas.openxmlformats.org/drawingml/2006/main">
          <a:off x="5071506" y="1460696"/>
          <a:ext cx="665018" cy="261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363,223</a:t>
          </a:r>
        </a:p>
      </cdr:txBody>
    </cdr:sp>
  </cdr:relSizeAnchor>
  <cdr:relSizeAnchor xmlns:cdr="http://schemas.openxmlformats.org/drawingml/2006/chartDrawing">
    <cdr:from>
      <cdr:x>0.88858</cdr:x>
      <cdr:y>0.04167</cdr:y>
    </cdr:from>
    <cdr:to>
      <cdr:x>0.98344</cdr:x>
      <cdr:y>0.08806</cdr:y>
    </cdr:to>
    <cdr:sp macro="" textlink="">
      <cdr:nvSpPr>
        <cdr:cNvPr id="3" name="TextBox 2">
          <a:extLst xmlns:a="http://schemas.openxmlformats.org/drawingml/2006/main">
            <a:ext uri="{FF2B5EF4-FFF2-40B4-BE49-F238E27FC236}">
              <a16:creationId xmlns:a16="http://schemas.microsoft.com/office/drawing/2014/main" id="{FEBE49A8-4241-2E45-82BB-C82F0860F608}"/>
            </a:ext>
          </a:extLst>
        </cdr:cNvPr>
        <cdr:cNvSpPr txBox="1"/>
      </cdr:nvSpPr>
      <cdr:spPr>
        <a:xfrm xmlns:a="http://schemas.openxmlformats.org/drawingml/2006/main">
          <a:off x="7007926" y="181304"/>
          <a:ext cx="748145" cy="2018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641,697</a:t>
          </a:r>
        </a:p>
      </cdr:txBody>
    </cdr:sp>
  </cdr:relSizeAnchor>
</c:userShapes>
</file>

<file path=ppt/drawings/drawing8.xml><?xml version="1.0" encoding="utf-8"?>
<c:userShapes xmlns:c="http://schemas.openxmlformats.org/drawingml/2006/chart">
  <cdr:relSizeAnchor xmlns:cdr="http://schemas.openxmlformats.org/drawingml/2006/chartDrawing">
    <cdr:from>
      <cdr:x>0.9163</cdr:x>
      <cdr:y>0.26369</cdr:y>
    </cdr:from>
    <cdr:to>
      <cdr:x>0.98675</cdr:x>
      <cdr:y>0.31527</cdr:y>
    </cdr:to>
    <cdr:sp macro="" textlink="">
      <cdr:nvSpPr>
        <cdr:cNvPr id="2" name="TextBox 1">
          <a:extLst xmlns:a="http://schemas.openxmlformats.org/drawingml/2006/main">
            <a:ext uri="{FF2B5EF4-FFF2-40B4-BE49-F238E27FC236}">
              <a16:creationId xmlns:a16="http://schemas.microsoft.com/office/drawing/2014/main" id="{92CA77DC-8870-B04B-B066-FBC37012F509}"/>
            </a:ext>
          </a:extLst>
        </cdr:cNvPr>
        <cdr:cNvSpPr txBox="1"/>
      </cdr:nvSpPr>
      <cdr:spPr>
        <a:xfrm xmlns:a="http://schemas.openxmlformats.org/drawingml/2006/main">
          <a:off x="7755580" y="1287244"/>
          <a:ext cx="596348" cy="2517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3.14%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FC497A-99D6-9242-8FCC-3ADA9A3163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55A2B7B-B324-8B40-8F86-A3D60268C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E3E44B-9702-8248-B113-BDFCC9B85765}" type="datetimeFigureOut">
              <a:rPr lang="en-GB" smtClean="0"/>
              <a:t>03/03/2019</a:t>
            </a:fld>
            <a:endParaRPr lang="en-GB"/>
          </a:p>
        </p:txBody>
      </p:sp>
      <p:sp>
        <p:nvSpPr>
          <p:cNvPr id="4" name="Footer Placeholder 3">
            <a:extLst>
              <a:ext uri="{FF2B5EF4-FFF2-40B4-BE49-F238E27FC236}">
                <a16:creationId xmlns:a16="http://schemas.microsoft.com/office/drawing/2014/main" id="{EBA7B22A-9756-2741-8846-08D902DDA2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DB9035F-100F-4D41-8D40-FB7E998A66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B61A11-9814-3844-953E-E176AFBC7CC8}" type="slidenum">
              <a:rPr lang="en-GB" smtClean="0"/>
              <a:t>‹#›</a:t>
            </a:fld>
            <a:endParaRPr lang="en-GB"/>
          </a:p>
        </p:txBody>
      </p:sp>
    </p:spTree>
    <p:extLst>
      <p:ext uri="{BB962C8B-B14F-4D97-AF65-F5344CB8AC3E}">
        <p14:creationId xmlns:p14="http://schemas.microsoft.com/office/powerpoint/2010/main" val="237172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D16A7-15A3-B54B-A308-17D154837FE5}" type="datetimeFigureOut">
              <a:rPr lang="en-US" smtClean="0"/>
              <a:t>3/3/19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84835-7967-9541-9877-FACBB8BCB1E5}" type="slidenum">
              <a:rPr lang="en-US" smtClean="0"/>
              <a:t>‹#›</a:t>
            </a:fld>
            <a:endParaRPr lang="en-US"/>
          </a:p>
        </p:txBody>
      </p:sp>
    </p:spTree>
    <p:extLst>
      <p:ext uri="{BB962C8B-B14F-4D97-AF65-F5344CB8AC3E}">
        <p14:creationId xmlns:p14="http://schemas.microsoft.com/office/powerpoint/2010/main" val="1329767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7E040278-A723-4040-90E7-3EBB4F83C16E}" type="slidenum">
              <a:rPr lang="en-US" smtClean="0"/>
              <a:t>3</a:t>
            </a:fld>
            <a:endParaRPr lang="en-US" dirty="0"/>
          </a:p>
        </p:txBody>
      </p:sp>
    </p:spTree>
    <p:extLst>
      <p:ext uri="{BB962C8B-B14F-4D97-AF65-F5344CB8AC3E}">
        <p14:creationId xmlns:p14="http://schemas.microsoft.com/office/powerpoint/2010/main" val="2330337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C84835-7967-9541-9877-FACBB8BCB1E5}" type="slidenum">
              <a:rPr lang="en-US" smtClean="0"/>
              <a:t>64</a:t>
            </a:fld>
            <a:endParaRPr lang="en-US"/>
          </a:p>
        </p:txBody>
      </p:sp>
    </p:spTree>
    <p:extLst>
      <p:ext uri="{BB962C8B-B14F-4D97-AF65-F5344CB8AC3E}">
        <p14:creationId xmlns:p14="http://schemas.microsoft.com/office/powerpoint/2010/main" val="353948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4C9CB2-6D55-3748-9E84-9F5714C4F176}" type="slidenum">
              <a:rPr lang="en-US" smtClean="0"/>
              <a:t>90</a:t>
            </a:fld>
            <a:endParaRPr lang="en-US"/>
          </a:p>
        </p:txBody>
      </p:sp>
    </p:spTree>
    <p:extLst>
      <p:ext uri="{BB962C8B-B14F-4D97-AF65-F5344CB8AC3E}">
        <p14:creationId xmlns:p14="http://schemas.microsoft.com/office/powerpoint/2010/main" val="137180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4C9CB2-6D55-3748-9E84-9F5714C4F176}" type="slidenum">
              <a:rPr lang="en-US" smtClean="0"/>
              <a:t>99</a:t>
            </a:fld>
            <a:endParaRPr lang="en-US"/>
          </a:p>
        </p:txBody>
      </p:sp>
    </p:spTree>
    <p:extLst>
      <p:ext uri="{BB962C8B-B14F-4D97-AF65-F5344CB8AC3E}">
        <p14:creationId xmlns:p14="http://schemas.microsoft.com/office/powerpoint/2010/main" val="156059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C84835-7967-9541-9877-FACBB8BCB1E5}" type="slidenum">
              <a:rPr lang="en-US" smtClean="0"/>
              <a:t>4</a:t>
            </a:fld>
            <a:endParaRPr lang="en-US"/>
          </a:p>
        </p:txBody>
      </p:sp>
    </p:spTree>
    <p:extLst>
      <p:ext uri="{BB962C8B-B14F-4D97-AF65-F5344CB8AC3E}">
        <p14:creationId xmlns:p14="http://schemas.microsoft.com/office/powerpoint/2010/main" val="162500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 </a:t>
            </a:r>
          </a:p>
        </p:txBody>
      </p:sp>
      <p:sp>
        <p:nvSpPr>
          <p:cNvPr id="4" name="Slide Number Placeholder 3"/>
          <p:cNvSpPr>
            <a:spLocks noGrp="1"/>
          </p:cNvSpPr>
          <p:nvPr>
            <p:ph type="sldNum" sz="quarter" idx="10"/>
          </p:nvPr>
        </p:nvSpPr>
        <p:spPr/>
        <p:txBody>
          <a:bodyPr/>
          <a:lstStyle/>
          <a:p>
            <a:fld id="{244C9CB2-6D55-3748-9E84-9F5714C4F176}" type="slidenum">
              <a:rPr lang="en-US" smtClean="0"/>
              <a:t>5</a:t>
            </a:fld>
            <a:endParaRPr lang="en-US" dirty="0"/>
          </a:p>
        </p:txBody>
      </p:sp>
    </p:spTree>
    <p:extLst>
      <p:ext uri="{BB962C8B-B14F-4D97-AF65-F5344CB8AC3E}">
        <p14:creationId xmlns:p14="http://schemas.microsoft.com/office/powerpoint/2010/main" val="54092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C84835-7967-9541-9877-FACBB8BCB1E5}" type="slidenum">
              <a:rPr lang="en-US" smtClean="0"/>
              <a:t>12</a:t>
            </a:fld>
            <a:endParaRPr lang="en-US"/>
          </a:p>
        </p:txBody>
      </p:sp>
    </p:spTree>
    <p:extLst>
      <p:ext uri="{BB962C8B-B14F-4D97-AF65-F5344CB8AC3E}">
        <p14:creationId xmlns:p14="http://schemas.microsoft.com/office/powerpoint/2010/main" val="93255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4C9CB2-6D55-3748-9E84-9F5714C4F176}" type="slidenum">
              <a:rPr lang="en-US" smtClean="0"/>
              <a:t>38</a:t>
            </a:fld>
            <a:endParaRPr lang="en-US"/>
          </a:p>
        </p:txBody>
      </p:sp>
    </p:spTree>
    <p:extLst>
      <p:ext uri="{BB962C8B-B14F-4D97-AF65-F5344CB8AC3E}">
        <p14:creationId xmlns:p14="http://schemas.microsoft.com/office/powerpoint/2010/main" val="960313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4C9CB2-6D55-3748-9E84-9F5714C4F176}" type="slidenum">
              <a:rPr lang="en-US" smtClean="0"/>
              <a:t>47</a:t>
            </a:fld>
            <a:endParaRPr lang="en-US"/>
          </a:p>
        </p:txBody>
      </p:sp>
    </p:spTree>
    <p:extLst>
      <p:ext uri="{BB962C8B-B14F-4D97-AF65-F5344CB8AC3E}">
        <p14:creationId xmlns:p14="http://schemas.microsoft.com/office/powerpoint/2010/main" val="4108423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7E040278-A723-4040-90E7-3EBB4F83C16E}" type="slidenum">
              <a:rPr lang="en-US" smtClean="0"/>
              <a:t>55</a:t>
            </a:fld>
            <a:endParaRPr lang="en-US" dirty="0"/>
          </a:p>
        </p:txBody>
      </p:sp>
    </p:spTree>
    <p:extLst>
      <p:ext uri="{BB962C8B-B14F-4D97-AF65-F5344CB8AC3E}">
        <p14:creationId xmlns:p14="http://schemas.microsoft.com/office/powerpoint/2010/main" val="605594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C84835-7967-9541-9877-FACBB8BCB1E5}" type="slidenum">
              <a:rPr lang="en-US" smtClean="0"/>
              <a:t>56</a:t>
            </a:fld>
            <a:endParaRPr lang="en-US"/>
          </a:p>
        </p:txBody>
      </p:sp>
    </p:spTree>
    <p:extLst>
      <p:ext uri="{BB962C8B-B14F-4D97-AF65-F5344CB8AC3E}">
        <p14:creationId xmlns:p14="http://schemas.microsoft.com/office/powerpoint/2010/main" val="13484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 </a:t>
            </a:r>
          </a:p>
        </p:txBody>
      </p:sp>
      <p:sp>
        <p:nvSpPr>
          <p:cNvPr id="4" name="Slide Number Placeholder 3"/>
          <p:cNvSpPr>
            <a:spLocks noGrp="1"/>
          </p:cNvSpPr>
          <p:nvPr>
            <p:ph type="sldNum" sz="quarter" idx="10"/>
          </p:nvPr>
        </p:nvSpPr>
        <p:spPr/>
        <p:txBody>
          <a:bodyPr/>
          <a:lstStyle/>
          <a:p>
            <a:fld id="{244C9CB2-6D55-3748-9E84-9F5714C4F176}" type="slidenum">
              <a:rPr lang="en-US" smtClean="0"/>
              <a:t>57</a:t>
            </a:fld>
            <a:endParaRPr lang="en-US" dirty="0"/>
          </a:p>
        </p:txBody>
      </p:sp>
    </p:spTree>
    <p:extLst>
      <p:ext uri="{BB962C8B-B14F-4D97-AF65-F5344CB8AC3E}">
        <p14:creationId xmlns:p14="http://schemas.microsoft.com/office/powerpoint/2010/main" val="1403775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45EBCF-77A2-D949-81EC-58E1BF169D13}"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459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45EBCF-77A2-D949-81EC-58E1BF169D13}"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99087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45EBCF-77A2-D949-81EC-58E1BF169D13}"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630495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691EAFE-574B-1849-8E75-E4045051FBC9}" type="slidenum">
              <a:rPr lang="en-US" altLang="en-US"/>
              <a:pPr/>
              <a:t>‹#›</a:t>
            </a:fld>
            <a:endParaRPr lang="en-US" altLang="en-US"/>
          </a:p>
        </p:txBody>
      </p:sp>
    </p:spTree>
    <p:extLst>
      <p:ext uri="{BB962C8B-B14F-4D97-AF65-F5344CB8AC3E}">
        <p14:creationId xmlns:p14="http://schemas.microsoft.com/office/powerpoint/2010/main" val="182660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45EBCF-77A2-D949-81EC-58E1BF169D13}"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55850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45EBCF-77A2-D949-81EC-58E1BF169D13}"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21723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45EBCF-77A2-D949-81EC-58E1BF169D13}"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39493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45EBCF-77A2-D949-81EC-58E1BF169D13}" type="datetimeFigureOut">
              <a:rPr lang="en-US" smtClean="0"/>
              <a:t>3/3/19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91941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45EBCF-77A2-D949-81EC-58E1BF169D13}" type="datetimeFigureOut">
              <a:rPr lang="en-US" smtClean="0"/>
              <a:t>3/3/19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8982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45EBCF-77A2-D949-81EC-58E1BF169D13}" type="datetimeFigureOut">
              <a:rPr lang="en-US" smtClean="0"/>
              <a:t>3/3/19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318600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45EBCF-77A2-D949-81EC-58E1BF169D13}"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831186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45EBCF-77A2-D949-81EC-58E1BF169D13}"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157998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5EBCF-77A2-D949-81EC-58E1BF169D13}" type="datetimeFigureOut">
              <a:rPr lang="en-US" smtClean="0"/>
              <a:t>3/3/19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39AF5-C067-5A43-AD93-39F24D2FF222}" type="slidenum">
              <a:rPr lang="en-US" smtClean="0"/>
              <a:t>‹#›</a:t>
            </a:fld>
            <a:endParaRPr lang="en-US"/>
          </a:p>
        </p:txBody>
      </p:sp>
    </p:spTree>
    <p:extLst>
      <p:ext uri="{BB962C8B-B14F-4D97-AF65-F5344CB8AC3E}">
        <p14:creationId xmlns:p14="http://schemas.microsoft.com/office/powerpoint/2010/main" val="720385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D586-F51D-1C42-BA94-86B54000DC20}"/>
              </a:ext>
            </a:extLst>
          </p:cNvPr>
          <p:cNvSpPr>
            <a:spLocks noGrp="1"/>
          </p:cNvSpPr>
          <p:nvPr>
            <p:ph type="ctrTitle"/>
          </p:nvPr>
        </p:nvSpPr>
        <p:spPr>
          <a:xfrm>
            <a:off x="729760" y="265602"/>
            <a:ext cx="7576040" cy="2490298"/>
          </a:xfrm>
        </p:spPr>
        <p:txBody>
          <a:bodyPr>
            <a:normAutofit/>
          </a:bodyPr>
          <a:lstStyle/>
          <a:p>
            <a:r>
              <a:rPr lang="en-GB" sz="4400" b="1" dirty="0">
                <a:solidFill>
                  <a:srgbClr val="FF0000"/>
                </a:solidFill>
                <a:latin typeface="+mn-lt"/>
              </a:rPr>
              <a:t>The geo-politics of higher education: </a:t>
            </a:r>
            <a:r>
              <a:rPr lang="en-GB" sz="4400" i="1" dirty="0">
                <a:solidFill>
                  <a:srgbClr val="FF0000"/>
                </a:solidFill>
              </a:rPr>
              <a:t>some trends</a:t>
            </a:r>
            <a:br>
              <a:rPr lang="en-GB" sz="4400" i="1" dirty="0">
                <a:solidFill>
                  <a:srgbClr val="FF0000"/>
                </a:solidFill>
              </a:rPr>
            </a:br>
            <a:br>
              <a:rPr lang="en-GB" sz="4400" i="1" dirty="0">
                <a:solidFill>
                  <a:srgbClr val="FF0000"/>
                </a:solidFill>
              </a:rPr>
            </a:br>
            <a:r>
              <a:rPr lang="en-GB" sz="2700" dirty="0">
                <a:solidFill>
                  <a:schemeClr val="bg1">
                    <a:lumMod val="50000"/>
                  </a:schemeClr>
                </a:solidFill>
                <a:latin typeface="+mn-lt"/>
              </a:rPr>
              <a:t>Prepared for Tohoku University, Japan, 1 March 2019</a:t>
            </a:r>
          </a:p>
        </p:txBody>
      </p:sp>
      <p:sp>
        <p:nvSpPr>
          <p:cNvPr id="3" name="Subtitle 2">
            <a:extLst>
              <a:ext uri="{FF2B5EF4-FFF2-40B4-BE49-F238E27FC236}">
                <a16:creationId xmlns:a16="http://schemas.microsoft.com/office/drawing/2014/main" id="{550F4070-7DE1-1C46-9DFB-F09ED2DD0D31}"/>
              </a:ext>
            </a:extLst>
          </p:cNvPr>
          <p:cNvSpPr>
            <a:spLocks noGrp="1"/>
          </p:cNvSpPr>
          <p:nvPr>
            <p:ph type="subTitle" idx="1"/>
          </p:nvPr>
        </p:nvSpPr>
        <p:spPr>
          <a:xfrm>
            <a:off x="1142999" y="3602037"/>
            <a:ext cx="6945923" cy="2353285"/>
          </a:xfrm>
        </p:spPr>
        <p:txBody>
          <a:bodyPr>
            <a:normAutofit/>
          </a:bodyPr>
          <a:lstStyle/>
          <a:p>
            <a:r>
              <a:rPr lang="en-GB" b="1" dirty="0">
                <a:solidFill>
                  <a:srgbClr val="FF0000"/>
                </a:solidFill>
              </a:rPr>
              <a:t>Simon Marginson</a:t>
            </a:r>
          </a:p>
          <a:p>
            <a:endParaRPr lang="en-GB" dirty="0"/>
          </a:p>
          <a:p>
            <a:r>
              <a:rPr lang="en-GB" dirty="0">
                <a:solidFill>
                  <a:schemeClr val="bg1">
                    <a:lumMod val="50000"/>
                  </a:schemeClr>
                </a:solidFill>
              </a:rPr>
              <a:t>ESRC/OFSRE Centre for Global Higher Education</a:t>
            </a:r>
          </a:p>
          <a:p>
            <a:r>
              <a:rPr lang="en-GB" dirty="0">
                <a:solidFill>
                  <a:schemeClr val="bg1">
                    <a:lumMod val="50000"/>
                  </a:schemeClr>
                </a:solidFill>
              </a:rPr>
              <a:t>Department of Education, University of Oxford, UK</a:t>
            </a:r>
          </a:p>
        </p:txBody>
      </p:sp>
    </p:spTree>
    <p:extLst>
      <p:ext uri="{BB962C8B-B14F-4D97-AF65-F5344CB8AC3E}">
        <p14:creationId xmlns:p14="http://schemas.microsoft.com/office/powerpoint/2010/main" val="134346074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A733-7860-F44E-BA3D-11D7DDFCF533}"/>
              </a:ext>
            </a:extLst>
          </p:cNvPr>
          <p:cNvSpPr>
            <a:spLocks noGrp="1"/>
          </p:cNvSpPr>
          <p:nvPr>
            <p:ph type="title"/>
          </p:nvPr>
        </p:nvSpPr>
        <p:spPr>
          <a:xfrm>
            <a:off x="130629" y="365126"/>
            <a:ext cx="8806542" cy="1325563"/>
          </a:xfrm>
        </p:spPr>
        <p:txBody>
          <a:bodyPr>
            <a:normAutofit fontScale="90000"/>
          </a:bodyPr>
          <a:lstStyle/>
          <a:p>
            <a:pPr algn="ctr"/>
            <a:r>
              <a:rPr lang="en-GB" b="1" dirty="0">
                <a:solidFill>
                  <a:srgbClr val="0070C0"/>
                </a:solidFill>
                <a:latin typeface="+mn-lt"/>
              </a:rPr>
              <a:t>Total international/ foreign students in tertiary education, 1998-2016 (millions</a:t>
            </a:r>
            <a:r>
              <a:rPr lang="en-GB" sz="4000" b="1" dirty="0">
                <a:solidFill>
                  <a:srgbClr val="0070C0"/>
                </a:solidFill>
                <a:latin typeface="+mn-lt"/>
              </a:rPr>
              <a:t>)</a:t>
            </a:r>
            <a:br>
              <a:rPr lang="en-GB" sz="3600" b="1" dirty="0">
                <a:latin typeface="+mn-lt"/>
              </a:rPr>
            </a:br>
            <a:r>
              <a:rPr lang="en-GB" sz="2000" dirty="0">
                <a:latin typeface="+mn-lt"/>
              </a:rPr>
              <a:t>OECD data 2018</a:t>
            </a:r>
          </a:p>
        </p:txBody>
      </p:sp>
      <p:graphicFrame>
        <p:nvGraphicFramePr>
          <p:cNvPr id="4" name="Content Placeholder 3">
            <a:extLst>
              <a:ext uri="{FF2B5EF4-FFF2-40B4-BE49-F238E27FC236}">
                <a16:creationId xmlns:a16="http://schemas.microsoft.com/office/drawing/2014/main" id="{DA95AEE6-4695-F649-877D-C51A3BB1FF70}"/>
              </a:ext>
            </a:extLst>
          </p:cNvPr>
          <p:cNvGraphicFramePr>
            <a:graphicFrameLocks noGrp="1"/>
          </p:cNvGraphicFramePr>
          <p:nvPr>
            <p:ph idx="1"/>
            <p:extLst/>
          </p:nvPr>
        </p:nvGraphicFramePr>
        <p:xfrm>
          <a:off x="381000" y="2237468"/>
          <a:ext cx="8356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1439876"/>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1A00-2002-AE40-A464-26EC310C9436}"/>
              </a:ext>
            </a:extLst>
          </p:cNvPr>
          <p:cNvSpPr>
            <a:spLocks noGrp="1"/>
          </p:cNvSpPr>
          <p:nvPr>
            <p:ph type="title"/>
          </p:nvPr>
        </p:nvSpPr>
        <p:spPr>
          <a:xfrm>
            <a:off x="457199" y="74280"/>
            <a:ext cx="8229600" cy="1143000"/>
          </a:xfrm>
        </p:spPr>
        <p:txBody>
          <a:bodyPr>
            <a:normAutofit/>
          </a:bodyPr>
          <a:lstStyle/>
          <a:p>
            <a:pPr algn="ctr"/>
            <a:r>
              <a:rPr lang="en-GB" sz="3200" b="1" dirty="0">
                <a:solidFill>
                  <a:srgbClr val="0070C0"/>
                </a:solidFill>
                <a:latin typeface="+mn-lt"/>
              </a:rPr>
              <a:t>World’s leading universities in high citation (</a:t>
            </a:r>
            <a:r>
              <a:rPr lang="en-GB" sz="3200" b="1" dirty="0">
                <a:solidFill>
                  <a:srgbClr val="FF0000"/>
                </a:solidFill>
                <a:latin typeface="+mn-lt"/>
              </a:rPr>
              <a:t>top 1%</a:t>
            </a:r>
            <a:r>
              <a:rPr lang="en-GB" sz="3200" b="1" dirty="0">
                <a:solidFill>
                  <a:srgbClr val="0070C0"/>
                </a:solidFill>
                <a:latin typeface="+mn-lt"/>
              </a:rPr>
              <a:t>) papers in Physical Sciences STEM, 2013-16</a:t>
            </a:r>
          </a:p>
        </p:txBody>
      </p:sp>
      <p:graphicFrame>
        <p:nvGraphicFramePr>
          <p:cNvPr id="4" name="Content Placeholder 3">
            <a:extLst>
              <a:ext uri="{FF2B5EF4-FFF2-40B4-BE49-F238E27FC236}">
                <a16:creationId xmlns:a16="http://schemas.microsoft.com/office/drawing/2014/main" id="{6A93B1A5-DF5C-5B44-81BB-8867A7CC93F1}"/>
              </a:ext>
            </a:extLst>
          </p:cNvPr>
          <p:cNvGraphicFramePr>
            <a:graphicFrameLocks noGrp="1"/>
          </p:cNvGraphicFramePr>
          <p:nvPr>
            <p:ph idx="1"/>
            <p:extLst/>
          </p:nvPr>
        </p:nvGraphicFramePr>
        <p:xfrm>
          <a:off x="457200" y="1217280"/>
          <a:ext cx="8229599" cy="5444640"/>
        </p:xfrm>
        <a:graphic>
          <a:graphicData uri="http://schemas.openxmlformats.org/drawingml/2006/table">
            <a:tbl>
              <a:tblPr firstRow="1" bandRow="1">
                <a:tableStyleId>{FABFCF23-3B69-468F-B69F-88F6DE6A72F2}</a:tableStyleId>
              </a:tblPr>
              <a:tblGrid>
                <a:gridCol w="1441938">
                  <a:extLst>
                    <a:ext uri="{9D8B030D-6E8A-4147-A177-3AD203B41FA5}">
                      <a16:colId xmlns:a16="http://schemas.microsoft.com/office/drawing/2014/main" val="814306563"/>
                    </a:ext>
                  </a:extLst>
                </a:gridCol>
                <a:gridCol w="1055077">
                  <a:extLst>
                    <a:ext uri="{9D8B030D-6E8A-4147-A177-3AD203B41FA5}">
                      <a16:colId xmlns:a16="http://schemas.microsoft.com/office/drawing/2014/main" val="879637712"/>
                    </a:ext>
                  </a:extLst>
                </a:gridCol>
                <a:gridCol w="1359877">
                  <a:extLst>
                    <a:ext uri="{9D8B030D-6E8A-4147-A177-3AD203B41FA5}">
                      <a16:colId xmlns:a16="http://schemas.microsoft.com/office/drawing/2014/main" val="633316482"/>
                    </a:ext>
                  </a:extLst>
                </a:gridCol>
                <a:gridCol w="504093">
                  <a:extLst>
                    <a:ext uri="{9D8B030D-6E8A-4147-A177-3AD203B41FA5}">
                      <a16:colId xmlns:a16="http://schemas.microsoft.com/office/drawing/2014/main" val="3678377252"/>
                    </a:ext>
                  </a:extLst>
                </a:gridCol>
                <a:gridCol w="1559169">
                  <a:extLst>
                    <a:ext uri="{9D8B030D-6E8A-4147-A177-3AD203B41FA5}">
                      <a16:colId xmlns:a16="http://schemas.microsoft.com/office/drawing/2014/main" val="110441783"/>
                    </a:ext>
                  </a:extLst>
                </a:gridCol>
                <a:gridCol w="973015">
                  <a:extLst>
                    <a:ext uri="{9D8B030D-6E8A-4147-A177-3AD203B41FA5}">
                      <a16:colId xmlns:a16="http://schemas.microsoft.com/office/drawing/2014/main" val="2133432210"/>
                    </a:ext>
                  </a:extLst>
                </a:gridCol>
                <a:gridCol w="1336430">
                  <a:extLst>
                    <a:ext uri="{9D8B030D-6E8A-4147-A177-3AD203B41FA5}">
                      <a16:colId xmlns:a16="http://schemas.microsoft.com/office/drawing/2014/main" val="2499810904"/>
                    </a:ext>
                  </a:extLst>
                </a:gridCol>
              </a:tblGrid>
              <a:tr h="0">
                <a:tc>
                  <a:txBody>
                    <a:bodyPr/>
                    <a:lstStyle/>
                    <a:p>
                      <a:pPr>
                        <a:spcAft>
                          <a:spcPts val="0"/>
                        </a:spcAft>
                      </a:pPr>
                      <a:r>
                        <a:rPr lang="en-US" sz="1200" dirty="0">
                          <a:effectLst/>
                        </a:rPr>
                        <a:t>University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200" dirty="0">
                          <a:effectLst/>
                        </a:rPr>
                        <a:t>Top 1% papers in Physical Sciences</a:t>
                      </a:r>
                    </a:p>
                    <a:p>
                      <a:pPr algn="ctr">
                        <a:spcAft>
                          <a:spcPts val="0"/>
                        </a:spcAft>
                      </a:pPr>
                      <a:r>
                        <a:rPr lang="en-US" sz="1200" dirty="0">
                          <a:effectLst/>
                        </a:rPr>
                        <a:t> &amp; Engineering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pPr marL="0" indent="0">
                        <a:tabLst>
                          <a:tab pos="395288" algn="l"/>
                        </a:tabLst>
                      </a:pPr>
                      <a:endParaRPr lang="en-GB" sz="1200" dirty="0"/>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spcAft>
                          <a:spcPts val="0"/>
                        </a:spcAft>
                      </a:pPr>
                      <a:r>
                        <a:rPr lang="en-US" sz="1200" dirty="0">
                          <a:effectLst/>
                        </a:rPr>
                        <a:t>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200" dirty="0">
                          <a:effectLst/>
                        </a:rPr>
                        <a:t>Top 1% papers in </a:t>
                      </a:r>
                    </a:p>
                    <a:p>
                      <a:pPr algn="ctr">
                        <a:spcAft>
                          <a:spcPts val="0"/>
                        </a:spcAft>
                      </a:pPr>
                      <a:r>
                        <a:rPr lang="en-US" sz="1200" dirty="0">
                          <a:effectLst/>
                        </a:rPr>
                        <a:t>Mathematics </a:t>
                      </a:r>
                    </a:p>
                    <a:p>
                      <a:pPr algn="ctr">
                        <a:spcAft>
                          <a:spcPts val="0"/>
                        </a:spcAft>
                      </a:pPr>
                      <a:r>
                        <a:rPr lang="en-US" sz="1200" dirty="0">
                          <a:effectLst/>
                        </a:rPr>
                        <a:t>&amp; Computing</a:t>
                      </a:r>
                      <a:endParaRPr lang="en-GB" sz="1200" dirty="0">
                        <a:effectLst/>
                      </a:endParaRPr>
                    </a:p>
                  </a:txBody>
                  <a:tcPr marL="68580" marR="68580" marT="0" marB="0"/>
                </a:tc>
                <a:extLst>
                  <a:ext uri="{0D108BD9-81ED-4DB2-BD59-A6C34878D82A}">
                    <a16:rowId xmlns:a16="http://schemas.microsoft.com/office/drawing/2014/main" val="635817562"/>
                  </a:ext>
                </a:extLst>
              </a:tr>
              <a:tr h="306000">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179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42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249208"/>
                  </a:ext>
                </a:extLst>
              </a:tr>
              <a:tr h="306000">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159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3922287"/>
                  </a:ext>
                </a:extLst>
              </a:tr>
              <a:tr h="306000">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144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Harbin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08779"/>
                  </a:ext>
                </a:extLst>
              </a:tr>
              <a:tr h="306000">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139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1145532"/>
                  </a:ext>
                </a:extLst>
              </a:tr>
              <a:tr h="306000">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117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199233"/>
                  </a:ext>
                </a:extLst>
              </a:tr>
              <a:tr h="306000">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116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358357"/>
                  </a:ext>
                </a:extLst>
              </a:tr>
              <a:tr h="306000">
                <a:tc>
                  <a:txBody>
                    <a:bodyPr/>
                    <a:lstStyle/>
                    <a:p>
                      <a:pPr>
                        <a:spcAft>
                          <a:spcPts val="0"/>
                        </a:spcAft>
                      </a:pPr>
                      <a:r>
                        <a:rPr lang="en-US" sz="1400" dirty="0">
                          <a:effectLst/>
                        </a:rPr>
                        <a:t>U Cambridge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109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U Electronic S&amp;T</a:t>
                      </a: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CHINA</a:t>
                      </a:r>
                    </a:p>
                  </a:txBody>
                  <a:tcPr marL="68580" marR="68580" marT="0" marB="0"/>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29</a:t>
                      </a:r>
                    </a:p>
                  </a:txBody>
                  <a:tcPr marL="68580" marR="68580" marT="0" marB="0"/>
                </a:tc>
                <a:extLst>
                  <a:ext uri="{0D108BD9-81ED-4DB2-BD59-A6C34878D82A}">
                    <a16:rowId xmlns:a16="http://schemas.microsoft.com/office/drawing/2014/main" val="3859866862"/>
                  </a:ext>
                </a:extLst>
              </a:tr>
              <a:tr h="306000">
                <a:tc>
                  <a:txBody>
                    <a:bodyPr/>
                    <a:lstStyle/>
                    <a:p>
                      <a:r>
                        <a:rPr lang="en-GB" sz="1400" dirty="0"/>
                        <a:t>Caltech</a:t>
                      </a:r>
                    </a:p>
                  </a:txBody>
                  <a:tcPr marL="68580" marR="68580" marT="0" marB="0"/>
                </a:tc>
                <a:tc>
                  <a:txBody>
                    <a:bodyPr/>
                    <a:lstStyle/>
                    <a:p>
                      <a:r>
                        <a:rPr lang="en-GB" sz="1200" dirty="0"/>
                        <a:t>USA</a:t>
                      </a:r>
                    </a:p>
                  </a:txBody>
                  <a:tcPr marL="68580" marR="68580" marT="0" marB="0"/>
                </a:tc>
                <a:tc>
                  <a:txBody>
                    <a:bodyPr/>
                    <a:lstStyle/>
                    <a:p>
                      <a:pPr algn="ctr"/>
                      <a:r>
                        <a:rPr lang="en-GB" dirty="0"/>
                        <a:t>   </a:t>
                      </a:r>
                      <a:r>
                        <a:rPr lang="en-GB" sz="1400" dirty="0"/>
                        <a:t>96</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0242605"/>
                  </a:ext>
                </a:extLst>
              </a:tr>
              <a:tr h="306000">
                <a:tc>
                  <a:txBody>
                    <a:bodyPr/>
                    <a:lstStyle/>
                    <a:p>
                      <a:r>
                        <a:rPr lang="en-GB" sz="1400" dirty="0"/>
                        <a:t>EPF Lausanne</a:t>
                      </a:r>
                    </a:p>
                  </a:txBody>
                  <a:tcPr marL="68580" marR="68580" marT="0" marB="0"/>
                </a:tc>
                <a:tc>
                  <a:txBody>
                    <a:bodyPr/>
                    <a:lstStyle/>
                    <a:p>
                      <a:r>
                        <a:rPr lang="en-GB" sz="1200" dirty="0"/>
                        <a:t>SWITZERLAND</a:t>
                      </a:r>
                    </a:p>
                  </a:txBody>
                  <a:tcPr marL="68580" marR="68580" marT="0" marB="0"/>
                </a:tc>
                <a:tc>
                  <a:txBody>
                    <a:bodyPr/>
                    <a:lstStyle/>
                    <a:p>
                      <a:pPr algn="ctr"/>
                      <a:r>
                        <a:rPr lang="en-GB" sz="1400" dirty="0"/>
                        <a:t>    91</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City U Hong Kong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HONG K SAR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0601341"/>
                  </a:ext>
                </a:extLst>
              </a:tr>
              <a:tr h="306000">
                <a:tc>
                  <a:txBody>
                    <a:bodyPr/>
                    <a:lstStyle/>
                    <a:p>
                      <a:pPr>
                        <a:spcAft>
                          <a:spcPts val="0"/>
                        </a:spcAft>
                      </a:pPr>
                      <a:r>
                        <a:rPr lang="en-US" sz="1400" dirty="0">
                          <a:effectLst/>
                        </a:rPr>
                        <a:t>U S &amp; 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88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err="1">
                          <a:effectLst/>
                        </a:rPr>
                        <a:t>Huazhong</a:t>
                      </a:r>
                      <a:r>
                        <a:rPr lang="en-US" sz="1400" dirty="0">
                          <a:effectLst/>
                        </a:rPr>
                        <a:t> UST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5056650"/>
                  </a:ext>
                </a:extLst>
              </a:tr>
              <a:tr h="306000">
                <a:tc>
                  <a:txBody>
                    <a:bodyPr/>
                    <a:lstStyle/>
                    <a:p>
                      <a:r>
                        <a:rPr lang="en-GB" sz="1400" dirty="0"/>
                        <a:t>U Michigan</a:t>
                      </a:r>
                    </a:p>
                  </a:txBody>
                  <a:tcPr marL="68580" marR="68580" marT="0" marB="0"/>
                </a:tc>
                <a:tc>
                  <a:txBody>
                    <a:bodyPr/>
                    <a:lstStyle/>
                    <a:p>
                      <a:r>
                        <a:rPr lang="en-GB" sz="1200" dirty="0"/>
                        <a:t>USA</a:t>
                      </a:r>
                    </a:p>
                  </a:txBody>
                  <a:tcPr marL="68580" marR="68580" marT="0" marB="0"/>
                </a:tc>
                <a:tc>
                  <a:txBody>
                    <a:bodyPr/>
                    <a:lstStyle/>
                    <a:p>
                      <a:pPr algn="ctr"/>
                      <a:r>
                        <a:rPr lang="en-GB" sz="1400" dirty="0"/>
                        <a:t>    84</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 Texas, Austin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7389971"/>
                  </a:ext>
                </a:extLst>
              </a:tr>
              <a:tr h="306000">
                <a:tc>
                  <a:txBody>
                    <a:bodyPr/>
                    <a:lstStyle/>
                    <a:p>
                      <a:pPr>
                        <a:spcAft>
                          <a:spcPts val="0"/>
                        </a:spcAft>
                      </a:pPr>
                      <a:r>
                        <a:rPr lang="en-US" sz="1400" dirty="0">
                          <a:effectLst/>
                        </a:rPr>
                        <a:t>ETH Zurich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SWITZERLAND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South East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4307752"/>
                  </a:ext>
                </a:extLst>
              </a:tr>
              <a:tr h="306000">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7297998"/>
                  </a:ext>
                </a:extLst>
              </a:tr>
              <a:tr h="306000">
                <a:tc>
                  <a:txBody>
                    <a:bodyPr/>
                    <a:lstStyle/>
                    <a:p>
                      <a:r>
                        <a:rPr lang="en-GB" sz="1400" dirty="0"/>
                        <a:t>Imperial C Lon</a:t>
                      </a:r>
                    </a:p>
                  </a:txBody>
                  <a:tcPr marL="68580" marR="68580" marT="0" marB="0"/>
                </a:tc>
                <a:tc>
                  <a:txBody>
                    <a:bodyPr/>
                    <a:lstStyle/>
                    <a:p>
                      <a:r>
                        <a:rPr lang="en-GB" sz="1200" dirty="0"/>
                        <a:t>UK</a:t>
                      </a:r>
                    </a:p>
                  </a:txBody>
                  <a:tcPr marL="68580" marR="68580" marT="0" marB="0"/>
                </a:tc>
                <a:tc>
                  <a:txBody>
                    <a:bodyPr/>
                    <a:lstStyle/>
                    <a:p>
                      <a:pPr algn="ctr"/>
                      <a:r>
                        <a:rPr lang="en-GB" sz="1400" dirty="0"/>
                        <a:t>    78</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Princeton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6528027"/>
                  </a:ext>
                </a:extLst>
              </a:tr>
              <a:tr h="306000">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UC Los Angeles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5390786"/>
                  </a:ext>
                </a:extLst>
              </a:tr>
              <a:tr h="306000">
                <a:tc>
                  <a:txBody>
                    <a:bodyPr/>
                    <a:lstStyle/>
                    <a:p>
                      <a:pPr>
                        <a:spcAft>
                          <a:spcPts val="0"/>
                        </a:spcAft>
                      </a:pPr>
                      <a:r>
                        <a:rPr lang="en-US" sz="1400" dirty="0">
                          <a:effectLst/>
                        </a:rPr>
                        <a:t>N</a:t>
                      </a:r>
                      <a:r>
                        <a:rPr lang="en-GB" sz="1400" dirty="0" err="1">
                          <a:effectLst/>
                          <a:latin typeface="Calibri" panose="020F0502020204030204" pitchFamily="34" charset="0"/>
                          <a:cs typeface="Times New Roman" panose="02020603050405020304" pitchFamily="18" charset="0"/>
                        </a:rPr>
                        <a:t>orthwestern</a:t>
                      </a:r>
                      <a:r>
                        <a:rPr lang="en-GB" sz="1400" dirty="0">
                          <a:effectLst/>
                          <a:latin typeface="Calibri" panose="020F0502020204030204" pitchFamily="34" charset="0"/>
                          <a:cs typeface="Times New Roman" panose="02020603050405020304" pitchFamily="18" charset="0"/>
                        </a:rPr>
                        <a:t> U</a:t>
                      </a:r>
                      <a:endParaRPr lang="en-US" sz="1400" dirty="0">
                        <a:effectLst/>
                      </a:endParaRPr>
                    </a:p>
                  </a:txBody>
                  <a:tcPr marL="68580" marR="68580" marT="0" marB="0"/>
                </a:tc>
                <a:tc>
                  <a:txBody>
                    <a:bodyPr/>
                    <a:lstStyle/>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Shanghai JTU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9645652"/>
                  </a:ext>
                </a:extLst>
              </a:tr>
            </a:tbl>
          </a:graphicData>
        </a:graphic>
      </p:graphicFrame>
    </p:spTree>
    <p:extLst>
      <p:ext uri="{BB962C8B-B14F-4D97-AF65-F5344CB8AC3E}">
        <p14:creationId xmlns:p14="http://schemas.microsoft.com/office/powerpoint/2010/main" val="2697619726"/>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1A00-2002-AE40-A464-26EC310C9436}"/>
              </a:ext>
            </a:extLst>
          </p:cNvPr>
          <p:cNvSpPr>
            <a:spLocks noGrp="1"/>
          </p:cNvSpPr>
          <p:nvPr>
            <p:ph type="title"/>
          </p:nvPr>
        </p:nvSpPr>
        <p:spPr>
          <a:xfrm>
            <a:off x="0" y="157407"/>
            <a:ext cx="9144000" cy="1143000"/>
          </a:xfrm>
        </p:spPr>
        <p:txBody>
          <a:bodyPr>
            <a:noAutofit/>
          </a:bodyPr>
          <a:lstStyle/>
          <a:p>
            <a:pPr algn="ctr"/>
            <a:r>
              <a:rPr lang="en-GB" sz="3200" b="1" dirty="0">
                <a:solidFill>
                  <a:srgbClr val="0070C0"/>
                </a:solidFill>
                <a:latin typeface="+mn-lt"/>
              </a:rPr>
              <a:t>World’s leading universities in high citation (</a:t>
            </a:r>
            <a:r>
              <a:rPr lang="en-GB" sz="3200" b="1" dirty="0">
                <a:solidFill>
                  <a:srgbClr val="FF0000"/>
                </a:solidFill>
                <a:latin typeface="+mn-lt"/>
              </a:rPr>
              <a:t>top 10%</a:t>
            </a:r>
            <a:r>
              <a:rPr lang="en-GB" sz="3200" b="1" dirty="0">
                <a:solidFill>
                  <a:srgbClr val="0070C0"/>
                </a:solidFill>
                <a:latin typeface="+mn-lt"/>
              </a:rPr>
              <a:t>) papers in Biomedical, Life/Earth Sciences, 2013-16</a:t>
            </a:r>
          </a:p>
        </p:txBody>
      </p:sp>
      <p:graphicFrame>
        <p:nvGraphicFramePr>
          <p:cNvPr id="4" name="Content Placeholder 3">
            <a:extLst>
              <a:ext uri="{FF2B5EF4-FFF2-40B4-BE49-F238E27FC236}">
                <a16:creationId xmlns:a16="http://schemas.microsoft.com/office/drawing/2014/main" id="{6A93B1A5-DF5C-5B44-81BB-8867A7CC93F1}"/>
              </a:ext>
            </a:extLst>
          </p:cNvPr>
          <p:cNvGraphicFramePr>
            <a:graphicFrameLocks noGrp="1"/>
          </p:cNvGraphicFramePr>
          <p:nvPr>
            <p:ph idx="1"/>
            <p:extLst/>
          </p:nvPr>
        </p:nvGraphicFramePr>
        <p:xfrm>
          <a:off x="457200" y="1300407"/>
          <a:ext cx="8229599" cy="5444640"/>
        </p:xfrm>
        <a:graphic>
          <a:graphicData uri="http://schemas.openxmlformats.org/drawingml/2006/table">
            <a:tbl>
              <a:tblPr firstRow="1" bandRow="1">
                <a:tableStyleId>{FABFCF23-3B69-468F-B69F-88F6DE6A72F2}</a:tableStyleId>
              </a:tblPr>
              <a:tblGrid>
                <a:gridCol w="1441938">
                  <a:extLst>
                    <a:ext uri="{9D8B030D-6E8A-4147-A177-3AD203B41FA5}">
                      <a16:colId xmlns:a16="http://schemas.microsoft.com/office/drawing/2014/main" val="814306563"/>
                    </a:ext>
                  </a:extLst>
                </a:gridCol>
                <a:gridCol w="1055077">
                  <a:extLst>
                    <a:ext uri="{9D8B030D-6E8A-4147-A177-3AD203B41FA5}">
                      <a16:colId xmlns:a16="http://schemas.microsoft.com/office/drawing/2014/main" val="879637712"/>
                    </a:ext>
                  </a:extLst>
                </a:gridCol>
                <a:gridCol w="1359877">
                  <a:extLst>
                    <a:ext uri="{9D8B030D-6E8A-4147-A177-3AD203B41FA5}">
                      <a16:colId xmlns:a16="http://schemas.microsoft.com/office/drawing/2014/main" val="633316482"/>
                    </a:ext>
                  </a:extLst>
                </a:gridCol>
                <a:gridCol w="504093">
                  <a:extLst>
                    <a:ext uri="{9D8B030D-6E8A-4147-A177-3AD203B41FA5}">
                      <a16:colId xmlns:a16="http://schemas.microsoft.com/office/drawing/2014/main" val="3678377252"/>
                    </a:ext>
                  </a:extLst>
                </a:gridCol>
                <a:gridCol w="1559169">
                  <a:extLst>
                    <a:ext uri="{9D8B030D-6E8A-4147-A177-3AD203B41FA5}">
                      <a16:colId xmlns:a16="http://schemas.microsoft.com/office/drawing/2014/main" val="110441783"/>
                    </a:ext>
                  </a:extLst>
                </a:gridCol>
                <a:gridCol w="1078523">
                  <a:extLst>
                    <a:ext uri="{9D8B030D-6E8A-4147-A177-3AD203B41FA5}">
                      <a16:colId xmlns:a16="http://schemas.microsoft.com/office/drawing/2014/main" val="2133432210"/>
                    </a:ext>
                  </a:extLst>
                </a:gridCol>
                <a:gridCol w="1230922">
                  <a:extLst>
                    <a:ext uri="{9D8B030D-6E8A-4147-A177-3AD203B41FA5}">
                      <a16:colId xmlns:a16="http://schemas.microsoft.com/office/drawing/2014/main" val="2499810904"/>
                    </a:ext>
                  </a:extLst>
                </a:gridCol>
              </a:tblGrid>
              <a:tr h="251262">
                <a:tc>
                  <a:txBody>
                    <a:bodyPr/>
                    <a:lstStyle/>
                    <a:p>
                      <a:pPr>
                        <a:spcAft>
                          <a:spcPts val="0"/>
                        </a:spcAft>
                      </a:pPr>
                      <a:r>
                        <a:rPr lang="en-US" sz="1200" dirty="0">
                          <a:effectLst/>
                        </a:rPr>
                        <a:t>University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US" sz="1200" dirty="0">
                          <a:effectLst/>
                        </a:rPr>
                        <a:t>Top 10% papers </a:t>
                      </a:r>
                    </a:p>
                    <a:p>
                      <a:pPr algn="ctr">
                        <a:spcAft>
                          <a:spcPts val="0"/>
                        </a:spcAft>
                      </a:pPr>
                      <a:r>
                        <a:rPr lang="en-US" sz="1200" dirty="0">
                          <a:effectLst/>
                        </a:rPr>
                        <a:t>in Biomedical and Health Sciences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indent="0">
                        <a:tabLst>
                          <a:tab pos="395288" algn="l"/>
                        </a:tabLst>
                      </a:pPr>
                      <a:endParaRPr lang="en-GB" sz="12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200" dirty="0">
                          <a:effectLst/>
                        </a:rPr>
                        <a:t>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US" sz="1200" dirty="0">
                          <a:effectLst/>
                        </a:rPr>
                        <a:t>Top 10% papers in </a:t>
                      </a:r>
                      <a:r>
                        <a:rPr lang="en-GB" sz="1200" dirty="0">
                          <a:effectLst/>
                        </a:rPr>
                        <a:t>Life and Earth Sciences</a:t>
                      </a: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35817562"/>
                  </a:ext>
                </a:extLst>
              </a:tr>
              <a:tr h="306000">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5171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Wageningen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NETHERLANDS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483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0249208"/>
                  </a:ext>
                </a:extLst>
              </a:tr>
              <a:tr h="306000">
                <a:tc>
                  <a:txBody>
                    <a:bodyPr/>
                    <a:lstStyle/>
                    <a:p>
                      <a:pPr>
                        <a:spcAft>
                          <a:spcPts val="0"/>
                        </a:spcAft>
                      </a:pPr>
                      <a:r>
                        <a:rPr lang="en-US" sz="1400" dirty="0">
                          <a:effectLst/>
                        </a:rPr>
                        <a:t>Johns Hopkins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2081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474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73922287"/>
                  </a:ext>
                </a:extLst>
              </a:tr>
              <a:tr h="306000">
                <a:tc>
                  <a:txBody>
                    <a:bodyPr/>
                    <a:lstStyle/>
                    <a:p>
                      <a:pPr>
                        <a:spcAft>
                          <a:spcPts val="0"/>
                        </a:spcAft>
                      </a:pPr>
                      <a:r>
                        <a:rPr lang="en-US" sz="1400" dirty="0">
                          <a:effectLst/>
                        </a:rPr>
                        <a:t>U Toronto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CANADA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1962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UC Davis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453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3708779"/>
                  </a:ext>
                </a:extLst>
              </a:tr>
              <a:tr h="306000">
                <a:tc>
                  <a:txBody>
                    <a:bodyPr/>
                    <a:lstStyle/>
                    <a:p>
                      <a:pPr>
                        <a:spcAft>
                          <a:spcPts val="0"/>
                        </a:spcAft>
                      </a:pPr>
                      <a:r>
                        <a:rPr lang="en-US" sz="1400" dirty="0">
                          <a:effectLst/>
                        </a:rPr>
                        <a:t>UC San Francisco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1706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428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01145532"/>
                  </a:ext>
                </a:extLst>
              </a:tr>
              <a:tr h="306000">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1555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Washington 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408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6199233"/>
                  </a:ext>
                </a:extLst>
              </a:tr>
              <a:tr h="306000">
                <a:tc>
                  <a:txBody>
                    <a:bodyPr/>
                    <a:lstStyle/>
                    <a:p>
                      <a:pPr>
                        <a:spcAft>
                          <a:spcPts val="0"/>
                        </a:spcAft>
                      </a:pPr>
                      <a:r>
                        <a:rPr lang="en-US" sz="1400" dirty="0">
                          <a:effectLst/>
                        </a:rPr>
                        <a:t>U College London</a:t>
                      </a:r>
                      <a:endPar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UK</a:t>
                      </a:r>
                      <a:endParaRPr lang="en-GB"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1532</a:t>
                      </a:r>
                      <a:endPar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ETH Zurich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SWITZERLAND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407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4358357"/>
                  </a:ext>
                </a:extLst>
              </a:tr>
              <a:tr h="306000">
                <a:tc>
                  <a:txBody>
                    <a:bodyPr/>
                    <a:lstStyle/>
                    <a:p>
                      <a:pPr>
                        <a:spcAft>
                          <a:spcPts val="0"/>
                        </a:spcAft>
                      </a:pPr>
                      <a:r>
                        <a:rPr lang="en-US" sz="1400" dirty="0">
                          <a:effectLst/>
                        </a:rPr>
                        <a:t>U Pennsylvania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1507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Cornell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GB"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403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9866862"/>
                  </a:ext>
                </a:extLst>
              </a:tr>
              <a:tr h="306000">
                <a:tc>
                  <a:txBody>
                    <a:bodyPr/>
                    <a:lstStyle/>
                    <a:p>
                      <a:pPr>
                        <a:spcAft>
                          <a:spcPts val="0"/>
                        </a:spcAft>
                      </a:pPr>
                      <a:r>
                        <a:rPr lang="en-US" sz="1400" dirty="0">
                          <a:effectLst/>
                        </a:rPr>
                        <a:t>U Michigan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1498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Wisconsin-</a:t>
                      </a:r>
                      <a:r>
                        <a:rPr lang="en-US" sz="1400" dirty="0" err="1">
                          <a:effectLst/>
                        </a:rPr>
                        <a:t>Madd</a:t>
                      </a:r>
                      <a:r>
                        <a:rPr lang="en-US"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380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4307752"/>
                  </a:ext>
                </a:extLst>
              </a:tr>
              <a:tr h="306000">
                <a:tc>
                  <a:txBody>
                    <a:bodyPr/>
                    <a:lstStyle/>
                    <a:p>
                      <a:pPr>
                        <a:spcAft>
                          <a:spcPts val="0"/>
                        </a:spcAft>
                      </a:pPr>
                      <a:r>
                        <a:rPr lang="en-US" sz="1400" dirty="0">
                          <a:effectLst/>
                        </a:rPr>
                        <a:t>U Washington 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1333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Queensland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AUSTRALIA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360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67297998"/>
                  </a:ext>
                </a:extLst>
              </a:tr>
              <a:tr h="306000">
                <a:tc>
                  <a:txBody>
                    <a:bodyPr/>
                    <a:lstStyle/>
                    <a:p>
                      <a:pPr>
                        <a:spcAft>
                          <a:spcPts val="0"/>
                        </a:spcAft>
                      </a:pPr>
                      <a:r>
                        <a:rPr lang="en-US" sz="1400" dirty="0">
                          <a:effectLst/>
                        </a:rPr>
                        <a:t>U Oxford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1256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Oxford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357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52094178"/>
                  </a:ext>
                </a:extLst>
              </a:tr>
              <a:tr h="306000">
                <a:tc>
                  <a:txBody>
                    <a:bodyPr/>
                    <a:lstStyle/>
                    <a:p>
                      <a:pPr>
                        <a:spcAft>
                          <a:spcPts val="0"/>
                        </a:spcAft>
                      </a:pPr>
                      <a:r>
                        <a:rPr lang="en-US" sz="1400" dirty="0">
                          <a:effectLst/>
                        </a:rPr>
                        <a:t>Yale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1222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British Columbia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CANADA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351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55393546"/>
                  </a:ext>
                </a:extLst>
              </a:tr>
              <a:tr h="306000">
                <a:tc>
                  <a:txBody>
                    <a:bodyPr/>
                    <a:lstStyle/>
                    <a:p>
                      <a:pPr>
                        <a:spcAft>
                          <a:spcPts val="0"/>
                        </a:spcAft>
                      </a:pPr>
                      <a:r>
                        <a:rPr lang="en-US" sz="1400" dirty="0">
                          <a:effectLst/>
                        </a:rPr>
                        <a:t>Columbia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1219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347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1607394"/>
                  </a:ext>
                </a:extLst>
              </a:tr>
              <a:tr h="306000">
                <a:tc>
                  <a:txBody>
                    <a:bodyPr/>
                    <a:lstStyle/>
                    <a:p>
                      <a:pPr>
                        <a:spcAft>
                          <a:spcPts val="0"/>
                        </a:spcAft>
                      </a:pPr>
                      <a:r>
                        <a:rPr lang="en-US" sz="1400" dirty="0">
                          <a:effectLst/>
                        </a:rPr>
                        <a:t>U Pittsburg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1217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Florida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333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16528027"/>
                  </a:ext>
                </a:extLst>
              </a:tr>
              <a:tr h="306000">
                <a:tc>
                  <a:txBody>
                    <a:bodyPr/>
                    <a:lstStyle/>
                    <a:p>
                      <a:pPr>
                        <a:spcAft>
                          <a:spcPts val="0"/>
                        </a:spcAft>
                      </a:pPr>
                      <a:r>
                        <a:rPr lang="en-US" sz="1400" dirty="0">
                          <a:effectLst/>
                        </a:rPr>
                        <a:t>U Texas HSC </a:t>
                      </a:r>
                      <a:r>
                        <a:rPr lang="en-US" sz="1400" dirty="0" err="1">
                          <a:effectLst/>
                        </a:rPr>
                        <a:t>Hou</a:t>
                      </a:r>
                      <a:r>
                        <a:rPr lang="en-US"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1210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Ghent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BELGIUM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323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15390786"/>
                  </a:ext>
                </a:extLst>
              </a:tr>
              <a:tr h="306000">
                <a:tc>
                  <a:txBody>
                    <a:bodyPr/>
                    <a:lstStyle/>
                    <a:p>
                      <a:pPr>
                        <a:spcAft>
                          <a:spcPts val="0"/>
                        </a:spcAft>
                      </a:pPr>
                      <a:r>
                        <a:rPr lang="en-US" sz="1400" dirty="0">
                          <a:effectLst/>
                        </a:rPr>
                        <a:t>UC Los Angeles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Minnesota - TC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USA</a:t>
                      </a: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303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93533800"/>
                  </a:ext>
                </a:extLst>
              </a:tr>
              <a:tr h="306000">
                <a:tc>
                  <a:txBody>
                    <a:bodyPr/>
                    <a:lstStyle/>
                    <a:p>
                      <a:pPr>
                        <a:spcAft>
                          <a:spcPts val="0"/>
                        </a:spcAft>
                      </a:pPr>
                      <a:r>
                        <a:rPr lang="en-US" sz="1400" dirty="0">
                          <a:effectLst/>
                        </a:rPr>
                        <a:t>UC San Diego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1153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301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28139692"/>
                  </a:ext>
                </a:extLst>
              </a:tr>
            </a:tbl>
          </a:graphicData>
        </a:graphic>
      </p:graphicFrame>
    </p:spTree>
    <p:extLst>
      <p:ext uri="{BB962C8B-B14F-4D97-AF65-F5344CB8AC3E}">
        <p14:creationId xmlns:p14="http://schemas.microsoft.com/office/powerpoint/2010/main" val="8943968"/>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1AEF-2F36-1544-9CAF-6B629ABE1B7F}"/>
              </a:ext>
            </a:extLst>
          </p:cNvPr>
          <p:cNvSpPr>
            <a:spLocks noGrp="1"/>
          </p:cNvSpPr>
          <p:nvPr>
            <p:ph type="title"/>
          </p:nvPr>
        </p:nvSpPr>
        <p:spPr>
          <a:xfrm>
            <a:off x="0" y="274638"/>
            <a:ext cx="9144000" cy="1143000"/>
          </a:xfrm>
        </p:spPr>
        <p:txBody>
          <a:bodyPr>
            <a:normAutofit fontScale="90000"/>
          </a:bodyPr>
          <a:lstStyle/>
          <a:p>
            <a:pPr algn="ctr"/>
            <a:r>
              <a:rPr lang="en-GB" sz="4000" b="1" dirty="0">
                <a:solidFill>
                  <a:srgbClr val="0070C0"/>
                </a:solidFill>
                <a:latin typeface="+mn-lt"/>
              </a:rPr>
              <a:t>Tsinghua U high cite papers 2006-09 to 2013-16</a:t>
            </a:r>
            <a:br>
              <a:rPr lang="en-GB" sz="3600" b="1" dirty="0">
                <a:solidFill>
                  <a:srgbClr val="0070C0"/>
                </a:solidFill>
                <a:latin typeface="+mn-lt"/>
              </a:rPr>
            </a:br>
            <a:r>
              <a:rPr lang="en-GB" sz="1800" dirty="0">
                <a:latin typeface="+mn-lt"/>
              </a:rPr>
              <a:t>mc = mathematics and computing, </a:t>
            </a:r>
            <a:r>
              <a:rPr lang="en-GB" sz="1800" dirty="0" err="1">
                <a:latin typeface="+mn-lt"/>
              </a:rPr>
              <a:t>pse</a:t>
            </a:r>
            <a:r>
              <a:rPr lang="en-GB" sz="1800" dirty="0">
                <a:latin typeface="+mn-lt"/>
              </a:rPr>
              <a:t> = physical sciences and engineering</a:t>
            </a:r>
          </a:p>
        </p:txBody>
      </p:sp>
      <p:graphicFrame>
        <p:nvGraphicFramePr>
          <p:cNvPr id="4" name="Content Placeholder 3">
            <a:extLst>
              <a:ext uri="{FF2B5EF4-FFF2-40B4-BE49-F238E27FC236}">
                <a16:creationId xmlns:a16="http://schemas.microsoft.com/office/drawing/2014/main" id="{E983EDCC-A98A-8C48-9855-3C285EAF0A6E}"/>
              </a:ext>
            </a:extLst>
          </p:cNvPr>
          <p:cNvGraphicFramePr>
            <a:graphicFrameLocks noGrp="1"/>
          </p:cNvGraphicFramePr>
          <p:nvPr>
            <p:ph idx="1"/>
            <p:extLst/>
          </p:nvPr>
        </p:nvGraphicFramePr>
        <p:xfrm>
          <a:off x="184068" y="1576449"/>
          <a:ext cx="8817426" cy="5104533"/>
        </p:xfrm>
        <a:graphic>
          <a:graphicData uri="http://schemas.openxmlformats.org/drawingml/2006/table">
            <a:tbl>
              <a:tblPr firstRow="1" bandRow="1">
                <a:tableStyleId>{69012ECD-51FC-41F1-AA8D-1B2483CD663E}</a:tableStyleId>
              </a:tblPr>
              <a:tblGrid>
                <a:gridCol w="2019870">
                  <a:extLst>
                    <a:ext uri="{9D8B030D-6E8A-4147-A177-3AD203B41FA5}">
                      <a16:colId xmlns:a16="http://schemas.microsoft.com/office/drawing/2014/main" val="3914526174"/>
                    </a:ext>
                  </a:extLst>
                </a:gridCol>
                <a:gridCol w="788644">
                  <a:extLst>
                    <a:ext uri="{9D8B030D-6E8A-4147-A177-3AD203B41FA5}">
                      <a16:colId xmlns:a16="http://schemas.microsoft.com/office/drawing/2014/main" val="3032233271"/>
                    </a:ext>
                  </a:extLst>
                </a:gridCol>
                <a:gridCol w="855023">
                  <a:extLst>
                    <a:ext uri="{9D8B030D-6E8A-4147-A177-3AD203B41FA5}">
                      <a16:colId xmlns:a16="http://schemas.microsoft.com/office/drawing/2014/main" val="767279142"/>
                    </a:ext>
                  </a:extLst>
                </a:gridCol>
                <a:gridCol w="902525">
                  <a:extLst>
                    <a:ext uri="{9D8B030D-6E8A-4147-A177-3AD203B41FA5}">
                      <a16:colId xmlns:a16="http://schemas.microsoft.com/office/drawing/2014/main" val="106319099"/>
                    </a:ext>
                  </a:extLst>
                </a:gridCol>
                <a:gridCol w="866899">
                  <a:extLst>
                    <a:ext uri="{9D8B030D-6E8A-4147-A177-3AD203B41FA5}">
                      <a16:colId xmlns:a16="http://schemas.microsoft.com/office/drawing/2014/main" val="2236651658"/>
                    </a:ext>
                  </a:extLst>
                </a:gridCol>
                <a:gridCol w="866898">
                  <a:extLst>
                    <a:ext uri="{9D8B030D-6E8A-4147-A177-3AD203B41FA5}">
                      <a16:colId xmlns:a16="http://schemas.microsoft.com/office/drawing/2014/main" val="3645460591"/>
                    </a:ext>
                  </a:extLst>
                </a:gridCol>
                <a:gridCol w="831273">
                  <a:extLst>
                    <a:ext uri="{9D8B030D-6E8A-4147-A177-3AD203B41FA5}">
                      <a16:colId xmlns:a16="http://schemas.microsoft.com/office/drawing/2014/main" val="518869869"/>
                    </a:ext>
                  </a:extLst>
                </a:gridCol>
                <a:gridCol w="855023">
                  <a:extLst>
                    <a:ext uri="{9D8B030D-6E8A-4147-A177-3AD203B41FA5}">
                      <a16:colId xmlns:a16="http://schemas.microsoft.com/office/drawing/2014/main" val="1369746101"/>
                    </a:ext>
                  </a:extLst>
                </a:gridCol>
                <a:gridCol w="831271">
                  <a:extLst>
                    <a:ext uri="{9D8B030D-6E8A-4147-A177-3AD203B41FA5}">
                      <a16:colId xmlns:a16="http://schemas.microsoft.com/office/drawing/2014/main" val="1464189137"/>
                    </a:ext>
                  </a:extLst>
                </a:gridCol>
              </a:tblGrid>
              <a:tr h="370840">
                <a:tc>
                  <a:txBody>
                    <a:bodyPr/>
                    <a:lstStyle/>
                    <a:p>
                      <a:endParaRPr lang="en-GB" sz="1400" dirty="0"/>
                    </a:p>
                  </a:txBody>
                  <a:tcPr/>
                </a:tc>
                <a:tc>
                  <a:txBody>
                    <a:bodyPr/>
                    <a:lstStyle/>
                    <a:p>
                      <a:pPr algn="ctr"/>
                      <a:r>
                        <a:rPr lang="en-GB" sz="1400" dirty="0"/>
                        <a:t>2006-09</a:t>
                      </a:r>
                    </a:p>
                  </a:txBody>
                  <a:tcPr/>
                </a:tc>
                <a:tc>
                  <a:txBody>
                    <a:bodyPr/>
                    <a:lstStyle/>
                    <a:p>
                      <a:pPr algn="ctr"/>
                      <a:r>
                        <a:rPr lang="en-GB" sz="1400" dirty="0"/>
                        <a:t>2007-10</a:t>
                      </a:r>
                    </a:p>
                  </a:txBody>
                  <a:tcPr/>
                </a:tc>
                <a:tc>
                  <a:txBody>
                    <a:bodyPr/>
                    <a:lstStyle/>
                    <a:p>
                      <a:pPr algn="ctr"/>
                      <a:r>
                        <a:rPr lang="en-GB" sz="1400" dirty="0"/>
                        <a:t>2008-11</a:t>
                      </a:r>
                    </a:p>
                  </a:txBody>
                  <a:tcPr/>
                </a:tc>
                <a:tc>
                  <a:txBody>
                    <a:bodyPr/>
                    <a:lstStyle/>
                    <a:p>
                      <a:pPr algn="ctr"/>
                      <a:r>
                        <a:rPr lang="en-GB" sz="1400" dirty="0"/>
                        <a:t>2009-12</a:t>
                      </a:r>
                    </a:p>
                  </a:txBody>
                  <a:tcPr/>
                </a:tc>
                <a:tc>
                  <a:txBody>
                    <a:bodyPr/>
                    <a:lstStyle/>
                    <a:p>
                      <a:pPr algn="ctr"/>
                      <a:r>
                        <a:rPr lang="en-GB" sz="1400" dirty="0"/>
                        <a:t>2010-13</a:t>
                      </a:r>
                    </a:p>
                  </a:txBody>
                  <a:tcPr/>
                </a:tc>
                <a:tc>
                  <a:txBody>
                    <a:bodyPr/>
                    <a:lstStyle/>
                    <a:p>
                      <a:pPr algn="ctr"/>
                      <a:r>
                        <a:rPr lang="en-GB" sz="1400" dirty="0"/>
                        <a:t>2011-14</a:t>
                      </a:r>
                    </a:p>
                  </a:txBody>
                  <a:tcPr/>
                </a:tc>
                <a:tc>
                  <a:txBody>
                    <a:bodyPr/>
                    <a:lstStyle/>
                    <a:p>
                      <a:pPr algn="ctr"/>
                      <a:r>
                        <a:rPr lang="en-GB" sz="1400" dirty="0"/>
                        <a:t>2012-15</a:t>
                      </a:r>
                    </a:p>
                  </a:txBody>
                  <a:tcPr/>
                </a:tc>
                <a:tc>
                  <a:txBody>
                    <a:bodyPr/>
                    <a:lstStyle/>
                    <a:p>
                      <a:pPr algn="ctr"/>
                      <a:r>
                        <a:rPr lang="en-GB" sz="1400" dirty="0"/>
                        <a:t>2013-16</a:t>
                      </a:r>
                    </a:p>
                  </a:txBody>
                  <a:tcPr/>
                </a:tc>
                <a:extLst>
                  <a:ext uri="{0D108BD9-81ED-4DB2-BD59-A6C34878D82A}">
                    <a16:rowId xmlns:a16="http://schemas.microsoft.com/office/drawing/2014/main" val="2997426772"/>
                  </a:ext>
                </a:extLst>
              </a:tr>
              <a:tr h="370840">
                <a:tc>
                  <a:txBody>
                    <a:bodyPr/>
                    <a:lstStyle/>
                    <a:p>
                      <a:r>
                        <a:rPr lang="en-GB" sz="1400" dirty="0"/>
                        <a:t>Top 10% maths/</a:t>
                      </a:r>
                      <a:r>
                        <a:rPr lang="en-GB" sz="1400" dirty="0" err="1"/>
                        <a:t>comput</a:t>
                      </a:r>
                      <a:endParaRPr lang="en-GB" sz="1400" dirty="0"/>
                    </a:p>
                  </a:txBody>
                  <a:tcPr>
                    <a:solidFill>
                      <a:schemeClr val="bg1">
                        <a:lumMod val="85000"/>
                      </a:schemeClr>
                    </a:solidFill>
                  </a:tcPr>
                </a:tc>
                <a:tc>
                  <a:txBody>
                    <a:bodyPr/>
                    <a:lstStyle/>
                    <a:p>
                      <a:pPr algn="ctr"/>
                      <a:r>
                        <a:rPr lang="en-GB" sz="1600" dirty="0"/>
                        <a:t>  164</a:t>
                      </a:r>
                    </a:p>
                  </a:txBody>
                  <a:tcPr>
                    <a:solidFill>
                      <a:schemeClr val="bg1">
                        <a:lumMod val="85000"/>
                      </a:schemeClr>
                    </a:solidFill>
                  </a:tcPr>
                </a:tc>
                <a:tc>
                  <a:txBody>
                    <a:bodyPr/>
                    <a:lstStyle/>
                    <a:p>
                      <a:pPr algn="ctr"/>
                      <a:r>
                        <a:rPr lang="en-GB" sz="1600" dirty="0"/>
                        <a:t>  173</a:t>
                      </a:r>
                    </a:p>
                  </a:txBody>
                  <a:tcPr>
                    <a:solidFill>
                      <a:schemeClr val="bg1">
                        <a:lumMod val="85000"/>
                      </a:schemeClr>
                    </a:solidFill>
                  </a:tcPr>
                </a:tc>
                <a:tc>
                  <a:txBody>
                    <a:bodyPr/>
                    <a:lstStyle/>
                    <a:p>
                      <a:pPr algn="ctr"/>
                      <a:r>
                        <a:rPr lang="en-GB" sz="1600" dirty="0"/>
                        <a:t>  185</a:t>
                      </a:r>
                    </a:p>
                  </a:txBody>
                  <a:tcPr>
                    <a:solidFill>
                      <a:schemeClr val="bg1">
                        <a:lumMod val="85000"/>
                      </a:schemeClr>
                    </a:solidFill>
                  </a:tcPr>
                </a:tc>
                <a:tc>
                  <a:txBody>
                    <a:bodyPr/>
                    <a:lstStyle/>
                    <a:p>
                      <a:pPr algn="ctr"/>
                      <a:r>
                        <a:rPr lang="en-GB" sz="1600" dirty="0"/>
                        <a:t>  195</a:t>
                      </a:r>
                    </a:p>
                  </a:txBody>
                  <a:tcPr>
                    <a:solidFill>
                      <a:schemeClr val="bg1">
                        <a:lumMod val="85000"/>
                      </a:schemeClr>
                    </a:solidFill>
                  </a:tcPr>
                </a:tc>
                <a:tc>
                  <a:txBody>
                    <a:bodyPr/>
                    <a:lstStyle/>
                    <a:p>
                      <a:pPr algn="ctr"/>
                      <a:r>
                        <a:rPr lang="en-GB" sz="1600" dirty="0"/>
                        <a:t>  245</a:t>
                      </a:r>
                    </a:p>
                  </a:txBody>
                  <a:tcPr>
                    <a:solidFill>
                      <a:schemeClr val="bg1">
                        <a:lumMod val="85000"/>
                      </a:schemeClr>
                    </a:solidFill>
                  </a:tcPr>
                </a:tc>
                <a:tc>
                  <a:txBody>
                    <a:bodyPr/>
                    <a:lstStyle/>
                    <a:p>
                      <a:pPr algn="ctr"/>
                      <a:r>
                        <a:rPr lang="en-GB" sz="1600" dirty="0"/>
                        <a:t>  307</a:t>
                      </a:r>
                    </a:p>
                  </a:txBody>
                  <a:tcPr>
                    <a:solidFill>
                      <a:schemeClr val="bg1">
                        <a:lumMod val="85000"/>
                      </a:schemeClr>
                    </a:solidFill>
                  </a:tcPr>
                </a:tc>
                <a:tc>
                  <a:txBody>
                    <a:bodyPr/>
                    <a:lstStyle/>
                    <a:p>
                      <a:pPr algn="ctr"/>
                      <a:r>
                        <a:rPr lang="en-GB" sz="1600" dirty="0"/>
                        <a:t>  382</a:t>
                      </a:r>
                    </a:p>
                  </a:txBody>
                  <a:tcPr>
                    <a:solidFill>
                      <a:schemeClr val="bg1">
                        <a:lumMod val="85000"/>
                      </a:schemeClr>
                    </a:solidFill>
                  </a:tcPr>
                </a:tc>
                <a:tc>
                  <a:txBody>
                    <a:bodyPr/>
                    <a:lstStyle/>
                    <a:p>
                      <a:pPr algn="ctr"/>
                      <a:r>
                        <a:rPr lang="en-GB" sz="1600" dirty="0"/>
                        <a:t>  432</a:t>
                      </a:r>
                    </a:p>
                  </a:txBody>
                  <a:tcPr>
                    <a:solidFill>
                      <a:schemeClr val="bg1">
                        <a:lumMod val="85000"/>
                      </a:schemeClr>
                    </a:solidFill>
                  </a:tcPr>
                </a:tc>
                <a:extLst>
                  <a:ext uri="{0D108BD9-81ED-4DB2-BD59-A6C34878D82A}">
                    <a16:rowId xmlns:a16="http://schemas.microsoft.com/office/drawing/2014/main" val="2695277252"/>
                  </a:ext>
                </a:extLst>
              </a:tr>
              <a:tr h="370840">
                <a:tc>
                  <a:txBody>
                    <a:bodyPr/>
                    <a:lstStyle/>
                    <a:p>
                      <a:r>
                        <a:rPr lang="en-GB" sz="1400" dirty="0"/>
                        <a:t>Top 10% </a:t>
                      </a:r>
                      <a:r>
                        <a:rPr lang="en-GB" sz="1400" dirty="0" err="1"/>
                        <a:t>ps</a:t>
                      </a:r>
                      <a:r>
                        <a:rPr lang="en-GB" sz="1400" dirty="0"/>
                        <a:t>/engineering</a:t>
                      </a:r>
                    </a:p>
                  </a:txBody>
                  <a:tcPr>
                    <a:solidFill>
                      <a:schemeClr val="bg1">
                        <a:lumMod val="85000"/>
                      </a:schemeClr>
                    </a:solidFill>
                  </a:tcPr>
                </a:tc>
                <a:tc>
                  <a:txBody>
                    <a:bodyPr/>
                    <a:lstStyle/>
                    <a:p>
                      <a:pPr algn="ctr"/>
                      <a:r>
                        <a:rPr lang="en-GB" sz="1600" dirty="0"/>
                        <a:t>  594</a:t>
                      </a:r>
                    </a:p>
                  </a:txBody>
                  <a:tcPr>
                    <a:solidFill>
                      <a:schemeClr val="bg1">
                        <a:lumMod val="85000"/>
                      </a:schemeClr>
                    </a:solidFill>
                  </a:tcPr>
                </a:tc>
                <a:tc>
                  <a:txBody>
                    <a:bodyPr/>
                    <a:lstStyle/>
                    <a:p>
                      <a:pPr algn="ctr"/>
                      <a:r>
                        <a:rPr lang="en-GB" sz="1600" dirty="0"/>
                        <a:t>  636</a:t>
                      </a:r>
                    </a:p>
                  </a:txBody>
                  <a:tcPr>
                    <a:solidFill>
                      <a:schemeClr val="bg1">
                        <a:lumMod val="85000"/>
                      </a:schemeClr>
                    </a:solidFill>
                  </a:tcPr>
                </a:tc>
                <a:tc>
                  <a:txBody>
                    <a:bodyPr/>
                    <a:lstStyle/>
                    <a:p>
                      <a:pPr algn="ctr"/>
                      <a:r>
                        <a:rPr lang="en-GB" sz="1600" dirty="0"/>
                        <a:t>  689</a:t>
                      </a:r>
                    </a:p>
                  </a:txBody>
                  <a:tcPr>
                    <a:solidFill>
                      <a:schemeClr val="bg1">
                        <a:lumMod val="85000"/>
                      </a:schemeClr>
                    </a:solidFill>
                  </a:tcPr>
                </a:tc>
                <a:tc>
                  <a:txBody>
                    <a:bodyPr/>
                    <a:lstStyle/>
                    <a:p>
                      <a:pPr algn="ctr"/>
                      <a:r>
                        <a:rPr lang="en-GB" sz="1600" dirty="0"/>
                        <a:t>  737</a:t>
                      </a:r>
                    </a:p>
                  </a:txBody>
                  <a:tcPr>
                    <a:solidFill>
                      <a:schemeClr val="bg1">
                        <a:lumMod val="85000"/>
                      </a:schemeClr>
                    </a:solidFill>
                  </a:tcPr>
                </a:tc>
                <a:tc>
                  <a:txBody>
                    <a:bodyPr/>
                    <a:lstStyle/>
                    <a:p>
                      <a:pPr algn="ctr"/>
                      <a:r>
                        <a:rPr lang="en-GB" sz="1600" dirty="0"/>
                        <a:t>  850</a:t>
                      </a:r>
                    </a:p>
                  </a:txBody>
                  <a:tcPr>
                    <a:solidFill>
                      <a:schemeClr val="bg1">
                        <a:lumMod val="85000"/>
                      </a:schemeClr>
                    </a:solidFill>
                  </a:tcPr>
                </a:tc>
                <a:tc>
                  <a:txBody>
                    <a:bodyPr/>
                    <a:lstStyle/>
                    <a:p>
                      <a:pPr algn="ctr"/>
                      <a:r>
                        <a:rPr lang="en-GB" sz="1600" dirty="0"/>
                        <a:t>  975</a:t>
                      </a:r>
                    </a:p>
                  </a:txBody>
                  <a:tcPr>
                    <a:solidFill>
                      <a:schemeClr val="bg1">
                        <a:lumMod val="85000"/>
                      </a:schemeClr>
                    </a:solidFill>
                  </a:tcPr>
                </a:tc>
                <a:tc>
                  <a:txBody>
                    <a:bodyPr/>
                    <a:lstStyle/>
                    <a:p>
                      <a:pPr algn="ctr"/>
                      <a:r>
                        <a:rPr lang="en-GB" sz="1600" dirty="0"/>
                        <a:t>1097</a:t>
                      </a:r>
                    </a:p>
                  </a:txBody>
                  <a:tcPr>
                    <a:solidFill>
                      <a:schemeClr val="bg1">
                        <a:lumMod val="85000"/>
                      </a:schemeClr>
                    </a:solidFill>
                  </a:tcPr>
                </a:tc>
                <a:tc>
                  <a:txBody>
                    <a:bodyPr/>
                    <a:lstStyle/>
                    <a:p>
                      <a:pPr algn="ctr"/>
                      <a:r>
                        <a:rPr lang="en-GB" sz="1600" dirty="0"/>
                        <a:t>1269</a:t>
                      </a:r>
                    </a:p>
                  </a:txBody>
                  <a:tcPr>
                    <a:solidFill>
                      <a:schemeClr val="bg1">
                        <a:lumMod val="85000"/>
                      </a:schemeClr>
                    </a:solidFill>
                  </a:tcPr>
                </a:tc>
                <a:extLst>
                  <a:ext uri="{0D108BD9-81ED-4DB2-BD59-A6C34878D82A}">
                    <a16:rowId xmlns:a16="http://schemas.microsoft.com/office/drawing/2014/main" val="698027293"/>
                  </a:ext>
                </a:extLst>
              </a:tr>
              <a:tr h="452816">
                <a:tc>
                  <a:txBody>
                    <a:bodyPr/>
                    <a:lstStyle/>
                    <a:p>
                      <a:r>
                        <a:rPr lang="en-GB" sz="1400" dirty="0"/>
                        <a:t>Total 10% all STEM</a:t>
                      </a:r>
                    </a:p>
                  </a:txBody>
                  <a:tcPr>
                    <a:solidFill>
                      <a:schemeClr val="bg1">
                        <a:lumMod val="85000"/>
                      </a:schemeClr>
                    </a:solidFill>
                  </a:tcPr>
                </a:tc>
                <a:tc>
                  <a:txBody>
                    <a:bodyPr/>
                    <a:lstStyle/>
                    <a:p>
                      <a:pPr algn="ctr"/>
                      <a:r>
                        <a:rPr lang="en-GB" sz="1600" dirty="0"/>
                        <a:t>  758</a:t>
                      </a:r>
                    </a:p>
                  </a:txBody>
                  <a:tcPr>
                    <a:solidFill>
                      <a:schemeClr val="bg1">
                        <a:lumMod val="85000"/>
                      </a:schemeClr>
                    </a:solidFill>
                  </a:tcPr>
                </a:tc>
                <a:tc>
                  <a:txBody>
                    <a:bodyPr/>
                    <a:lstStyle/>
                    <a:p>
                      <a:pPr algn="ctr"/>
                      <a:r>
                        <a:rPr lang="en-GB" sz="1600" dirty="0"/>
                        <a:t>  809</a:t>
                      </a:r>
                    </a:p>
                  </a:txBody>
                  <a:tcPr>
                    <a:solidFill>
                      <a:schemeClr val="bg1">
                        <a:lumMod val="85000"/>
                      </a:schemeClr>
                    </a:solidFill>
                  </a:tcPr>
                </a:tc>
                <a:tc>
                  <a:txBody>
                    <a:bodyPr/>
                    <a:lstStyle/>
                    <a:p>
                      <a:pPr algn="ctr"/>
                      <a:r>
                        <a:rPr lang="en-GB" sz="1600" dirty="0"/>
                        <a:t>  874</a:t>
                      </a:r>
                    </a:p>
                  </a:txBody>
                  <a:tcPr>
                    <a:solidFill>
                      <a:schemeClr val="bg1">
                        <a:lumMod val="85000"/>
                      </a:schemeClr>
                    </a:solidFill>
                  </a:tcPr>
                </a:tc>
                <a:tc>
                  <a:txBody>
                    <a:bodyPr/>
                    <a:lstStyle/>
                    <a:p>
                      <a:pPr algn="ctr"/>
                      <a:r>
                        <a:rPr lang="en-GB" sz="1600" dirty="0"/>
                        <a:t>  932</a:t>
                      </a:r>
                    </a:p>
                  </a:txBody>
                  <a:tcPr>
                    <a:solidFill>
                      <a:schemeClr val="bg1">
                        <a:lumMod val="85000"/>
                      </a:schemeClr>
                    </a:solidFill>
                  </a:tcPr>
                </a:tc>
                <a:tc>
                  <a:txBody>
                    <a:bodyPr/>
                    <a:lstStyle/>
                    <a:p>
                      <a:pPr algn="ctr"/>
                      <a:r>
                        <a:rPr lang="en-GB" sz="1600" dirty="0"/>
                        <a:t>1095</a:t>
                      </a:r>
                    </a:p>
                  </a:txBody>
                  <a:tcPr>
                    <a:solidFill>
                      <a:schemeClr val="bg1">
                        <a:lumMod val="85000"/>
                      </a:schemeClr>
                    </a:solidFill>
                  </a:tcPr>
                </a:tc>
                <a:tc>
                  <a:txBody>
                    <a:bodyPr/>
                    <a:lstStyle/>
                    <a:p>
                      <a:pPr algn="ctr"/>
                      <a:r>
                        <a:rPr lang="en-GB" sz="1600" dirty="0"/>
                        <a:t>1282</a:t>
                      </a:r>
                    </a:p>
                  </a:txBody>
                  <a:tcPr>
                    <a:solidFill>
                      <a:schemeClr val="bg1">
                        <a:lumMod val="85000"/>
                      </a:schemeClr>
                    </a:solidFill>
                  </a:tcPr>
                </a:tc>
                <a:tc>
                  <a:txBody>
                    <a:bodyPr/>
                    <a:lstStyle/>
                    <a:p>
                      <a:pPr algn="ctr"/>
                      <a:r>
                        <a:rPr lang="en-GB" sz="1600" dirty="0"/>
                        <a:t>1479</a:t>
                      </a:r>
                    </a:p>
                  </a:txBody>
                  <a:tcPr>
                    <a:solidFill>
                      <a:schemeClr val="bg1">
                        <a:lumMod val="85000"/>
                      </a:schemeClr>
                    </a:solidFill>
                  </a:tcPr>
                </a:tc>
                <a:tc>
                  <a:txBody>
                    <a:bodyPr/>
                    <a:lstStyle/>
                    <a:p>
                      <a:pPr algn="ctr"/>
                      <a:r>
                        <a:rPr lang="en-GB" sz="1600" dirty="0"/>
                        <a:t>1701</a:t>
                      </a:r>
                    </a:p>
                  </a:txBody>
                  <a:tcPr>
                    <a:solidFill>
                      <a:schemeClr val="bg1">
                        <a:lumMod val="85000"/>
                      </a:schemeClr>
                    </a:solidFill>
                  </a:tcPr>
                </a:tc>
                <a:extLst>
                  <a:ext uri="{0D108BD9-81ED-4DB2-BD59-A6C34878D82A}">
                    <a16:rowId xmlns:a16="http://schemas.microsoft.com/office/drawing/2014/main" val="519619434"/>
                  </a:ext>
                </a:extLst>
              </a:tr>
              <a:tr h="370840">
                <a:tc>
                  <a:txBody>
                    <a:bodyPr/>
                    <a:lstStyle/>
                    <a:p>
                      <a:r>
                        <a:rPr lang="en-GB" sz="1400" dirty="0"/>
                        <a:t>Top 1% maths/</a:t>
                      </a:r>
                      <a:r>
                        <a:rPr lang="en-GB" sz="1400" dirty="0" err="1"/>
                        <a:t>comput</a:t>
                      </a:r>
                      <a:endParaRPr lang="en-GB" sz="1400" dirty="0"/>
                    </a:p>
                  </a:txBody>
                  <a:tcPr/>
                </a:tc>
                <a:tc>
                  <a:txBody>
                    <a:bodyPr/>
                    <a:lstStyle/>
                    <a:p>
                      <a:pPr algn="ctr"/>
                      <a:r>
                        <a:rPr lang="en-GB" sz="1600" dirty="0"/>
                        <a:t>      8</a:t>
                      </a:r>
                    </a:p>
                  </a:txBody>
                  <a:tcPr/>
                </a:tc>
                <a:tc>
                  <a:txBody>
                    <a:bodyPr/>
                    <a:lstStyle/>
                    <a:p>
                      <a:pPr algn="ctr"/>
                      <a:r>
                        <a:rPr lang="en-GB" sz="1600" dirty="0"/>
                        <a:t>    12</a:t>
                      </a:r>
                    </a:p>
                  </a:txBody>
                  <a:tcPr/>
                </a:tc>
                <a:tc>
                  <a:txBody>
                    <a:bodyPr/>
                    <a:lstStyle/>
                    <a:p>
                      <a:pPr algn="ctr"/>
                      <a:r>
                        <a:rPr lang="en-GB" sz="1600" dirty="0"/>
                        <a:t>    11</a:t>
                      </a:r>
                    </a:p>
                  </a:txBody>
                  <a:tcPr/>
                </a:tc>
                <a:tc>
                  <a:txBody>
                    <a:bodyPr/>
                    <a:lstStyle/>
                    <a:p>
                      <a:pPr algn="ctr"/>
                      <a:r>
                        <a:rPr lang="en-GB" sz="1600" dirty="0"/>
                        <a:t>    15</a:t>
                      </a:r>
                    </a:p>
                  </a:txBody>
                  <a:tcPr/>
                </a:tc>
                <a:tc>
                  <a:txBody>
                    <a:bodyPr/>
                    <a:lstStyle/>
                    <a:p>
                      <a:pPr algn="ctr"/>
                      <a:r>
                        <a:rPr lang="en-GB" sz="1600" dirty="0"/>
                        <a:t>    23</a:t>
                      </a:r>
                    </a:p>
                  </a:txBody>
                  <a:tcPr/>
                </a:tc>
                <a:tc>
                  <a:txBody>
                    <a:bodyPr/>
                    <a:lstStyle/>
                    <a:p>
                      <a:pPr algn="ctr"/>
                      <a:r>
                        <a:rPr lang="en-GB" sz="1600" dirty="0"/>
                        <a:t>    27</a:t>
                      </a:r>
                    </a:p>
                  </a:txBody>
                  <a:tcPr/>
                </a:tc>
                <a:tc>
                  <a:txBody>
                    <a:bodyPr/>
                    <a:lstStyle/>
                    <a:p>
                      <a:pPr algn="ctr"/>
                      <a:r>
                        <a:rPr lang="en-GB" sz="1600" dirty="0"/>
                        <a:t>    41</a:t>
                      </a:r>
                    </a:p>
                  </a:txBody>
                  <a:tcPr/>
                </a:tc>
                <a:tc>
                  <a:txBody>
                    <a:bodyPr/>
                    <a:lstStyle/>
                    <a:p>
                      <a:pPr algn="ctr"/>
                      <a:r>
                        <a:rPr lang="en-GB" sz="1600" dirty="0"/>
                        <a:t>    42</a:t>
                      </a:r>
                    </a:p>
                  </a:txBody>
                  <a:tcPr/>
                </a:tc>
                <a:extLst>
                  <a:ext uri="{0D108BD9-81ED-4DB2-BD59-A6C34878D82A}">
                    <a16:rowId xmlns:a16="http://schemas.microsoft.com/office/drawing/2014/main" val="1568497240"/>
                  </a:ext>
                </a:extLst>
              </a:tr>
              <a:tr h="370840">
                <a:tc>
                  <a:txBody>
                    <a:bodyPr/>
                    <a:lstStyle/>
                    <a:p>
                      <a:r>
                        <a:rPr lang="en-GB" sz="1400" dirty="0"/>
                        <a:t>Top 1% </a:t>
                      </a:r>
                      <a:r>
                        <a:rPr lang="en-GB" sz="1400" dirty="0" err="1"/>
                        <a:t>ps</a:t>
                      </a:r>
                      <a:r>
                        <a:rPr lang="en-GB" sz="1400" dirty="0"/>
                        <a:t>/engineering</a:t>
                      </a:r>
                    </a:p>
                  </a:txBody>
                  <a:tcPr/>
                </a:tc>
                <a:tc>
                  <a:txBody>
                    <a:bodyPr/>
                    <a:lstStyle/>
                    <a:p>
                      <a:pPr algn="ctr"/>
                      <a:r>
                        <a:rPr lang="en-GB" sz="1600" dirty="0"/>
                        <a:t>    52</a:t>
                      </a:r>
                    </a:p>
                  </a:txBody>
                  <a:tcPr/>
                </a:tc>
                <a:tc>
                  <a:txBody>
                    <a:bodyPr/>
                    <a:lstStyle/>
                    <a:p>
                      <a:pPr algn="ctr"/>
                      <a:r>
                        <a:rPr lang="en-GB" sz="1600" dirty="0"/>
                        <a:t>    60</a:t>
                      </a:r>
                    </a:p>
                  </a:txBody>
                  <a:tcPr/>
                </a:tc>
                <a:tc>
                  <a:txBody>
                    <a:bodyPr/>
                    <a:lstStyle/>
                    <a:p>
                      <a:pPr algn="ctr"/>
                      <a:r>
                        <a:rPr lang="en-GB" sz="1600" dirty="0"/>
                        <a:t>    73</a:t>
                      </a:r>
                    </a:p>
                  </a:txBody>
                  <a:tcPr/>
                </a:tc>
                <a:tc>
                  <a:txBody>
                    <a:bodyPr/>
                    <a:lstStyle/>
                    <a:p>
                      <a:pPr algn="ctr"/>
                      <a:r>
                        <a:rPr lang="en-GB" sz="1600" dirty="0"/>
                        <a:t>    81</a:t>
                      </a:r>
                    </a:p>
                  </a:txBody>
                  <a:tcPr/>
                </a:tc>
                <a:tc>
                  <a:txBody>
                    <a:bodyPr/>
                    <a:lstStyle/>
                    <a:p>
                      <a:pPr algn="ctr"/>
                      <a:r>
                        <a:rPr lang="en-GB" sz="1600" dirty="0"/>
                        <a:t>    86</a:t>
                      </a:r>
                    </a:p>
                  </a:txBody>
                  <a:tcPr/>
                </a:tc>
                <a:tc>
                  <a:txBody>
                    <a:bodyPr/>
                    <a:lstStyle/>
                    <a:p>
                      <a:pPr algn="ctr"/>
                      <a:r>
                        <a:rPr lang="en-GB" sz="1600" dirty="0"/>
                        <a:t>    98</a:t>
                      </a:r>
                    </a:p>
                  </a:txBody>
                  <a:tcPr/>
                </a:tc>
                <a:tc>
                  <a:txBody>
                    <a:bodyPr/>
                    <a:lstStyle/>
                    <a:p>
                      <a:pPr algn="ctr"/>
                      <a:r>
                        <a:rPr lang="en-GB" sz="1600" dirty="0"/>
                        <a:t>  102</a:t>
                      </a:r>
                    </a:p>
                  </a:txBody>
                  <a:tcPr/>
                </a:tc>
                <a:tc>
                  <a:txBody>
                    <a:bodyPr/>
                    <a:lstStyle/>
                    <a:p>
                      <a:pPr algn="ctr"/>
                      <a:r>
                        <a:rPr lang="en-GB" sz="1600" dirty="0"/>
                        <a:t>  117</a:t>
                      </a:r>
                    </a:p>
                  </a:txBody>
                  <a:tcPr/>
                </a:tc>
                <a:extLst>
                  <a:ext uri="{0D108BD9-81ED-4DB2-BD59-A6C34878D82A}">
                    <a16:rowId xmlns:a16="http://schemas.microsoft.com/office/drawing/2014/main" val="2658569635"/>
                  </a:ext>
                </a:extLst>
              </a:tr>
              <a:tr h="465797">
                <a:tc>
                  <a:txBody>
                    <a:bodyPr/>
                    <a:lstStyle/>
                    <a:p>
                      <a:r>
                        <a:rPr lang="en-GB" sz="1400" dirty="0"/>
                        <a:t>Total 1% all STEM</a:t>
                      </a:r>
                    </a:p>
                  </a:txBody>
                  <a:tcPr/>
                </a:tc>
                <a:tc>
                  <a:txBody>
                    <a:bodyPr/>
                    <a:lstStyle/>
                    <a:p>
                      <a:pPr algn="ctr"/>
                      <a:r>
                        <a:rPr lang="en-GB" sz="1600" dirty="0"/>
                        <a:t>    60</a:t>
                      </a:r>
                    </a:p>
                  </a:txBody>
                  <a:tcPr/>
                </a:tc>
                <a:tc>
                  <a:txBody>
                    <a:bodyPr/>
                    <a:lstStyle/>
                    <a:p>
                      <a:pPr algn="ctr"/>
                      <a:r>
                        <a:rPr lang="en-GB" sz="1600" dirty="0"/>
                        <a:t>    72</a:t>
                      </a:r>
                    </a:p>
                  </a:txBody>
                  <a:tcPr/>
                </a:tc>
                <a:tc>
                  <a:txBody>
                    <a:bodyPr/>
                    <a:lstStyle/>
                    <a:p>
                      <a:pPr algn="ctr"/>
                      <a:r>
                        <a:rPr lang="en-GB" sz="1600" dirty="0"/>
                        <a:t>    84</a:t>
                      </a:r>
                    </a:p>
                  </a:txBody>
                  <a:tcPr/>
                </a:tc>
                <a:tc>
                  <a:txBody>
                    <a:bodyPr/>
                    <a:lstStyle/>
                    <a:p>
                      <a:pPr algn="ctr"/>
                      <a:r>
                        <a:rPr lang="en-GB" sz="1600" dirty="0"/>
                        <a:t>    96</a:t>
                      </a:r>
                    </a:p>
                  </a:txBody>
                  <a:tcPr/>
                </a:tc>
                <a:tc>
                  <a:txBody>
                    <a:bodyPr/>
                    <a:lstStyle/>
                    <a:p>
                      <a:pPr algn="ctr"/>
                      <a:r>
                        <a:rPr lang="en-GB" sz="1600" dirty="0"/>
                        <a:t>  109</a:t>
                      </a:r>
                    </a:p>
                  </a:txBody>
                  <a:tcPr/>
                </a:tc>
                <a:tc>
                  <a:txBody>
                    <a:bodyPr/>
                    <a:lstStyle/>
                    <a:p>
                      <a:pPr algn="ctr"/>
                      <a:r>
                        <a:rPr lang="en-GB" sz="1600" dirty="0"/>
                        <a:t>  115</a:t>
                      </a:r>
                    </a:p>
                  </a:txBody>
                  <a:tcPr/>
                </a:tc>
                <a:tc>
                  <a:txBody>
                    <a:bodyPr/>
                    <a:lstStyle/>
                    <a:p>
                      <a:pPr algn="ctr"/>
                      <a:r>
                        <a:rPr lang="en-GB" sz="1600" dirty="0"/>
                        <a:t>  143</a:t>
                      </a:r>
                    </a:p>
                  </a:txBody>
                  <a:tcPr/>
                </a:tc>
                <a:tc>
                  <a:txBody>
                    <a:bodyPr/>
                    <a:lstStyle/>
                    <a:p>
                      <a:pPr algn="ctr"/>
                      <a:r>
                        <a:rPr lang="en-GB" sz="1600" dirty="0"/>
                        <a:t>  159</a:t>
                      </a:r>
                    </a:p>
                  </a:txBody>
                  <a:tcPr/>
                </a:tc>
                <a:extLst>
                  <a:ext uri="{0D108BD9-81ED-4DB2-BD59-A6C34878D82A}">
                    <a16:rowId xmlns:a16="http://schemas.microsoft.com/office/drawing/2014/main" val="1610405948"/>
                  </a:ext>
                </a:extLst>
              </a:tr>
              <a:tr h="370840">
                <a:tc>
                  <a:txBody>
                    <a:bodyPr/>
                    <a:lstStyle/>
                    <a:p>
                      <a:r>
                        <a:rPr lang="en-GB" sz="1400" dirty="0"/>
                        <a:t>World position 10% mc </a:t>
                      </a:r>
                    </a:p>
                  </a:txBody>
                  <a:tcPr>
                    <a:solidFill>
                      <a:schemeClr val="bg1">
                        <a:lumMod val="85000"/>
                      </a:schemeClr>
                    </a:solidFill>
                  </a:tcPr>
                </a:tc>
                <a:tc>
                  <a:txBody>
                    <a:bodyPr/>
                    <a:lstStyle/>
                    <a:p>
                      <a:pPr algn="ctr"/>
                      <a:r>
                        <a:rPr lang="en-GB" sz="1600" dirty="0"/>
                        <a:t>10th</a:t>
                      </a:r>
                    </a:p>
                  </a:txBody>
                  <a:tcPr>
                    <a:solidFill>
                      <a:schemeClr val="bg1">
                        <a:lumMod val="85000"/>
                      </a:schemeClr>
                    </a:solidFill>
                  </a:tcPr>
                </a:tc>
                <a:tc>
                  <a:txBody>
                    <a:bodyPr/>
                    <a:lstStyle/>
                    <a:p>
                      <a:pPr algn="ctr"/>
                      <a:r>
                        <a:rPr lang="en-GB" sz="1600" dirty="0"/>
                        <a:t>  8th</a:t>
                      </a:r>
                    </a:p>
                  </a:txBody>
                  <a:tcPr>
                    <a:solidFill>
                      <a:schemeClr val="bg1">
                        <a:lumMod val="85000"/>
                      </a:schemeClr>
                    </a:solidFill>
                  </a:tcPr>
                </a:tc>
                <a:tc>
                  <a:txBody>
                    <a:bodyPr/>
                    <a:lstStyle/>
                    <a:p>
                      <a:pPr algn="ctr"/>
                      <a:r>
                        <a:rPr lang="en-GB" sz="1600" dirty="0"/>
                        <a:t>  5th</a:t>
                      </a:r>
                    </a:p>
                  </a:txBody>
                  <a:tcPr>
                    <a:solidFill>
                      <a:schemeClr val="bg1">
                        <a:lumMod val="85000"/>
                      </a:schemeClr>
                    </a:solidFill>
                  </a:tcPr>
                </a:tc>
                <a:tc>
                  <a:txBody>
                    <a:bodyPr/>
                    <a:lstStyle/>
                    <a:p>
                      <a:pPr algn="ctr"/>
                      <a:r>
                        <a:rPr lang="en-GB" sz="1600" dirty="0"/>
                        <a:t>  5th</a:t>
                      </a:r>
                    </a:p>
                  </a:txBody>
                  <a:tcPr>
                    <a:solidFill>
                      <a:schemeClr val="bg1">
                        <a:lumMod val="85000"/>
                      </a:schemeClr>
                    </a:solidFill>
                  </a:tcPr>
                </a:tc>
                <a:tc>
                  <a:txBody>
                    <a:bodyPr/>
                    <a:lstStyle/>
                    <a:p>
                      <a:pPr algn="ctr"/>
                      <a:r>
                        <a:rPr lang="en-GB" sz="1600" dirty="0"/>
                        <a:t>  1st</a:t>
                      </a:r>
                    </a:p>
                  </a:txBody>
                  <a:tcPr>
                    <a:solidFill>
                      <a:schemeClr val="bg1">
                        <a:lumMod val="85000"/>
                      </a:schemeClr>
                    </a:solidFill>
                  </a:tcPr>
                </a:tc>
                <a:tc>
                  <a:txBody>
                    <a:bodyPr/>
                    <a:lstStyle/>
                    <a:p>
                      <a:pPr algn="ctr"/>
                      <a:r>
                        <a:rPr lang="en-GB" sz="1600" dirty="0"/>
                        <a:t>  1st</a:t>
                      </a:r>
                    </a:p>
                  </a:txBody>
                  <a:tcPr>
                    <a:solidFill>
                      <a:schemeClr val="bg1">
                        <a:lumMod val="85000"/>
                      </a:schemeClr>
                    </a:solidFill>
                  </a:tcPr>
                </a:tc>
                <a:tc>
                  <a:txBody>
                    <a:bodyPr/>
                    <a:lstStyle/>
                    <a:p>
                      <a:pPr algn="ctr"/>
                      <a:r>
                        <a:rPr lang="en-GB" sz="1600" dirty="0"/>
                        <a:t>  1st</a:t>
                      </a:r>
                    </a:p>
                  </a:txBody>
                  <a:tcPr>
                    <a:solidFill>
                      <a:schemeClr val="bg1">
                        <a:lumMod val="85000"/>
                      </a:schemeClr>
                    </a:solidFill>
                  </a:tcPr>
                </a:tc>
                <a:tc>
                  <a:txBody>
                    <a:bodyPr/>
                    <a:lstStyle/>
                    <a:p>
                      <a:pPr algn="ctr"/>
                      <a:r>
                        <a:rPr lang="en-GB" sz="1600" dirty="0"/>
                        <a:t>1st</a:t>
                      </a:r>
                    </a:p>
                  </a:txBody>
                  <a:tcPr>
                    <a:solidFill>
                      <a:schemeClr val="bg1">
                        <a:lumMod val="85000"/>
                      </a:schemeClr>
                    </a:solidFill>
                  </a:tcPr>
                </a:tc>
                <a:extLst>
                  <a:ext uri="{0D108BD9-81ED-4DB2-BD59-A6C34878D82A}">
                    <a16:rowId xmlns:a16="http://schemas.microsoft.com/office/drawing/2014/main" val="1668237716"/>
                  </a:ext>
                </a:extLst>
              </a:tr>
              <a:tr h="370840">
                <a:tc>
                  <a:txBody>
                    <a:bodyPr/>
                    <a:lstStyle/>
                    <a:p>
                      <a:r>
                        <a:rPr lang="en-GB" sz="1400" dirty="0"/>
                        <a:t>World position 10% </a:t>
                      </a:r>
                      <a:r>
                        <a:rPr lang="en-GB" sz="1400" dirty="0" err="1"/>
                        <a:t>pse</a:t>
                      </a:r>
                      <a:endParaRPr lang="en-GB" sz="1400" dirty="0"/>
                    </a:p>
                  </a:txBody>
                  <a:tcPr>
                    <a:solidFill>
                      <a:schemeClr val="bg1">
                        <a:lumMod val="85000"/>
                      </a:schemeClr>
                    </a:solidFill>
                  </a:tcPr>
                </a:tc>
                <a:tc>
                  <a:txBody>
                    <a:bodyPr/>
                    <a:lstStyle/>
                    <a:p>
                      <a:pPr algn="ctr"/>
                      <a:r>
                        <a:rPr lang="en-GB" sz="1600" dirty="0"/>
                        <a:t>  8th</a:t>
                      </a:r>
                    </a:p>
                  </a:txBody>
                  <a:tcPr>
                    <a:solidFill>
                      <a:schemeClr val="bg1">
                        <a:lumMod val="85000"/>
                      </a:schemeClr>
                    </a:solidFill>
                  </a:tcPr>
                </a:tc>
                <a:tc>
                  <a:txBody>
                    <a:bodyPr/>
                    <a:lstStyle/>
                    <a:p>
                      <a:pPr algn="ctr"/>
                      <a:r>
                        <a:rPr lang="en-GB" sz="1600" dirty="0"/>
                        <a:t>  8th</a:t>
                      </a:r>
                    </a:p>
                  </a:txBody>
                  <a:tcPr>
                    <a:solidFill>
                      <a:schemeClr val="bg1">
                        <a:lumMod val="85000"/>
                      </a:schemeClr>
                    </a:solidFill>
                  </a:tcPr>
                </a:tc>
                <a:tc>
                  <a:txBody>
                    <a:bodyPr/>
                    <a:lstStyle/>
                    <a:p>
                      <a:pPr algn="ctr"/>
                      <a:r>
                        <a:rPr lang="en-GB" sz="1600" dirty="0"/>
                        <a:t>  7th</a:t>
                      </a:r>
                    </a:p>
                  </a:txBody>
                  <a:tcPr>
                    <a:solidFill>
                      <a:schemeClr val="bg1">
                        <a:lumMod val="85000"/>
                      </a:schemeClr>
                    </a:solidFill>
                  </a:tcPr>
                </a:tc>
                <a:tc>
                  <a:txBody>
                    <a:bodyPr/>
                    <a:lstStyle/>
                    <a:p>
                      <a:pPr algn="ctr"/>
                      <a:r>
                        <a:rPr lang="en-GB" sz="1600" dirty="0"/>
                        <a:t>  6th</a:t>
                      </a:r>
                    </a:p>
                  </a:txBody>
                  <a:tcPr>
                    <a:solidFill>
                      <a:schemeClr val="bg1">
                        <a:lumMod val="85000"/>
                      </a:schemeClr>
                    </a:solidFill>
                  </a:tcPr>
                </a:tc>
                <a:tc>
                  <a:txBody>
                    <a:bodyPr/>
                    <a:lstStyle/>
                    <a:p>
                      <a:pPr algn="ctr"/>
                      <a:r>
                        <a:rPr lang="en-GB" sz="1600" dirty="0"/>
                        <a:t>  5th</a:t>
                      </a:r>
                    </a:p>
                  </a:txBody>
                  <a:tcPr>
                    <a:solidFill>
                      <a:schemeClr val="bg1">
                        <a:lumMod val="85000"/>
                      </a:schemeClr>
                    </a:solidFill>
                  </a:tcPr>
                </a:tc>
                <a:tc>
                  <a:txBody>
                    <a:bodyPr/>
                    <a:lstStyle/>
                    <a:p>
                      <a:pPr algn="ctr"/>
                      <a:r>
                        <a:rPr lang="en-GB" sz="1600" dirty="0"/>
                        <a:t>  3rd</a:t>
                      </a:r>
                    </a:p>
                  </a:txBody>
                  <a:tcPr>
                    <a:solidFill>
                      <a:schemeClr val="bg1">
                        <a:lumMod val="85000"/>
                      </a:schemeClr>
                    </a:solidFill>
                  </a:tcPr>
                </a:tc>
                <a:tc>
                  <a:txBody>
                    <a:bodyPr/>
                    <a:lstStyle/>
                    <a:p>
                      <a:pPr algn="ctr"/>
                      <a:r>
                        <a:rPr lang="en-GB" sz="1600" dirty="0"/>
                        <a:t>  3rd</a:t>
                      </a:r>
                    </a:p>
                  </a:txBody>
                  <a:tcPr>
                    <a:solidFill>
                      <a:schemeClr val="bg1">
                        <a:lumMod val="85000"/>
                      </a:schemeClr>
                    </a:solidFill>
                  </a:tcPr>
                </a:tc>
                <a:tc>
                  <a:txBody>
                    <a:bodyPr/>
                    <a:lstStyle/>
                    <a:p>
                      <a:pPr algn="ctr"/>
                      <a:r>
                        <a:rPr lang="en-GB" sz="1600" dirty="0"/>
                        <a:t>1st</a:t>
                      </a:r>
                    </a:p>
                  </a:txBody>
                  <a:tcPr>
                    <a:solidFill>
                      <a:schemeClr val="bg1">
                        <a:lumMod val="85000"/>
                      </a:schemeClr>
                    </a:solidFill>
                  </a:tcPr>
                </a:tc>
                <a:extLst>
                  <a:ext uri="{0D108BD9-81ED-4DB2-BD59-A6C34878D82A}">
                    <a16:rowId xmlns:a16="http://schemas.microsoft.com/office/drawing/2014/main" val="1122483789"/>
                  </a:ext>
                </a:extLst>
              </a:tr>
              <a:tr h="477520">
                <a:tc>
                  <a:txBody>
                    <a:bodyPr/>
                    <a:lstStyle/>
                    <a:p>
                      <a:r>
                        <a:rPr lang="en-GB" sz="1400" b="1" dirty="0"/>
                        <a:t>Position top 10% STEM</a:t>
                      </a:r>
                    </a:p>
                  </a:txBody>
                  <a:tcPr>
                    <a:solidFill>
                      <a:schemeClr val="bg1">
                        <a:lumMod val="85000"/>
                      </a:schemeClr>
                    </a:solidFill>
                  </a:tcPr>
                </a:tc>
                <a:tc>
                  <a:txBody>
                    <a:bodyPr/>
                    <a:lstStyle/>
                    <a:p>
                      <a:pPr algn="ctr"/>
                      <a:r>
                        <a:rPr lang="en-GB" sz="1600" b="1" dirty="0"/>
                        <a:t>  8th</a:t>
                      </a:r>
                    </a:p>
                  </a:txBody>
                  <a:tcPr>
                    <a:solidFill>
                      <a:schemeClr val="bg1">
                        <a:lumMod val="85000"/>
                      </a:schemeClr>
                    </a:solidFill>
                  </a:tcPr>
                </a:tc>
                <a:tc>
                  <a:txBody>
                    <a:bodyPr/>
                    <a:lstStyle/>
                    <a:p>
                      <a:pPr algn="ctr"/>
                      <a:endParaRPr lang="en-GB" sz="1600" dirty="0"/>
                    </a:p>
                  </a:txBody>
                  <a:tcPr>
                    <a:solidFill>
                      <a:schemeClr val="bg1">
                        <a:lumMod val="85000"/>
                      </a:schemeClr>
                    </a:solidFill>
                  </a:tcPr>
                </a:tc>
                <a:tc>
                  <a:txBody>
                    <a:bodyPr/>
                    <a:lstStyle/>
                    <a:p>
                      <a:pPr algn="ctr"/>
                      <a:endParaRPr lang="en-GB" sz="1600"/>
                    </a:p>
                  </a:txBody>
                  <a:tcPr>
                    <a:solidFill>
                      <a:schemeClr val="bg1">
                        <a:lumMod val="85000"/>
                      </a:schemeClr>
                    </a:solidFill>
                  </a:tcPr>
                </a:tc>
                <a:tc>
                  <a:txBody>
                    <a:bodyPr/>
                    <a:lstStyle/>
                    <a:p>
                      <a:pPr algn="ctr"/>
                      <a:endParaRPr lang="en-GB" sz="1600"/>
                    </a:p>
                  </a:txBody>
                  <a:tcPr>
                    <a:solidFill>
                      <a:schemeClr val="bg1">
                        <a:lumMod val="85000"/>
                      </a:schemeClr>
                    </a:solidFill>
                  </a:tcPr>
                </a:tc>
                <a:tc>
                  <a:txBody>
                    <a:bodyPr/>
                    <a:lstStyle/>
                    <a:p>
                      <a:pPr algn="ctr"/>
                      <a:endParaRPr lang="en-GB" sz="1600" dirty="0"/>
                    </a:p>
                  </a:txBody>
                  <a:tcPr>
                    <a:solidFill>
                      <a:schemeClr val="bg1">
                        <a:lumMod val="85000"/>
                      </a:schemeClr>
                    </a:solidFill>
                  </a:tcPr>
                </a:tc>
                <a:tc>
                  <a:txBody>
                    <a:bodyPr/>
                    <a:lstStyle/>
                    <a:p>
                      <a:pPr algn="ctr"/>
                      <a:endParaRPr lang="en-GB" sz="1600" dirty="0"/>
                    </a:p>
                  </a:txBody>
                  <a:tcPr>
                    <a:solidFill>
                      <a:schemeClr val="bg1">
                        <a:lumMod val="85000"/>
                      </a:schemeClr>
                    </a:solidFill>
                  </a:tcPr>
                </a:tc>
                <a:tc>
                  <a:txBody>
                    <a:bodyPr/>
                    <a:lstStyle/>
                    <a:p>
                      <a:pPr algn="ctr"/>
                      <a:r>
                        <a:rPr lang="en-GB" sz="1600" dirty="0"/>
                        <a:t> </a:t>
                      </a:r>
                    </a:p>
                  </a:txBody>
                  <a:tcPr>
                    <a:solidFill>
                      <a:schemeClr val="bg1">
                        <a:lumMod val="85000"/>
                      </a:schemeClr>
                    </a:solidFill>
                  </a:tcPr>
                </a:tc>
                <a:tc>
                  <a:txBody>
                    <a:bodyPr/>
                    <a:lstStyle/>
                    <a:p>
                      <a:pPr algn="ctr"/>
                      <a:r>
                        <a:rPr lang="en-GB" sz="1600" b="1" dirty="0"/>
                        <a:t>1st</a:t>
                      </a:r>
                    </a:p>
                  </a:txBody>
                  <a:tcPr>
                    <a:solidFill>
                      <a:schemeClr val="bg1">
                        <a:lumMod val="85000"/>
                      </a:schemeClr>
                    </a:solidFill>
                  </a:tcPr>
                </a:tc>
                <a:extLst>
                  <a:ext uri="{0D108BD9-81ED-4DB2-BD59-A6C34878D82A}">
                    <a16:rowId xmlns:a16="http://schemas.microsoft.com/office/drawing/2014/main" val="2806182041"/>
                  </a:ext>
                </a:extLst>
              </a:tr>
              <a:tr h="370840">
                <a:tc>
                  <a:txBody>
                    <a:bodyPr/>
                    <a:lstStyle/>
                    <a:p>
                      <a:r>
                        <a:rPr lang="en-GB" sz="1400" dirty="0"/>
                        <a:t>World position 1% mc </a:t>
                      </a:r>
                    </a:p>
                  </a:txBody>
                  <a:tcPr/>
                </a:tc>
                <a:tc>
                  <a:txBody>
                    <a:bodyPr/>
                    <a:lstStyle/>
                    <a:p>
                      <a:pPr algn="ctr"/>
                      <a:r>
                        <a:rPr lang="en-GB" sz="1600" dirty="0"/>
                        <a:t>66th</a:t>
                      </a:r>
                    </a:p>
                  </a:txBody>
                  <a:tcPr/>
                </a:tc>
                <a:tc>
                  <a:txBody>
                    <a:bodyPr/>
                    <a:lstStyle/>
                    <a:p>
                      <a:pPr algn="ctr"/>
                      <a:r>
                        <a:rPr lang="en-GB" sz="1600" dirty="0"/>
                        <a:t>38th</a:t>
                      </a:r>
                    </a:p>
                  </a:txBody>
                  <a:tcPr/>
                </a:tc>
                <a:tc>
                  <a:txBody>
                    <a:bodyPr/>
                    <a:lstStyle/>
                    <a:p>
                      <a:pPr algn="ctr"/>
                      <a:r>
                        <a:rPr lang="en-GB" sz="1600" dirty="0"/>
                        <a:t>40th</a:t>
                      </a:r>
                    </a:p>
                  </a:txBody>
                  <a:tcPr/>
                </a:tc>
                <a:tc>
                  <a:txBody>
                    <a:bodyPr/>
                    <a:lstStyle/>
                    <a:p>
                      <a:pPr algn="ctr"/>
                      <a:r>
                        <a:rPr lang="en-GB" sz="1600" dirty="0"/>
                        <a:t>23rd</a:t>
                      </a:r>
                    </a:p>
                  </a:txBody>
                  <a:tcPr/>
                </a:tc>
                <a:tc>
                  <a:txBody>
                    <a:bodyPr/>
                    <a:lstStyle/>
                    <a:p>
                      <a:pPr algn="ctr"/>
                      <a:r>
                        <a:rPr lang="en-GB" sz="1600" dirty="0"/>
                        <a:t>  8th</a:t>
                      </a:r>
                    </a:p>
                  </a:txBody>
                  <a:tcPr/>
                </a:tc>
                <a:tc>
                  <a:txBody>
                    <a:bodyPr/>
                    <a:lstStyle/>
                    <a:p>
                      <a:pPr algn="ctr"/>
                      <a:r>
                        <a:rPr lang="en-GB" sz="1600" dirty="0"/>
                        <a:t>  5th</a:t>
                      </a:r>
                    </a:p>
                  </a:txBody>
                  <a:tcPr/>
                </a:tc>
                <a:tc>
                  <a:txBody>
                    <a:bodyPr/>
                    <a:lstStyle/>
                    <a:p>
                      <a:pPr algn="ctr"/>
                      <a:r>
                        <a:rPr lang="en-GB" sz="1600" dirty="0"/>
                        <a:t>  1st</a:t>
                      </a:r>
                    </a:p>
                  </a:txBody>
                  <a:tcPr/>
                </a:tc>
                <a:tc>
                  <a:txBody>
                    <a:bodyPr/>
                    <a:lstStyle/>
                    <a:p>
                      <a:pPr algn="ctr"/>
                      <a:r>
                        <a:rPr lang="en-GB" sz="1600" dirty="0"/>
                        <a:t>1st</a:t>
                      </a:r>
                    </a:p>
                  </a:txBody>
                  <a:tcPr/>
                </a:tc>
                <a:extLst>
                  <a:ext uri="{0D108BD9-81ED-4DB2-BD59-A6C34878D82A}">
                    <a16:rowId xmlns:a16="http://schemas.microsoft.com/office/drawing/2014/main" val="250159832"/>
                  </a:ext>
                </a:extLst>
              </a:tr>
              <a:tr h="370840">
                <a:tc>
                  <a:txBody>
                    <a:bodyPr/>
                    <a:lstStyle/>
                    <a:p>
                      <a:r>
                        <a:rPr lang="en-GB" sz="1400" dirty="0"/>
                        <a:t>World position 1% </a:t>
                      </a:r>
                      <a:r>
                        <a:rPr lang="en-GB" sz="1400" dirty="0" err="1"/>
                        <a:t>pse</a:t>
                      </a:r>
                      <a:endParaRPr lang="en-GB" sz="1400" dirty="0"/>
                    </a:p>
                  </a:txBody>
                  <a:tcPr/>
                </a:tc>
                <a:tc>
                  <a:txBody>
                    <a:bodyPr/>
                    <a:lstStyle/>
                    <a:p>
                      <a:pPr algn="ctr"/>
                      <a:r>
                        <a:rPr lang="en-GB" sz="1600" dirty="0"/>
                        <a:t>21st</a:t>
                      </a:r>
                    </a:p>
                  </a:txBody>
                  <a:tcPr/>
                </a:tc>
                <a:tc>
                  <a:txBody>
                    <a:bodyPr/>
                    <a:lstStyle/>
                    <a:p>
                      <a:pPr algn="ctr"/>
                      <a:r>
                        <a:rPr lang="en-GB" sz="1600" dirty="0"/>
                        <a:t>18th</a:t>
                      </a:r>
                    </a:p>
                  </a:txBody>
                  <a:tcPr/>
                </a:tc>
                <a:tc>
                  <a:txBody>
                    <a:bodyPr/>
                    <a:lstStyle/>
                    <a:p>
                      <a:pPr algn="ctr"/>
                      <a:r>
                        <a:rPr lang="en-GB" sz="1600" dirty="0"/>
                        <a:t>12th</a:t>
                      </a:r>
                    </a:p>
                  </a:txBody>
                  <a:tcPr/>
                </a:tc>
                <a:tc>
                  <a:txBody>
                    <a:bodyPr/>
                    <a:lstStyle/>
                    <a:p>
                      <a:pPr algn="ctr"/>
                      <a:r>
                        <a:rPr lang="en-GB" sz="1600" dirty="0"/>
                        <a:t>  8th</a:t>
                      </a:r>
                    </a:p>
                  </a:txBody>
                  <a:tcPr/>
                </a:tc>
                <a:tc>
                  <a:txBody>
                    <a:bodyPr/>
                    <a:lstStyle/>
                    <a:p>
                      <a:pPr algn="ctr"/>
                      <a:r>
                        <a:rPr lang="en-GB" sz="1600" dirty="0"/>
                        <a:t>  8th</a:t>
                      </a:r>
                    </a:p>
                  </a:txBody>
                  <a:tcPr/>
                </a:tc>
                <a:tc>
                  <a:txBody>
                    <a:bodyPr/>
                    <a:lstStyle/>
                    <a:p>
                      <a:pPr algn="ctr"/>
                      <a:r>
                        <a:rPr lang="en-GB" sz="1600" dirty="0"/>
                        <a:t>  6th</a:t>
                      </a:r>
                    </a:p>
                  </a:txBody>
                  <a:tcPr/>
                </a:tc>
                <a:tc>
                  <a:txBody>
                    <a:bodyPr/>
                    <a:lstStyle/>
                    <a:p>
                      <a:pPr algn="ctr"/>
                      <a:r>
                        <a:rPr lang="en-GB" sz="1600" dirty="0"/>
                        <a:t>  7th</a:t>
                      </a:r>
                    </a:p>
                  </a:txBody>
                  <a:tcPr/>
                </a:tc>
                <a:tc>
                  <a:txBody>
                    <a:bodyPr/>
                    <a:lstStyle/>
                    <a:p>
                      <a:pPr algn="ctr"/>
                      <a:r>
                        <a:rPr lang="en-GB" sz="1600" dirty="0"/>
                        <a:t>5th</a:t>
                      </a:r>
                    </a:p>
                  </a:txBody>
                  <a:tcPr/>
                </a:tc>
                <a:extLst>
                  <a:ext uri="{0D108BD9-81ED-4DB2-BD59-A6C34878D82A}">
                    <a16:rowId xmlns:a16="http://schemas.microsoft.com/office/drawing/2014/main" val="3556129202"/>
                  </a:ext>
                </a:extLst>
              </a:tr>
              <a:tr h="370840">
                <a:tc>
                  <a:txBody>
                    <a:bodyPr/>
                    <a:lstStyle/>
                    <a:p>
                      <a:r>
                        <a:rPr lang="en-GB" sz="1400" b="1" dirty="0"/>
                        <a:t>Position top 1% STEM</a:t>
                      </a:r>
                    </a:p>
                  </a:txBody>
                  <a:tcPr/>
                </a:tc>
                <a:tc>
                  <a:txBody>
                    <a:bodyPr/>
                    <a:lstStyle/>
                    <a:p>
                      <a:pPr algn="ctr"/>
                      <a:r>
                        <a:rPr lang="en-GB" sz="1600" b="1" dirty="0"/>
                        <a:t>24th</a:t>
                      </a:r>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r>
                        <a:rPr lang="en-GB" sz="1600" b="1" dirty="0"/>
                        <a:t>5th</a:t>
                      </a:r>
                    </a:p>
                  </a:txBody>
                  <a:tcPr/>
                </a:tc>
                <a:extLst>
                  <a:ext uri="{0D108BD9-81ED-4DB2-BD59-A6C34878D82A}">
                    <a16:rowId xmlns:a16="http://schemas.microsoft.com/office/drawing/2014/main" val="241568234"/>
                  </a:ext>
                </a:extLst>
              </a:tr>
            </a:tbl>
          </a:graphicData>
        </a:graphic>
      </p:graphicFrame>
    </p:spTree>
    <p:extLst>
      <p:ext uri="{BB962C8B-B14F-4D97-AF65-F5344CB8AC3E}">
        <p14:creationId xmlns:p14="http://schemas.microsoft.com/office/powerpoint/2010/main" val="93210927"/>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D641-A74F-2649-8602-703220F514CE}"/>
              </a:ext>
            </a:extLst>
          </p:cNvPr>
          <p:cNvSpPr>
            <a:spLocks noGrp="1"/>
          </p:cNvSpPr>
          <p:nvPr>
            <p:ph type="title"/>
          </p:nvPr>
        </p:nvSpPr>
        <p:spPr>
          <a:xfrm>
            <a:off x="426720" y="365126"/>
            <a:ext cx="8424672" cy="1325563"/>
          </a:xfrm>
        </p:spPr>
        <p:txBody>
          <a:bodyPr>
            <a:normAutofit/>
          </a:bodyPr>
          <a:lstStyle/>
          <a:p>
            <a:pPr algn="ctr"/>
            <a:r>
              <a:rPr lang="en-GB" sz="4000" b="1" dirty="0">
                <a:solidFill>
                  <a:srgbClr val="0070C0"/>
                </a:solidFill>
                <a:latin typeface="+mn-lt"/>
              </a:rPr>
              <a:t>A bi-polar higher education world?</a:t>
            </a:r>
          </a:p>
        </p:txBody>
      </p:sp>
      <p:sp>
        <p:nvSpPr>
          <p:cNvPr id="3" name="Content Placeholder 2">
            <a:extLst>
              <a:ext uri="{FF2B5EF4-FFF2-40B4-BE49-F238E27FC236}">
                <a16:creationId xmlns:a16="http://schemas.microsoft.com/office/drawing/2014/main" id="{5CC93C99-EF96-3F4F-A797-B2B23DA92742}"/>
              </a:ext>
            </a:extLst>
          </p:cNvPr>
          <p:cNvSpPr>
            <a:spLocks noGrp="1"/>
          </p:cNvSpPr>
          <p:nvPr>
            <p:ph idx="1"/>
          </p:nvPr>
        </p:nvSpPr>
        <p:spPr>
          <a:xfrm>
            <a:off x="0" y="1459865"/>
            <a:ext cx="9143999" cy="879574"/>
          </a:xfrm>
        </p:spPr>
        <p:txBody>
          <a:bodyPr/>
          <a:lstStyle/>
          <a:p>
            <a:pPr marL="0" indent="0">
              <a:lnSpc>
                <a:spcPct val="100000"/>
              </a:lnSpc>
              <a:buNone/>
            </a:pPr>
            <a:r>
              <a:rPr lang="en-GB" sz="2400" dirty="0"/>
              <a:t>United States and China approaching parity in Physical Sciences research</a:t>
            </a:r>
          </a:p>
        </p:txBody>
      </p:sp>
      <p:pic>
        <p:nvPicPr>
          <p:cNvPr id="4" name="Picture 3">
            <a:extLst>
              <a:ext uri="{FF2B5EF4-FFF2-40B4-BE49-F238E27FC236}">
                <a16:creationId xmlns:a16="http://schemas.microsoft.com/office/drawing/2014/main" id="{F0DAF320-0F74-F54B-B557-181B1BA534E7}"/>
              </a:ext>
            </a:extLst>
          </p:cNvPr>
          <p:cNvPicPr>
            <a:picLocks noChangeAspect="1"/>
          </p:cNvPicPr>
          <p:nvPr/>
        </p:nvPicPr>
        <p:blipFill>
          <a:blip r:embed="rId2"/>
          <a:stretch>
            <a:fillRect/>
          </a:stretch>
        </p:blipFill>
        <p:spPr>
          <a:xfrm>
            <a:off x="-39821" y="2296294"/>
            <a:ext cx="9123411" cy="4561706"/>
          </a:xfrm>
          <a:prstGeom prst="rect">
            <a:avLst/>
          </a:prstGeom>
        </p:spPr>
      </p:pic>
    </p:spTree>
    <p:extLst>
      <p:ext uri="{BB962C8B-B14F-4D97-AF65-F5344CB8AC3E}">
        <p14:creationId xmlns:p14="http://schemas.microsoft.com/office/powerpoint/2010/main" val="1620581335"/>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FFC1-0C18-944C-889B-7B4A5E705AE4}"/>
              </a:ext>
            </a:extLst>
          </p:cNvPr>
          <p:cNvSpPr>
            <a:spLocks noGrp="1"/>
          </p:cNvSpPr>
          <p:nvPr>
            <p:ph type="title"/>
          </p:nvPr>
        </p:nvSpPr>
        <p:spPr>
          <a:xfrm>
            <a:off x="364010" y="0"/>
            <a:ext cx="8692738" cy="1325563"/>
          </a:xfrm>
        </p:spPr>
        <p:txBody>
          <a:bodyPr>
            <a:normAutofit/>
          </a:bodyPr>
          <a:lstStyle/>
          <a:p>
            <a:pPr algn="ctr"/>
            <a:r>
              <a:rPr lang="en-GB" sz="4000" b="1" dirty="0">
                <a:solidFill>
                  <a:srgbClr val="0070C0"/>
                </a:solidFill>
                <a:latin typeface="+mn-lt"/>
              </a:rPr>
              <a:t>Looking ahead: global field will change </a:t>
            </a:r>
          </a:p>
        </p:txBody>
      </p:sp>
      <p:sp>
        <p:nvSpPr>
          <p:cNvPr id="3" name="Content Placeholder 2">
            <a:extLst>
              <a:ext uri="{FF2B5EF4-FFF2-40B4-BE49-F238E27FC236}">
                <a16:creationId xmlns:a16="http://schemas.microsoft.com/office/drawing/2014/main" id="{1432DA67-868F-CB47-8AEE-3190311F99DF}"/>
              </a:ext>
            </a:extLst>
          </p:cNvPr>
          <p:cNvSpPr>
            <a:spLocks noGrp="1"/>
          </p:cNvSpPr>
          <p:nvPr>
            <p:ph idx="1"/>
          </p:nvPr>
        </p:nvSpPr>
        <p:spPr>
          <a:xfrm>
            <a:off x="466982" y="926276"/>
            <a:ext cx="8313008" cy="5931723"/>
          </a:xfrm>
        </p:spPr>
        <p:txBody>
          <a:bodyPr>
            <a:normAutofit/>
          </a:bodyPr>
          <a:lstStyle/>
          <a:p>
            <a:pPr>
              <a:lnSpc>
                <a:spcPct val="100000"/>
              </a:lnSpc>
            </a:pPr>
            <a:r>
              <a:rPr lang="en-GB" sz="2400" dirty="0"/>
              <a:t>Journey from US hegemony to multi-polarity will continue but American research universities will remain very strong </a:t>
            </a:r>
          </a:p>
          <a:p>
            <a:pPr>
              <a:lnSpc>
                <a:spcPct val="100000"/>
              </a:lnSpc>
            </a:pPr>
            <a:r>
              <a:rPr lang="en-GB" sz="2400" dirty="0"/>
              <a:t>No end in sight to the rise of China. Strategic importance for world society of the Anglo-American encounter with China</a:t>
            </a:r>
          </a:p>
          <a:p>
            <a:pPr>
              <a:lnSpc>
                <a:spcPct val="100000"/>
              </a:lnSpc>
            </a:pPr>
            <a:r>
              <a:rPr lang="en-GB" sz="2400" dirty="0"/>
              <a:t>India will lag in higher education and research yet increasingly, its demography will staff the world’s universities </a:t>
            </a:r>
          </a:p>
          <a:p>
            <a:pPr>
              <a:lnSpc>
                <a:spcPct val="100000"/>
              </a:lnSpc>
            </a:pPr>
            <a:r>
              <a:rPr lang="en-GB" sz="2400" dirty="0"/>
              <a:t>This </a:t>
            </a:r>
            <a:r>
              <a:rPr lang="en-GB" sz="2400" i="1" dirty="0"/>
              <a:t>might</a:t>
            </a:r>
            <a:r>
              <a:rPr lang="en-GB" sz="2400" dirty="0"/>
              <a:t> be the time when Indonesian universities emerge</a:t>
            </a:r>
          </a:p>
          <a:p>
            <a:pPr>
              <a:lnSpc>
                <a:spcPct val="100000"/>
              </a:lnSpc>
            </a:pPr>
            <a:r>
              <a:rPr lang="en-GB" sz="2400" dirty="0"/>
              <a:t>US bilingualism may facilitate expanding global role of Latin America; science in Brazil will continue to advance</a:t>
            </a:r>
          </a:p>
          <a:p>
            <a:pPr>
              <a:lnSpc>
                <a:spcPct val="100000"/>
              </a:lnSpc>
            </a:pPr>
            <a:r>
              <a:rPr lang="en-GB" sz="2400" dirty="0"/>
              <a:t>Saudi Arabia/Gulf States will invest much more than perform</a:t>
            </a:r>
          </a:p>
          <a:p>
            <a:pPr>
              <a:lnSpc>
                <a:spcPct val="100000"/>
              </a:lnSpc>
            </a:pPr>
            <a:r>
              <a:rPr lang="en-GB" sz="2400" dirty="0"/>
              <a:t>Russia may still find international openness difficult to achieve </a:t>
            </a:r>
          </a:p>
          <a:p>
            <a:pPr>
              <a:lnSpc>
                <a:spcPct val="100000"/>
              </a:lnSpc>
            </a:pPr>
            <a:r>
              <a:rPr lang="en-GB" sz="2400" dirty="0"/>
              <a:t>Will Japan re-invest in universities and expand the research budget? Will Japan strengthen its scientific collaborations? </a:t>
            </a:r>
          </a:p>
        </p:txBody>
      </p:sp>
    </p:spTree>
    <p:extLst>
      <p:ext uri="{BB962C8B-B14F-4D97-AF65-F5344CB8AC3E}">
        <p14:creationId xmlns:p14="http://schemas.microsoft.com/office/powerpoint/2010/main" val="419809332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4D9F7-47F5-CB4A-B684-56FF67E94710}"/>
              </a:ext>
            </a:extLst>
          </p:cNvPr>
          <p:cNvSpPr>
            <a:spLocks noGrp="1"/>
          </p:cNvSpPr>
          <p:nvPr>
            <p:ph type="title"/>
          </p:nvPr>
        </p:nvSpPr>
        <p:spPr>
          <a:xfrm>
            <a:off x="0" y="77151"/>
            <a:ext cx="9144000" cy="1325563"/>
          </a:xfrm>
        </p:spPr>
        <p:txBody>
          <a:bodyPr>
            <a:normAutofit/>
          </a:bodyPr>
          <a:lstStyle/>
          <a:p>
            <a:pPr algn="ctr"/>
            <a:r>
              <a:rPr lang="en-GB" sz="4000" b="1" dirty="0">
                <a:solidFill>
                  <a:srgbClr val="0070C0"/>
                </a:solidFill>
                <a:latin typeface="+mn-lt"/>
              </a:rPr>
              <a:t>Outgoing tertiary students compared to home country students (2016)</a:t>
            </a:r>
          </a:p>
        </p:txBody>
      </p:sp>
      <p:graphicFrame>
        <p:nvGraphicFramePr>
          <p:cNvPr id="4" name="Content Placeholder 3">
            <a:extLst>
              <a:ext uri="{FF2B5EF4-FFF2-40B4-BE49-F238E27FC236}">
                <a16:creationId xmlns:a16="http://schemas.microsoft.com/office/drawing/2014/main" id="{E5043647-830F-6B42-AF6D-F0719CBE38D6}"/>
              </a:ext>
            </a:extLst>
          </p:cNvPr>
          <p:cNvGraphicFramePr>
            <a:graphicFrameLocks noGrp="1"/>
          </p:cNvGraphicFramePr>
          <p:nvPr>
            <p:ph idx="1"/>
            <p:extLst>
              <p:ext uri="{D42A27DB-BD31-4B8C-83A1-F6EECF244321}">
                <p14:modId xmlns:p14="http://schemas.microsoft.com/office/powerpoint/2010/main" val="3234211957"/>
              </p:ext>
            </p:extLst>
          </p:nvPr>
        </p:nvGraphicFramePr>
        <p:xfrm>
          <a:off x="628649" y="1402714"/>
          <a:ext cx="7886701" cy="5339080"/>
        </p:xfrm>
        <a:graphic>
          <a:graphicData uri="http://schemas.openxmlformats.org/drawingml/2006/table">
            <a:tbl>
              <a:tblPr firstRow="1" bandRow="1">
                <a:tableStyleId>{5C22544A-7EE6-4342-B048-85BDC9FD1C3A}</a:tableStyleId>
              </a:tblPr>
              <a:tblGrid>
                <a:gridCol w="2197677">
                  <a:extLst>
                    <a:ext uri="{9D8B030D-6E8A-4147-A177-3AD203B41FA5}">
                      <a16:colId xmlns:a16="http://schemas.microsoft.com/office/drawing/2014/main" val="3566764707"/>
                    </a:ext>
                  </a:extLst>
                </a:gridCol>
                <a:gridCol w="2042556">
                  <a:extLst>
                    <a:ext uri="{9D8B030D-6E8A-4147-A177-3AD203B41FA5}">
                      <a16:colId xmlns:a16="http://schemas.microsoft.com/office/drawing/2014/main" val="1935527303"/>
                    </a:ext>
                  </a:extLst>
                </a:gridCol>
                <a:gridCol w="1733798">
                  <a:extLst>
                    <a:ext uri="{9D8B030D-6E8A-4147-A177-3AD203B41FA5}">
                      <a16:colId xmlns:a16="http://schemas.microsoft.com/office/drawing/2014/main" val="1749388841"/>
                    </a:ext>
                  </a:extLst>
                </a:gridCol>
                <a:gridCol w="1912670">
                  <a:extLst>
                    <a:ext uri="{9D8B030D-6E8A-4147-A177-3AD203B41FA5}">
                      <a16:colId xmlns:a16="http://schemas.microsoft.com/office/drawing/2014/main" val="2974120874"/>
                    </a:ext>
                  </a:extLst>
                </a:gridCol>
              </a:tblGrid>
              <a:tr h="370840">
                <a:tc>
                  <a:txBody>
                    <a:bodyPr/>
                    <a:lstStyle/>
                    <a:p>
                      <a:r>
                        <a:rPr lang="en-GB" sz="1400" dirty="0"/>
                        <a:t>Country</a:t>
                      </a:r>
                    </a:p>
                  </a:txBody>
                  <a:tcPr/>
                </a:tc>
                <a:tc>
                  <a:txBody>
                    <a:bodyPr/>
                    <a:lstStyle/>
                    <a:p>
                      <a:pPr algn="ctr"/>
                      <a:r>
                        <a:rPr lang="en-GB" sz="1400" dirty="0"/>
                        <a:t>outgoing students 2016</a:t>
                      </a:r>
                    </a:p>
                  </a:txBody>
                  <a:tcPr/>
                </a:tc>
                <a:tc>
                  <a:txBody>
                    <a:bodyPr/>
                    <a:lstStyle/>
                    <a:p>
                      <a:pPr algn="ctr"/>
                      <a:r>
                        <a:rPr lang="en-GB" sz="1400" dirty="0"/>
                        <a:t>home students 2016</a:t>
                      </a:r>
                    </a:p>
                  </a:txBody>
                  <a:tcPr/>
                </a:tc>
                <a:tc>
                  <a:txBody>
                    <a:bodyPr/>
                    <a:lstStyle/>
                    <a:p>
                      <a:pPr algn="ctr"/>
                      <a:r>
                        <a:rPr lang="en-GB" sz="1400" dirty="0"/>
                        <a:t>mobile students as  % of home students</a:t>
                      </a:r>
                    </a:p>
                  </a:txBody>
                  <a:tcPr/>
                </a:tc>
                <a:extLst>
                  <a:ext uri="{0D108BD9-81ED-4DB2-BD59-A6C34878D82A}">
                    <a16:rowId xmlns:a16="http://schemas.microsoft.com/office/drawing/2014/main" val="3813213514"/>
                  </a:ext>
                </a:extLst>
              </a:tr>
              <a:tr h="370840">
                <a:tc>
                  <a:txBody>
                    <a:bodyPr/>
                    <a:lstStyle/>
                    <a:p>
                      <a:r>
                        <a:rPr lang="en-GB" dirty="0"/>
                        <a:t>China</a:t>
                      </a:r>
                    </a:p>
                  </a:txBody>
                  <a:tcPr/>
                </a:tc>
                <a:tc>
                  <a:txBody>
                    <a:bodyPr/>
                    <a:lstStyle/>
                    <a:p>
                      <a:pPr algn="ctr"/>
                      <a:r>
                        <a:rPr lang="en-GB" dirty="0"/>
                        <a:t>866,072</a:t>
                      </a:r>
                    </a:p>
                  </a:txBody>
                  <a:tcPr/>
                </a:tc>
                <a:tc>
                  <a:txBody>
                    <a:bodyPr/>
                    <a:lstStyle/>
                    <a:p>
                      <a:pPr algn="ctr"/>
                      <a:r>
                        <a:rPr lang="en-GB" dirty="0"/>
                        <a:t>43,886,104</a:t>
                      </a:r>
                    </a:p>
                  </a:txBody>
                  <a:tcPr/>
                </a:tc>
                <a:tc>
                  <a:txBody>
                    <a:bodyPr/>
                    <a:lstStyle/>
                    <a:p>
                      <a:pPr algn="ctr"/>
                      <a:r>
                        <a:rPr lang="en-GB" dirty="0"/>
                        <a:t>  1.97%</a:t>
                      </a:r>
                    </a:p>
                  </a:txBody>
                  <a:tcPr/>
                </a:tc>
                <a:extLst>
                  <a:ext uri="{0D108BD9-81ED-4DB2-BD59-A6C34878D82A}">
                    <a16:rowId xmlns:a16="http://schemas.microsoft.com/office/drawing/2014/main" val="2547335278"/>
                  </a:ext>
                </a:extLst>
              </a:tr>
              <a:tr h="370840">
                <a:tc>
                  <a:txBody>
                    <a:bodyPr/>
                    <a:lstStyle/>
                    <a:p>
                      <a:r>
                        <a:rPr lang="en-GB" dirty="0"/>
                        <a:t>India</a:t>
                      </a:r>
                    </a:p>
                  </a:txBody>
                  <a:tcPr/>
                </a:tc>
                <a:tc>
                  <a:txBody>
                    <a:bodyPr/>
                    <a:lstStyle/>
                    <a:p>
                      <a:pPr algn="ctr"/>
                      <a:r>
                        <a:rPr lang="en-GB" dirty="0"/>
                        <a:t>301,406</a:t>
                      </a:r>
                    </a:p>
                  </a:txBody>
                  <a:tcPr/>
                </a:tc>
                <a:tc>
                  <a:txBody>
                    <a:bodyPr/>
                    <a:lstStyle/>
                    <a:p>
                      <a:pPr algn="ctr"/>
                      <a:r>
                        <a:rPr lang="en-GB" dirty="0"/>
                        <a:t>32,391,800</a:t>
                      </a:r>
                    </a:p>
                  </a:txBody>
                  <a:tcPr/>
                </a:tc>
                <a:tc>
                  <a:txBody>
                    <a:bodyPr/>
                    <a:lstStyle/>
                    <a:p>
                      <a:pPr algn="ctr"/>
                      <a:r>
                        <a:rPr lang="en-GB" dirty="0"/>
                        <a:t>  0.93%</a:t>
                      </a:r>
                    </a:p>
                  </a:txBody>
                  <a:tcPr/>
                </a:tc>
                <a:extLst>
                  <a:ext uri="{0D108BD9-81ED-4DB2-BD59-A6C34878D82A}">
                    <a16:rowId xmlns:a16="http://schemas.microsoft.com/office/drawing/2014/main" val="3156248594"/>
                  </a:ext>
                </a:extLst>
              </a:tr>
              <a:tr h="370840">
                <a:tc>
                  <a:txBody>
                    <a:bodyPr/>
                    <a:lstStyle/>
                    <a:p>
                      <a:r>
                        <a:rPr lang="en-GB" dirty="0"/>
                        <a:t>Germany</a:t>
                      </a:r>
                    </a:p>
                  </a:txBody>
                  <a:tcPr/>
                </a:tc>
                <a:tc>
                  <a:txBody>
                    <a:bodyPr/>
                    <a:lstStyle/>
                    <a:p>
                      <a:pPr algn="ctr"/>
                      <a:r>
                        <a:rPr lang="en-GB" dirty="0"/>
                        <a:t>119,088</a:t>
                      </a:r>
                    </a:p>
                  </a:txBody>
                  <a:tcPr/>
                </a:tc>
                <a:tc>
                  <a:txBody>
                    <a:bodyPr/>
                    <a:lstStyle/>
                    <a:p>
                      <a:pPr algn="ctr"/>
                      <a:r>
                        <a:rPr lang="en-GB" dirty="0"/>
                        <a:t>  3,043,084</a:t>
                      </a:r>
                    </a:p>
                  </a:txBody>
                  <a:tcPr/>
                </a:tc>
                <a:tc>
                  <a:txBody>
                    <a:bodyPr/>
                    <a:lstStyle/>
                    <a:p>
                      <a:pPr algn="ctr"/>
                      <a:r>
                        <a:rPr lang="en-GB" dirty="0"/>
                        <a:t>  3.91%</a:t>
                      </a:r>
                    </a:p>
                  </a:txBody>
                  <a:tcPr/>
                </a:tc>
                <a:extLst>
                  <a:ext uri="{0D108BD9-81ED-4DB2-BD59-A6C34878D82A}">
                    <a16:rowId xmlns:a16="http://schemas.microsoft.com/office/drawing/2014/main" val="1304947062"/>
                  </a:ext>
                </a:extLst>
              </a:tr>
              <a:tr h="370840">
                <a:tc>
                  <a:txBody>
                    <a:bodyPr/>
                    <a:lstStyle/>
                    <a:p>
                      <a:r>
                        <a:rPr lang="en-GB" dirty="0"/>
                        <a:t>South Korea</a:t>
                      </a:r>
                    </a:p>
                  </a:txBody>
                  <a:tcPr/>
                </a:tc>
                <a:tc>
                  <a:txBody>
                    <a:bodyPr/>
                    <a:lstStyle/>
                    <a:p>
                      <a:pPr algn="ctr"/>
                      <a:r>
                        <a:rPr lang="en-GB" dirty="0"/>
                        <a:t>104,972</a:t>
                      </a:r>
                    </a:p>
                  </a:txBody>
                  <a:tcPr/>
                </a:tc>
                <a:tc>
                  <a:txBody>
                    <a:bodyPr/>
                    <a:lstStyle/>
                    <a:p>
                      <a:pPr algn="ctr"/>
                      <a:r>
                        <a:rPr lang="en-GB" dirty="0"/>
                        <a:t>  3,204,348</a:t>
                      </a:r>
                    </a:p>
                  </a:txBody>
                  <a:tcPr/>
                </a:tc>
                <a:tc>
                  <a:txBody>
                    <a:bodyPr/>
                    <a:lstStyle/>
                    <a:p>
                      <a:pPr algn="ctr"/>
                      <a:r>
                        <a:rPr lang="en-GB" dirty="0"/>
                        <a:t>  3.28%</a:t>
                      </a:r>
                    </a:p>
                  </a:txBody>
                  <a:tcPr/>
                </a:tc>
                <a:extLst>
                  <a:ext uri="{0D108BD9-81ED-4DB2-BD59-A6C34878D82A}">
                    <a16:rowId xmlns:a16="http://schemas.microsoft.com/office/drawing/2014/main" val="2396016753"/>
                  </a:ext>
                </a:extLst>
              </a:tr>
              <a:tr h="370840">
                <a:tc>
                  <a:txBody>
                    <a:bodyPr/>
                    <a:lstStyle/>
                    <a:p>
                      <a:r>
                        <a:rPr lang="en-GB" dirty="0"/>
                        <a:t>Nigeria</a:t>
                      </a:r>
                    </a:p>
                  </a:txBody>
                  <a:tcPr/>
                </a:tc>
                <a:tc>
                  <a:txBody>
                    <a:bodyPr/>
                    <a:lstStyle/>
                    <a:p>
                      <a:pPr algn="ctr"/>
                      <a:r>
                        <a:rPr lang="en-GB" dirty="0"/>
                        <a:t>  95,731</a:t>
                      </a:r>
                    </a:p>
                  </a:txBody>
                  <a:tcPr/>
                </a:tc>
                <a:tc>
                  <a:txBody>
                    <a:bodyPr/>
                    <a:lstStyle/>
                    <a:p>
                      <a:pPr algn="ctr"/>
                      <a:r>
                        <a:rPr lang="en-GB" sz="1400" dirty="0"/>
                        <a:t>data </a:t>
                      </a:r>
                      <a:r>
                        <a:rPr lang="en-GB" sz="1400" dirty="0" err="1"/>
                        <a:t>n.a</a:t>
                      </a:r>
                      <a:r>
                        <a:rPr lang="en-GB" sz="1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  data </a:t>
                      </a:r>
                      <a:r>
                        <a:rPr lang="en-GB" sz="1400" dirty="0" err="1"/>
                        <a:t>n.a</a:t>
                      </a:r>
                      <a:r>
                        <a:rPr lang="en-GB" sz="1400" dirty="0"/>
                        <a:t>.</a:t>
                      </a:r>
                    </a:p>
                  </a:txBody>
                  <a:tcPr/>
                </a:tc>
                <a:extLst>
                  <a:ext uri="{0D108BD9-81ED-4DB2-BD59-A6C34878D82A}">
                    <a16:rowId xmlns:a16="http://schemas.microsoft.com/office/drawing/2014/main" val="3373389730"/>
                  </a:ext>
                </a:extLst>
              </a:tr>
              <a:tr h="370840">
                <a:tc>
                  <a:txBody>
                    <a:bodyPr/>
                    <a:lstStyle/>
                    <a:p>
                      <a:r>
                        <a:rPr lang="en-GB" dirty="0"/>
                        <a:t>France</a:t>
                      </a:r>
                    </a:p>
                  </a:txBody>
                  <a:tcPr/>
                </a:tc>
                <a:tc>
                  <a:txBody>
                    <a:bodyPr/>
                    <a:lstStyle/>
                    <a:p>
                      <a:pPr algn="ctr"/>
                      <a:r>
                        <a:rPr lang="en-GB" dirty="0"/>
                        <a:t>  90,543</a:t>
                      </a:r>
                    </a:p>
                  </a:txBody>
                  <a:tcPr/>
                </a:tc>
                <a:tc>
                  <a:txBody>
                    <a:bodyPr/>
                    <a:lstStyle/>
                    <a:p>
                      <a:pPr algn="ctr"/>
                      <a:r>
                        <a:rPr lang="en-GB" dirty="0"/>
                        <a:t>  2,480,186</a:t>
                      </a:r>
                    </a:p>
                  </a:txBody>
                  <a:tcPr/>
                </a:tc>
                <a:tc>
                  <a:txBody>
                    <a:bodyPr/>
                    <a:lstStyle/>
                    <a:p>
                      <a:pPr algn="ctr"/>
                      <a:r>
                        <a:rPr lang="en-GB" dirty="0"/>
                        <a:t>  3.65%</a:t>
                      </a:r>
                    </a:p>
                  </a:txBody>
                  <a:tcPr/>
                </a:tc>
                <a:extLst>
                  <a:ext uri="{0D108BD9-81ED-4DB2-BD59-A6C34878D82A}">
                    <a16:rowId xmlns:a16="http://schemas.microsoft.com/office/drawing/2014/main" val="2255753689"/>
                  </a:ext>
                </a:extLst>
              </a:tr>
              <a:tr h="370840">
                <a:tc>
                  <a:txBody>
                    <a:bodyPr/>
                    <a:lstStyle/>
                    <a:p>
                      <a:r>
                        <a:rPr lang="en-GB" dirty="0"/>
                        <a:t>Kazakhstan</a:t>
                      </a:r>
                    </a:p>
                  </a:txBody>
                  <a:tcPr/>
                </a:tc>
                <a:tc>
                  <a:txBody>
                    <a:bodyPr/>
                    <a:lstStyle/>
                    <a:p>
                      <a:pPr algn="ctr"/>
                      <a:r>
                        <a:rPr lang="en-GB" dirty="0"/>
                        <a:t>  90,187</a:t>
                      </a:r>
                    </a:p>
                  </a:txBody>
                  <a:tcPr/>
                </a:tc>
                <a:tc>
                  <a:txBody>
                    <a:bodyPr/>
                    <a:lstStyle/>
                    <a:p>
                      <a:pPr algn="ctr"/>
                      <a:r>
                        <a:rPr lang="en-GB" dirty="0"/>
                        <a:t>     623,534</a:t>
                      </a:r>
                    </a:p>
                  </a:txBody>
                  <a:tcPr/>
                </a:tc>
                <a:tc>
                  <a:txBody>
                    <a:bodyPr/>
                    <a:lstStyle/>
                    <a:p>
                      <a:pPr algn="ctr"/>
                      <a:r>
                        <a:rPr lang="en-GB" dirty="0"/>
                        <a:t>14.46%</a:t>
                      </a:r>
                    </a:p>
                  </a:txBody>
                  <a:tcPr/>
                </a:tc>
                <a:extLst>
                  <a:ext uri="{0D108BD9-81ED-4DB2-BD59-A6C34878D82A}">
                    <a16:rowId xmlns:a16="http://schemas.microsoft.com/office/drawing/2014/main" val="1295730767"/>
                  </a:ext>
                </a:extLst>
              </a:tr>
              <a:tr h="370840">
                <a:tc>
                  <a:txBody>
                    <a:bodyPr/>
                    <a:lstStyle/>
                    <a:p>
                      <a:r>
                        <a:rPr lang="en-GB" dirty="0"/>
                        <a:t>Saudi Arabia</a:t>
                      </a:r>
                    </a:p>
                  </a:txBody>
                  <a:tcPr/>
                </a:tc>
                <a:tc>
                  <a:txBody>
                    <a:bodyPr/>
                    <a:lstStyle/>
                    <a:p>
                      <a:pPr algn="ctr"/>
                      <a:r>
                        <a:rPr lang="en-GB" dirty="0"/>
                        <a:t>  90,178</a:t>
                      </a:r>
                    </a:p>
                  </a:txBody>
                  <a:tcPr/>
                </a:tc>
                <a:tc>
                  <a:txBody>
                    <a:bodyPr/>
                    <a:lstStyle/>
                    <a:p>
                      <a:pPr algn="ctr"/>
                      <a:r>
                        <a:rPr lang="en-GB" dirty="0"/>
                        <a:t>  1,622,441</a:t>
                      </a:r>
                    </a:p>
                  </a:txBody>
                  <a:tcPr/>
                </a:tc>
                <a:tc>
                  <a:txBody>
                    <a:bodyPr/>
                    <a:lstStyle/>
                    <a:p>
                      <a:pPr algn="ctr"/>
                      <a:r>
                        <a:rPr lang="en-GB" dirty="0"/>
                        <a:t>  5.56%</a:t>
                      </a:r>
                    </a:p>
                  </a:txBody>
                  <a:tcPr/>
                </a:tc>
                <a:extLst>
                  <a:ext uri="{0D108BD9-81ED-4DB2-BD59-A6C34878D82A}">
                    <a16:rowId xmlns:a16="http://schemas.microsoft.com/office/drawing/2014/main" val="1548021799"/>
                  </a:ext>
                </a:extLst>
              </a:tr>
              <a:tr h="370840">
                <a:tc>
                  <a:txBody>
                    <a:bodyPr/>
                    <a:lstStyle/>
                    <a:p>
                      <a:r>
                        <a:rPr lang="en-GB" dirty="0"/>
                        <a:t>Vietnam</a:t>
                      </a:r>
                    </a:p>
                  </a:txBody>
                  <a:tcPr/>
                </a:tc>
                <a:tc>
                  <a:txBody>
                    <a:bodyPr/>
                    <a:lstStyle/>
                    <a:p>
                      <a:pPr algn="ctr"/>
                      <a:r>
                        <a:rPr lang="en-GB" dirty="0"/>
                        <a:t>  82,159</a:t>
                      </a:r>
                    </a:p>
                  </a:txBody>
                  <a:tcPr/>
                </a:tc>
                <a:tc>
                  <a:txBody>
                    <a:bodyPr/>
                    <a:lstStyle/>
                    <a:p>
                      <a:pPr algn="ctr"/>
                      <a:r>
                        <a:rPr lang="en-GB" dirty="0"/>
                        <a:t>  2,307,361</a:t>
                      </a:r>
                    </a:p>
                  </a:txBody>
                  <a:tcPr/>
                </a:tc>
                <a:tc>
                  <a:txBody>
                    <a:bodyPr/>
                    <a:lstStyle/>
                    <a:p>
                      <a:pPr algn="ctr"/>
                      <a:r>
                        <a:rPr lang="en-GB" dirty="0"/>
                        <a:t>  3.56%</a:t>
                      </a:r>
                    </a:p>
                  </a:txBody>
                  <a:tcPr/>
                </a:tc>
                <a:extLst>
                  <a:ext uri="{0D108BD9-81ED-4DB2-BD59-A6C34878D82A}">
                    <a16:rowId xmlns:a16="http://schemas.microsoft.com/office/drawing/2014/main" val="3226058533"/>
                  </a:ext>
                </a:extLst>
              </a:tr>
              <a:tr h="370840">
                <a:tc>
                  <a:txBody>
                    <a:bodyPr/>
                    <a:lstStyle/>
                    <a:p>
                      <a:r>
                        <a:rPr lang="en-GB" dirty="0"/>
                        <a:t>Ukraine</a:t>
                      </a:r>
                    </a:p>
                  </a:txBody>
                  <a:tcPr/>
                </a:tc>
                <a:tc>
                  <a:txBody>
                    <a:bodyPr/>
                    <a:lstStyle/>
                    <a:p>
                      <a:pPr algn="ctr"/>
                      <a:r>
                        <a:rPr lang="en-GB" dirty="0"/>
                        <a:t>  77,263</a:t>
                      </a:r>
                    </a:p>
                  </a:txBody>
                  <a:tcPr/>
                </a:tc>
                <a:tc>
                  <a:txBody>
                    <a:bodyPr/>
                    <a:lstStyle/>
                    <a:p>
                      <a:pPr algn="ctr"/>
                      <a:r>
                        <a:rPr lang="en-GB" dirty="0"/>
                        <a:t>  1,689,724</a:t>
                      </a:r>
                    </a:p>
                  </a:txBody>
                  <a:tcPr/>
                </a:tc>
                <a:tc>
                  <a:txBody>
                    <a:bodyPr/>
                    <a:lstStyle/>
                    <a:p>
                      <a:pPr algn="ctr"/>
                      <a:r>
                        <a:rPr lang="en-GB" dirty="0"/>
                        <a:t>  4.57%</a:t>
                      </a:r>
                    </a:p>
                  </a:txBody>
                  <a:tcPr/>
                </a:tc>
                <a:extLst>
                  <a:ext uri="{0D108BD9-81ED-4DB2-BD59-A6C34878D82A}">
                    <a16:rowId xmlns:a16="http://schemas.microsoft.com/office/drawing/2014/main" val="2604441563"/>
                  </a:ext>
                </a:extLst>
              </a:tr>
              <a:tr h="370840">
                <a:tc>
                  <a:txBody>
                    <a:bodyPr/>
                    <a:lstStyle/>
                    <a:p>
                      <a:r>
                        <a:rPr lang="en-GB" dirty="0"/>
                        <a:t>United States</a:t>
                      </a:r>
                    </a:p>
                  </a:txBody>
                  <a:tcPr/>
                </a:tc>
                <a:tc>
                  <a:txBody>
                    <a:bodyPr/>
                    <a:lstStyle/>
                    <a:p>
                      <a:pPr algn="ctr"/>
                      <a:r>
                        <a:rPr lang="en-GB" dirty="0"/>
                        <a:t>  72,690</a:t>
                      </a:r>
                    </a:p>
                  </a:txBody>
                  <a:tcPr/>
                </a:tc>
                <a:tc>
                  <a:txBody>
                    <a:bodyPr/>
                    <a:lstStyle/>
                    <a:p>
                      <a:pPr algn="ctr"/>
                      <a:r>
                        <a:rPr lang="en-GB" dirty="0"/>
                        <a:t>19,288,424</a:t>
                      </a:r>
                    </a:p>
                  </a:txBody>
                  <a:tcPr/>
                </a:tc>
                <a:tc>
                  <a:txBody>
                    <a:bodyPr/>
                    <a:lstStyle/>
                    <a:p>
                      <a:pPr algn="ctr"/>
                      <a:r>
                        <a:rPr lang="en-GB" dirty="0"/>
                        <a:t>  0.38%</a:t>
                      </a:r>
                    </a:p>
                  </a:txBody>
                  <a:tcPr/>
                </a:tc>
                <a:extLst>
                  <a:ext uri="{0D108BD9-81ED-4DB2-BD59-A6C34878D82A}">
                    <a16:rowId xmlns:a16="http://schemas.microsoft.com/office/drawing/2014/main" val="3712195768"/>
                  </a:ext>
                </a:extLst>
              </a:tr>
              <a:tr h="370840">
                <a:tc>
                  <a:txBody>
                    <a:bodyPr/>
                    <a:lstStyle/>
                    <a:p>
                      <a:r>
                        <a:rPr lang="en-GB" dirty="0"/>
                        <a:t>Italy</a:t>
                      </a:r>
                    </a:p>
                  </a:txBody>
                  <a:tcPr/>
                </a:tc>
                <a:tc>
                  <a:txBody>
                    <a:bodyPr/>
                    <a:lstStyle/>
                    <a:p>
                      <a:pPr algn="ctr"/>
                      <a:r>
                        <a:rPr lang="en-GB" dirty="0"/>
                        <a:t>  65,421</a:t>
                      </a:r>
                    </a:p>
                  </a:txBody>
                  <a:tcPr/>
                </a:tc>
                <a:tc>
                  <a:txBody>
                    <a:bodyPr/>
                    <a:lstStyle/>
                    <a:p>
                      <a:pPr algn="ctr"/>
                      <a:r>
                        <a:rPr lang="en-GB" dirty="0"/>
                        <a:t>  1,815,950</a:t>
                      </a:r>
                    </a:p>
                  </a:txBody>
                  <a:tcPr/>
                </a:tc>
                <a:tc>
                  <a:txBody>
                    <a:bodyPr/>
                    <a:lstStyle/>
                    <a:p>
                      <a:pPr algn="ctr"/>
                      <a:r>
                        <a:rPr lang="en-GB" dirty="0"/>
                        <a:t>  3.60%</a:t>
                      </a:r>
                    </a:p>
                  </a:txBody>
                  <a:tcPr/>
                </a:tc>
                <a:extLst>
                  <a:ext uri="{0D108BD9-81ED-4DB2-BD59-A6C34878D82A}">
                    <a16:rowId xmlns:a16="http://schemas.microsoft.com/office/drawing/2014/main" val="1507608077"/>
                  </a:ext>
                </a:extLst>
              </a:tr>
              <a:tr h="370840">
                <a:tc>
                  <a:txBody>
                    <a:bodyPr/>
                    <a:lstStyle/>
                    <a:p>
                      <a:r>
                        <a:rPr lang="en-GB" dirty="0"/>
                        <a:t>Malaysia</a:t>
                      </a:r>
                    </a:p>
                  </a:txBody>
                  <a:tcPr/>
                </a:tc>
                <a:tc>
                  <a:txBody>
                    <a:bodyPr/>
                    <a:lstStyle/>
                    <a:p>
                      <a:pPr algn="ctr"/>
                      <a:r>
                        <a:rPr lang="en-GB" dirty="0"/>
                        <a:t>  64,861</a:t>
                      </a:r>
                    </a:p>
                  </a:txBody>
                  <a:tcPr/>
                </a:tc>
                <a:tc>
                  <a:txBody>
                    <a:bodyPr/>
                    <a:lstStyle/>
                    <a:p>
                      <a:pPr algn="ctr"/>
                      <a:r>
                        <a:rPr lang="en-GB" dirty="0"/>
                        <a:t>  1,336,550</a:t>
                      </a:r>
                    </a:p>
                  </a:txBody>
                  <a:tcPr/>
                </a:tc>
                <a:tc>
                  <a:txBody>
                    <a:bodyPr/>
                    <a:lstStyle/>
                    <a:p>
                      <a:pPr algn="ctr"/>
                      <a:r>
                        <a:rPr lang="en-GB" dirty="0"/>
                        <a:t>  4.85%</a:t>
                      </a:r>
                    </a:p>
                  </a:txBody>
                  <a:tcPr/>
                </a:tc>
                <a:extLst>
                  <a:ext uri="{0D108BD9-81ED-4DB2-BD59-A6C34878D82A}">
                    <a16:rowId xmlns:a16="http://schemas.microsoft.com/office/drawing/2014/main" val="1341328259"/>
                  </a:ext>
                </a:extLst>
              </a:tr>
            </a:tbl>
          </a:graphicData>
        </a:graphic>
      </p:graphicFrame>
    </p:spTree>
    <p:extLst>
      <p:ext uri="{BB962C8B-B14F-4D97-AF65-F5344CB8AC3E}">
        <p14:creationId xmlns:p14="http://schemas.microsoft.com/office/powerpoint/2010/main" val="236103739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A8B1-35B1-3148-AFEA-6265464F2537}"/>
              </a:ext>
            </a:extLst>
          </p:cNvPr>
          <p:cNvSpPr>
            <a:spLocks noGrp="1"/>
          </p:cNvSpPr>
          <p:nvPr>
            <p:ph type="title"/>
          </p:nvPr>
        </p:nvSpPr>
        <p:spPr/>
        <p:txBody>
          <a:bodyPr>
            <a:normAutofit fontScale="90000"/>
          </a:bodyPr>
          <a:lstStyle/>
          <a:p>
            <a:pPr algn="ctr"/>
            <a:r>
              <a:rPr lang="en-GB" b="1" dirty="0">
                <a:solidFill>
                  <a:srgbClr val="0070C0"/>
                </a:solidFill>
                <a:latin typeface="+mn-lt"/>
              </a:rPr>
              <a:t>Distribution of incoming students: </a:t>
            </a:r>
            <a:br>
              <a:rPr lang="en-GB" b="1" dirty="0">
                <a:solidFill>
                  <a:srgbClr val="0070C0"/>
                </a:solidFill>
                <a:latin typeface="+mn-lt"/>
              </a:rPr>
            </a:br>
            <a:r>
              <a:rPr lang="en-GB" b="1" dirty="0">
                <a:solidFill>
                  <a:srgbClr val="0070C0"/>
                </a:solidFill>
                <a:latin typeface="+mn-lt"/>
              </a:rPr>
              <a:t>2016, OECD data</a:t>
            </a:r>
          </a:p>
        </p:txBody>
      </p:sp>
      <p:graphicFrame>
        <p:nvGraphicFramePr>
          <p:cNvPr id="4" name="Content Placeholder 3">
            <a:extLst>
              <a:ext uri="{FF2B5EF4-FFF2-40B4-BE49-F238E27FC236}">
                <a16:creationId xmlns:a16="http://schemas.microsoft.com/office/drawing/2014/main" id="{E1AA4522-2CD9-3B4E-AA95-808336339BF2}"/>
              </a:ext>
            </a:extLst>
          </p:cNvPr>
          <p:cNvGraphicFramePr>
            <a:graphicFrameLocks noGrp="1"/>
          </p:cNvGraphicFramePr>
          <p:nvPr>
            <p:ph idx="1"/>
            <p:extLst/>
          </p:nvPr>
        </p:nvGraphicFramePr>
        <p:xfrm>
          <a:off x="628650" y="1495424"/>
          <a:ext cx="8312150" cy="4791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50134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3A54-6FA5-AD4C-994B-64D0A4327B5B}"/>
              </a:ext>
            </a:extLst>
          </p:cNvPr>
          <p:cNvSpPr>
            <a:spLocks noGrp="1"/>
          </p:cNvSpPr>
          <p:nvPr>
            <p:ph type="title"/>
          </p:nvPr>
        </p:nvSpPr>
        <p:spPr>
          <a:xfrm>
            <a:off x="628650" y="185017"/>
            <a:ext cx="8016586" cy="1085643"/>
          </a:xfrm>
        </p:spPr>
        <p:txBody>
          <a:bodyPr>
            <a:normAutofit fontScale="90000"/>
          </a:bodyPr>
          <a:lstStyle/>
          <a:p>
            <a:pPr algn="ctr"/>
            <a:r>
              <a:rPr lang="en-GB" sz="4000" b="1" dirty="0">
                <a:solidFill>
                  <a:srgbClr val="0070C0"/>
                </a:solidFill>
                <a:latin typeface="+mn-lt"/>
              </a:rPr>
              <a:t>Larger commercial and non-commercial receiving (‘export’) countries</a:t>
            </a:r>
          </a:p>
        </p:txBody>
      </p:sp>
      <p:graphicFrame>
        <p:nvGraphicFramePr>
          <p:cNvPr id="4" name="Content Placeholder 3">
            <a:extLst>
              <a:ext uri="{FF2B5EF4-FFF2-40B4-BE49-F238E27FC236}">
                <a16:creationId xmlns:a16="http://schemas.microsoft.com/office/drawing/2014/main" id="{5D10D075-6E55-F849-B28E-181A29FCDA71}"/>
              </a:ext>
            </a:extLst>
          </p:cNvPr>
          <p:cNvGraphicFramePr>
            <a:graphicFrameLocks noGrp="1"/>
          </p:cNvGraphicFramePr>
          <p:nvPr>
            <p:ph idx="1"/>
            <p:extLst/>
          </p:nvPr>
        </p:nvGraphicFramePr>
        <p:xfrm>
          <a:off x="344384" y="1452636"/>
          <a:ext cx="8300852" cy="4450080"/>
        </p:xfrm>
        <a:graphic>
          <a:graphicData uri="http://schemas.openxmlformats.org/drawingml/2006/table">
            <a:tbl>
              <a:tblPr firstRow="1" bandRow="1">
                <a:tableStyleId>{5C22544A-7EE6-4342-B048-85BDC9FD1C3A}</a:tableStyleId>
              </a:tblPr>
              <a:tblGrid>
                <a:gridCol w="2778826">
                  <a:extLst>
                    <a:ext uri="{9D8B030D-6E8A-4147-A177-3AD203B41FA5}">
                      <a16:colId xmlns:a16="http://schemas.microsoft.com/office/drawing/2014/main" val="2302261119"/>
                    </a:ext>
                  </a:extLst>
                </a:gridCol>
                <a:gridCol w="1282535">
                  <a:extLst>
                    <a:ext uri="{9D8B030D-6E8A-4147-A177-3AD203B41FA5}">
                      <a16:colId xmlns:a16="http://schemas.microsoft.com/office/drawing/2014/main" val="1192349425"/>
                    </a:ext>
                  </a:extLst>
                </a:gridCol>
                <a:gridCol w="391886">
                  <a:extLst>
                    <a:ext uri="{9D8B030D-6E8A-4147-A177-3AD203B41FA5}">
                      <a16:colId xmlns:a16="http://schemas.microsoft.com/office/drawing/2014/main" val="55276330"/>
                    </a:ext>
                  </a:extLst>
                </a:gridCol>
                <a:gridCol w="2526104">
                  <a:extLst>
                    <a:ext uri="{9D8B030D-6E8A-4147-A177-3AD203B41FA5}">
                      <a16:colId xmlns:a16="http://schemas.microsoft.com/office/drawing/2014/main" val="1568042333"/>
                    </a:ext>
                  </a:extLst>
                </a:gridCol>
                <a:gridCol w="1321501">
                  <a:extLst>
                    <a:ext uri="{9D8B030D-6E8A-4147-A177-3AD203B41FA5}">
                      <a16:colId xmlns:a16="http://schemas.microsoft.com/office/drawing/2014/main" val="3833133036"/>
                    </a:ext>
                  </a:extLst>
                </a:gridCol>
              </a:tblGrid>
              <a:tr h="370840">
                <a:tc>
                  <a:txBody>
                    <a:bodyPr/>
                    <a:lstStyle/>
                    <a:p>
                      <a:pPr algn="l"/>
                      <a:r>
                        <a:rPr lang="en-GB" dirty="0"/>
                        <a:t>Largely commercial</a:t>
                      </a:r>
                    </a:p>
                  </a:txBody>
                  <a:tcPr>
                    <a:solidFill>
                      <a:srgbClr val="002060"/>
                    </a:solidFill>
                  </a:tcPr>
                </a:tc>
                <a:tc>
                  <a:txBody>
                    <a:bodyPr/>
                    <a:lstStyle/>
                    <a:p>
                      <a:pPr algn="ctr"/>
                      <a:r>
                        <a:rPr lang="en-GB" dirty="0"/>
                        <a:t>2016</a:t>
                      </a:r>
                    </a:p>
                  </a:txBody>
                  <a:tcPr>
                    <a:solidFill>
                      <a:srgbClr val="002060"/>
                    </a:solidFill>
                  </a:tcPr>
                </a:tc>
                <a:tc>
                  <a:txBody>
                    <a:bodyPr/>
                    <a:lstStyle/>
                    <a:p>
                      <a:pPr algn="ctr"/>
                      <a:endParaRPr lang="en-GB" dirty="0"/>
                    </a:p>
                  </a:txBody>
                  <a:tcPr>
                    <a:noFill/>
                  </a:tcPr>
                </a:tc>
                <a:tc>
                  <a:txBody>
                    <a:bodyPr/>
                    <a:lstStyle/>
                    <a:p>
                      <a:pPr algn="l"/>
                      <a:r>
                        <a:rPr lang="en-GB" dirty="0"/>
                        <a:t>Largely non-commercial</a:t>
                      </a:r>
                    </a:p>
                  </a:txBody>
                  <a:tcPr>
                    <a:solidFill>
                      <a:srgbClr val="002060"/>
                    </a:solidFill>
                  </a:tcPr>
                </a:tc>
                <a:tc>
                  <a:txBody>
                    <a:bodyPr/>
                    <a:lstStyle/>
                    <a:p>
                      <a:pPr algn="ctr"/>
                      <a:r>
                        <a:rPr lang="en-GB" dirty="0"/>
                        <a:t>2016</a:t>
                      </a:r>
                    </a:p>
                  </a:txBody>
                  <a:tcPr>
                    <a:solidFill>
                      <a:srgbClr val="002060"/>
                    </a:solidFill>
                  </a:tcPr>
                </a:tc>
                <a:extLst>
                  <a:ext uri="{0D108BD9-81ED-4DB2-BD59-A6C34878D82A}">
                    <a16:rowId xmlns:a16="http://schemas.microsoft.com/office/drawing/2014/main" val="1446305700"/>
                  </a:ext>
                </a:extLst>
              </a:tr>
              <a:tr h="370840">
                <a:tc>
                  <a:txBody>
                    <a:bodyPr/>
                    <a:lstStyle/>
                    <a:p>
                      <a:r>
                        <a:rPr lang="en-GB" dirty="0"/>
                        <a:t>Australia</a:t>
                      </a:r>
                    </a:p>
                  </a:txBody>
                  <a:tcPr/>
                </a:tc>
                <a:tc>
                  <a:txBody>
                    <a:bodyPr/>
                    <a:lstStyle/>
                    <a:p>
                      <a:pPr algn="ctr"/>
                      <a:r>
                        <a:rPr lang="en-GB" dirty="0"/>
                        <a:t>335,512</a:t>
                      </a:r>
                    </a:p>
                  </a:txBody>
                  <a:tcPr/>
                </a:tc>
                <a:tc>
                  <a:txBody>
                    <a:bodyPr/>
                    <a:lstStyle/>
                    <a:p>
                      <a:endParaRPr lang="en-GB" dirty="0"/>
                    </a:p>
                  </a:txBody>
                  <a:tcPr>
                    <a:noFill/>
                  </a:tcPr>
                </a:tc>
                <a:tc>
                  <a:txBody>
                    <a:bodyPr/>
                    <a:lstStyle/>
                    <a:p>
                      <a:r>
                        <a:rPr lang="en-GB" dirty="0"/>
                        <a:t>Germany</a:t>
                      </a:r>
                    </a:p>
                  </a:txBody>
                  <a:tcPr/>
                </a:tc>
                <a:tc>
                  <a:txBody>
                    <a:bodyPr/>
                    <a:lstStyle/>
                    <a:p>
                      <a:pPr algn="ctr"/>
                      <a:r>
                        <a:rPr lang="en-GB" dirty="0"/>
                        <a:t>244,575</a:t>
                      </a:r>
                    </a:p>
                  </a:txBody>
                  <a:tcPr/>
                </a:tc>
                <a:extLst>
                  <a:ext uri="{0D108BD9-81ED-4DB2-BD59-A6C34878D82A}">
                    <a16:rowId xmlns:a16="http://schemas.microsoft.com/office/drawing/2014/main" val="1922745345"/>
                  </a:ext>
                </a:extLst>
              </a:tr>
              <a:tr h="370840">
                <a:tc>
                  <a:txBody>
                    <a:bodyPr/>
                    <a:lstStyle/>
                    <a:p>
                      <a:r>
                        <a:rPr lang="en-GB" dirty="0"/>
                        <a:t>UK (non-EU students only)</a:t>
                      </a:r>
                    </a:p>
                  </a:txBody>
                  <a:tcPr/>
                </a:tc>
                <a:tc>
                  <a:txBody>
                    <a:bodyPr/>
                    <a:lstStyle/>
                    <a:p>
                      <a:pPr algn="ctr"/>
                      <a:r>
                        <a:rPr lang="en-GB" dirty="0"/>
                        <a:t>290,738</a:t>
                      </a:r>
                    </a:p>
                  </a:txBody>
                  <a:tcPr/>
                </a:tc>
                <a:tc>
                  <a:txBody>
                    <a:bodyPr/>
                    <a:lstStyle/>
                    <a:p>
                      <a:endParaRPr lang="en-GB"/>
                    </a:p>
                  </a:txBody>
                  <a:tcPr>
                    <a:noFill/>
                  </a:tcPr>
                </a:tc>
                <a:tc>
                  <a:txBody>
                    <a:bodyPr/>
                    <a:lstStyle/>
                    <a:p>
                      <a:r>
                        <a:rPr lang="en-GB" dirty="0"/>
                        <a:t>Japan</a:t>
                      </a:r>
                    </a:p>
                  </a:txBody>
                  <a:tcPr/>
                </a:tc>
                <a:tc>
                  <a:txBody>
                    <a:bodyPr/>
                    <a:lstStyle/>
                    <a:p>
                      <a:pPr algn="ctr"/>
                      <a:r>
                        <a:rPr lang="en-GB" dirty="0"/>
                        <a:t>143,547</a:t>
                      </a:r>
                    </a:p>
                  </a:txBody>
                  <a:tcPr/>
                </a:tc>
                <a:extLst>
                  <a:ext uri="{0D108BD9-81ED-4DB2-BD59-A6C34878D82A}">
                    <a16:rowId xmlns:a16="http://schemas.microsoft.com/office/drawing/2014/main" val="1797709391"/>
                  </a:ext>
                </a:extLst>
              </a:tr>
              <a:tr h="370840">
                <a:tc>
                  <a:txBody>
                    <a:bodyPr/>
                    <a:lstStyle/>
                    <a:p>
                      <a:r>
                        <a:rPr lang="en-GB" dirty="0"/>
                        <a:t>Malaysia</a:t>
                      </a:r>
                    </a:p>
                  </a:txBody>
                  <a:tcPr/>
                </a:tc>
                <a:tc>
                  <a:txBody>
                    <a:bodyPr/>
                    <a:lstStyle/>
                    <a:p>
                      <a:pPr algn="ctr"/>
                      <a:r>
                        <a:rPr lang="en-GB" dirty="0"/>
                        <a:t>124,133</a:t>
                      </a:r>
                    </a:p>
                  </a:txBody>
                  <a:tcPr/>
                </a:tc>
                <a:tc>
                  <a:txBody>
                    <a:bodyPr/>
                    <a:lstStyle/>
                    <a:p>
                      <a:endParaRPr lang="en-GB"/>
                    </a:p>
                  </a:txBody>
                  <a:tcPr>
                    <a:noFill/>
                  </a:tcPr>
                </a:tc>
                <a:tc>
                  <a:txBody>
                    <a:bodyPr/>
                    <a:lstStyle/>
                    <a:p>
                      <a:r>
                        <a:rPr lang="en-GB" dirty="0"/>
                        <a:t>China</a:t>
                      </a:r>
                    </a:p>
                  </a:txBody>
                  <a:tcPr/>
                </a:tc>
                <a:tc>
                  <a:txBody>
                    <a:bodyPr/>
                    <a:lstStyle/>
                    <a:p>
                      <a:pPr algn="ctr"/>
                      <a:r>
                        <a:rPr lang="en-GB" dirty="0"/>
                        <a:t>137,527</a:t>
                      </a:r>
                    </a:p>
                  </a:txBody>
                  <a:tcPr/>
                </a:tc>
                <a:extLst>
                  <a:ext uri="{0D108BD9-81ED-4DB2-BD59-A6C34878D82A}">
                    <a16:rowId xmlns:a16="http://schemas.microsoft.com/office/drawing/2014/main" val="2798704791"/>
                  </a:ext>
                </a:extLst>
              </a:tr>
              <a:tr h="370840">
                <a:tc>
                  <a:txBody>
                    <a:bodyPr/>
                    <a:lstStyle/>
                    <a:p>
                      <a:r>
                        <a:rPr lang="en-GB" dirty="0"/>
                        <a:t>New Zealand</a:t>
                      </a:r>
                    </a:p>
                  </a:txBody>
                  <a:tcPr/>
                </a:tc>
                <a:tc>
                  <a:txBody>
                    <a:bodyPr/>
                    <a:lstStyle/>
                    <a:p>
                      <a:pPr algn="ctr"/>
                      <a:r>
                        <a:rPr lang="en-GB" dirty="0"/>
                        <a:t>  53,854</a:t>
                      </a:r>
                    </a:p>
                  </a:txBody>
                  <a:tcPr/>
                </a:tc>
                <a:tc>
                  <a:txBody>
                    <a:bodyPr/>
                    <a:lstStyle/>
                    <a:p>
                      <a:endParaRPr lang="en-GB"/>
                    </a:p>
                  </a:txBody>
                  <a:tcPr>
                    <a:noFill/>
                  </a:tcPr>
                </a:tc>
                <a:tc>
                  <a:txBody>
                    <a:bodyPr/>
                    <a:lstStyle/>
                    <a:p>
                      <a:r>
                        <a:rPr lang="en-GB" dirty="0"/>
                        <a:t>Italy</a:t>
                      </a:r>
                    </a:p>
                  </a:txBody>
                  <a:tcPr/>
                </a:tc>
                <a:tc>
                  <a:txBody>
                    <a:bodyPr/>
                    <a:lstStyle/>
                    <a:p>
                      <a:pPr algn="ctr"/>
                      <a:r>
                        <a:rPr lang="en-GB" dirty="0"/>
                        <a:t>  92,655</a:t>
                      </a:r>
                    </a:p>
                  </a:txBody>
                  <a:tcPr/>
                </a:tc>
                <a:extLst>
                  <a:ext uri="{0D108BD9-81ED-4DB2-BD59-A6C34878D82A}">
                    <a16:rowId xmlns:a16="http://schemas.microsoft.com/office/drawing/2014/main" val="1391004643"/>
                  </a:ext>
                </a:extLst>
              </a:tr>
              <a:tr h="370840">
                <a:tc>
                  <a:txBody>
                    <a:bodyPr/>
                    <a:lstStyle/>
                    <a:p>
                      <a:r>
                        <a:rPr lang="en-GB" dirty="0"/>
                        <a:t>Canada (some subsidies)</a:t>
                      </a:r>
                    </a:p>
                  </a:txBody>
                  <a:tcPr/>
                </a:tc>
                <a:tc>
                  <a:txBody>
                    <a:bodyPr/>
                    <a:lstStyle/>
                    <a:p>
                      <a:pPr algn="ctr"/>
                      <a:r>
                        <a:rPr lang="en-GB" dirty="0"/>
                        <a:t>(189,478)</a:t>
                      </a:r>
                    </a:p>
                  </a:txBody>
                  <a:tcPr/>
                </a:tc>
                <a:tc>
                  <a:txBody>
                    <a:bodyPr/>
                    <a:lstStyle/>
                    <a:p>
                      <a:endParaRPr lang="en-GB"/>
                    </a:p>
                  </a:txBody>
                  <a:tcPr>
                    <a:noFill/>
                  </a:tcPr>
                </a:tc>
                <a:tc>
                  <a:txBody>
                    <a:bodyPr/>
                    <a:lstStyle/>
                    <a:p>
                      <a:r>
                        <a:rPr lang="en-GB" dirty="0"/>
                        <a:t>Argentina</a:t>
                      </a:r>
                    </a:p>
                  </a:txBody>
                  <a:tcPr/>
                </a:tc>
                <a:tc>
                  <a:txBody>
                    <a:bodyPr/>
                    <a:lstStyle/>
                    <a:p>
                      <a:pPr algn="ctr"/>
                      <a:r>
                        <a:rPr lang="en-GB" dirty="0"/>
                        <a:t>  75,688</a:t>
                      </a:r>
                    </a:p>
                  </a:txBody>
                  <a:tcPr/>
                </a:tc>
                <a:extLst>
                  <a:ext uri="{0D108BD9-81ED-4DB2-BD59-A6C34878D82A}">
                    <a16:rowId xmlns:a16="http://schemas.microsoft.com/office/drawing/2014/main" val="751764244"/>
                  </a:ext>
                </a:extLst>
              </a:tr>
              <a:tr h="370840">
                <a:tc>
                  <a:txBody>
                    <a:bodyPr/>
                    <a:lstStyle/>
                    <a:p>
                      <a:r>
                        <a:rPr lang="en-GB" dirty="0"/>
                        <a:t>US (some subsidies)</a:t>
                      </a:r>
                    </a:p>
                  </a:txBody>
                  <a:tcPr/>
                </a:tc>
                <a:tc>
                  <a:txBody>
                    <a:bodyPr/>
                    <a:lstStyle/>
                    <a:p>
                      <a:pPr algn="ctr"/>
                      <a:r>
                        <a:rPr lang="en-GB" dirty="0"/>
                        <a:t>(971,417)</a:t>
                      </a:r>
                    </a:p>
                  </a:txBody>
                  <a:tcPr/>
                </a:tc>
                <a:tc>
                  <a:txBody>
                    <a:bodyPr/>
                    <a:lstStyle/>
                    <a:p>
                      <a:endParaRPr lang="en-GB"/>
                    </a:p>
                  </a:txBody>
                  <a:tcPr>
                    <a:noFill/>
                  </a:tcPr>
                </a:tc>
                <a:tc>
                  <a:txBody>
                    <a:bodyPr/>
                    <a:lstStyle/>
                    <a:p>
                      <a:r>
                        <a:rPr lang="en-GB" dirty="0"/>
                        <a:t>Austria</a:t>
                      </a:r>
                    </a:p>
                  </a:txBody>
                  <a:tcPr/>
                </a:tc>
                <a:tc>
                  <a:txBody>
                    <a:bodyPr/>
                    <a:lstStyle/>
                    <a:p>
                      <a:pPr algn="ctr"/>
                      <a:r>
                        <a:rPr lang="en-GB" dirty="0"/>
                        <a:t>  70,484</a:t>
                      </a:r>
                    </a:p>
                  </a:txBody>
                  <a:tcPr/>
                </a:tc>
                <a:extLst>
                  <a:ext uri="{0D108BD9-81ED-4DB2-BD59-A6C34878D82A}">
                    <a16:rowId xmlns:a16="http://schemas.microsoft.com/office/drawing/2014/main" val="2206764486"/>
                  </a:ext>
                </a:extLst>
              </a:tr>
              <a:tr h="370840">
                <a:tc>
                  <a:txBody>
                    <a:bodyPr/>
                    <a:lstStyle/>
                    <a:p>
                      <a:r>
                        <a:rPr lang="en-GB" dirty="0"/>
                        <a:t>Russia (some subsidies)</a:t>
                      </a:r>
                    </a:p>
                  </a:txBody>
                  <a:tcPr/>
                </a:tc>
                <a:tc>
                  <a:txBody>
                    <a:bodyPr/>
                    <a:lstStyle/>
                    <a:p>
                      <a:pPr algn="ctr"/>
                      <a:r>
                        <a:rPr lang="en-GB" dirty="0"/>
                        <a:t>(243,752)</a:t>
                      </a:r>
                    </a:p>
                  </a:txBody>
                  <a:tcPr/>
                </a:tc>
                <a:tc>
                  <a:txBody>
                    <a:bodyPr/>
                    <a:lstStyle/>
                    <a:p>
                      <a:endParaRPr lang="en-GB"/>
                    </a:p>
                  </a:txBody>
                  <a:tcPr>
                    <a:noFill/>
                  </a:tcPr>
                </a:tc>
                <a:tc>
                  <a:txBody>
                    <a:bodyPr/>
                    <a:lstStyle/>
                    <a:p>
                      <a:r>
                        <a:rPr lang="en-GB" dirty="0"/>
                        <a:t>South Korea</a:t>
                      </a:r>
                    </a:p>
                  </a:txBody>
                  <a:tcPr/>
                </a:tc>
                <a:tc>
                  <a:txBody>
                    <a:bodyPr/>
                    <a:lstStyle/>
                    <a:p>
                      <a:pPr algn="ctr"/>
                      <a:r>
                        <a:rPr lang="en-GB" dirty="0"/>
                        <a:t>   61,888</a:t>
                      </a:r>
                    </a:p>
                  </a:txBody>
                  <a:tcPr/>
                </a:tc>
                <a:extLst>
                  <a:ext uri="{0D108BD9-81ED-4DB2-BD59-A6C34878D82A}">
                    <a16:rowId xmlns:a16="http://schemas.microsoft.com/office/drawing/2014/main" val="2329596862"/>
                  </a:ext>
                </a:extLst>
              </a:tr>
              <a:tr h="370840">
                <a:tc>
                  <a:txBody>
                    <a:bodyPr/>
                    <a:lstStyle/>
                    <a:p>
                      <a:r>
                        <a:rPr lang="en-GB" dirty="0"/>
                        <a:t>Netherlands (non-EU only)</a:t>
                      </a:r>
                    </a:p>
                  </a:txBody>
                  <a:tcPr/>
                </a:tc>
                <a:tc>
                  <a:txBody>
                    <a:bodyPr/>
                    <a:lstStyle/>
                    <a:p>
                      <a:pPr algn="ctr"/>
                      <a:r>
                        <a:rPr lang="en-GB"/>
                        <a:t>  (</a:t>
                      </a:r>
                      <a:r>
                        <a:rPr lang="en-GB" dirty="0"/>
                        <a:t>89,920)</a:t>
                      </a:r>
                    </a:p>
                  </a:txBody>
                  <a:tcPr/>
                </a:tc>
                <a:tc>
                  <a:txBody>
                    <a:bodyPr/>
                    <a:lstStyle/>
                    <a:p>
                      <a:endParaRPr lang="en-GB"/>
                    </a:p>
                  </a:txBody>
                  <a:tcPr>
                    <a:noFill/>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198519909"/>
                  </a:ext>
                </a:extLst>
              </a:tr>
              <a:tr h="370840">
                <a:tc>
                  <a:txBody>
                    <a:bodyPr/>
                    <a:lstStyle/>
                    <a:p>
                      <a:r>
                        <a:rPr lang="en-GB" b="1" dirty="0">
                          <a:solidFill>
                            <a:schemeClr val="bg1"/>
                          </a:solidFill>
                        </a:rPr>
                        <a:t>Recently introduced fees</a:t>
                      </a:r>
                    </a:p>
                  </a:txBody>
                  <a:tcPr>
                    <a:solidFill>
                      <a:srgbClr val="002060"/>
                    </a:solidFill>
                  </a:tcPr>
                </a:tc>
                <a:tc>
                  <a:txBody>
                    <a:bodyPr/>
                    <a:lstStyle/>
                    <a:p>
                      <a:pPr algn="ctr"/>
                      <a:r>
                        <a:rPr lang="en-GB" b="1" dirty="0">
                          <a:solidFill>
                            <a:schemeClr val="bg1"/>
                          </a:solidFill>
                        </a:rPr>
                        <a:t>2016</a:t>
                      </a:r>
                    </a:p>
                  </a:txBody>
                  <a:tcPr>
                    <a:solidFill>
                      <a:srgbClr val="002060"/>
                    </a:solidFill>
                  </a:tcPr>
                </a:tc>
                <a:tc>
                  <a:txBody>
                    <a:bodyPr/>
                    <a:lstStyle/>
                    <a:p>
                      <a:endParaRPr lang="en-GB"/>
                    </a:p>
                  </a:txBody>
                  <a:tcPr>
                    <a:noFill/>
                  </a:tcPr>
                </a:tc>
                <a:tc>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1889484999"/>
                  </a:ext>
                </a:extLst>
              </a:tr>
              <a:tr h="370840">
                <a:tc>
                  <a:txBody>
                    <a:bodyPr/>
                    <a:lstStyle/>
                    <a:p>
                      <a:r>
                        <a:rPr lang="en-GB" dirty="0"/>
                        <a:t>France (non-EU, subsidies)</a:t>
                      </a:r>
                    </a:p>
                  </a:txBody>
                  <a:tcPr/>
                </a:tc>
                <a:tc>
                  <a:txBody>
                    <a:bodyPr/>
                    <a:lstStyle/>
                    <a:p>
                      <a:pPr algn="ctr"/>
                      <a:r>
                        <a:rPr lang="en-GB" dirty="0"/>
                        <a:t>(245,348)</a:t>
                      </a:r>
                    </a:p>
                  </a:txBody>
                  <a:tcPr/>
                </a:tc>
                <a:tc>
                  <a:txBody>
                    <a:bodyPr/>
                    <a:lstStyle/>
                    <a:p>
                      <a:endParaRPr lang="en-GB"/>
                    </a:p>
                  </a:txBody>
                  <a:tcPr>
                    <a:noFill/>
                  </a:tcPr>
                </a:tc>
                <a:tc>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541671043"/>
                  </a:ext>
                </a:extLst>
              </a:tr>
              <a:tr h="370840">
                <a:tc>
                  <a:txBody>
                    <a:bodyPr/>
                    <a:lstStyle/>
                    <a:p>
                      <a:r>
                        <a:rPr lang="en-GB" dirty="0"/>
                        <a:t>Finland (non-EU only)</a:t>
                      </a:r>
                    </a:p>
                  </a:txBody>
                  <a:tcPr/>
                </a:tc>
                <a:tc>
                  <a:txBody>
                    <a:bodyPr/>
                    <a:lstStyle/>
                    <a:p>
                      <a:pPr algn="ctr"/>
                      <a:r>
                        <a:rPr lang="en-GB" dirty="0"/>
                        <a:t>  (23,197)</a:t>
                      </a:r>
                    </a:p>
                  </a:txBody>
                  <a:tcPr/>
                </a:tc>
                <a:tc>
                  <a:txBody>
                    <a:bodyPr/>
                    <a:lstStyle/>
                    <a:p>
                      <a:endParaRPr lang="en-GB" dirty="0"/>
                    </a:p>
                  </a:txBody>
                  <a:tcPr>
                    <a:noFill/>
                  </a:tcPr>
                </a:tc>
                <a:tc>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2998991966"/>
                  </a:ext>
                </a:extLst>
              </a:tr>
            </a:tbl>
          </a:graphicData>
        </a:graphic>
      </p:graphicFrame>
      <p:sp>
        <p:nvSpPr>
          <p:cNvPr id="3" name="TextBox 2">
            <a:extLst>
              <a:ext uri="{FF2B5EF4-FFF2-40B4-BE49-F238E27FC236}">
                <a16:creationId xmlns:a16="http://schemas.microsoft.com/office/drawing/2014/main" id="{9CCCC4DA-EE18-564E-B6D2-0BC24F309875}"/>
              </a:ext>
            </a:extLst>
          </p:cNvPr>
          <p:cNvSpPr txBox="1"/>
          <p:nvPr/>
        </p:nvSpPr>
        <p:spPr>
          <a:xfrm>
            <a:off x="1520041" y="6084693"/>
            <a:ext cx="7374577" cy="861774"/>
          </a:xfrm>
          <a:prstGeom prst="rect">
            <a:avLst/>
          </a:prstGeom>
          <a:noFill/>
        </p:spPr>
        <p:txBody>
          <a:bodyPr wrap="square" rtlCol="0">
            <a:spAutoFit/>
          </a:bodyPr>
          <a:lstStyle/>
          <a:p>
            <a:r>
              <a:rPr lang="en-GB" sz="1600" i="1" dirty="0"/>
              <a:t>There is a significant number of intermediate cases, countries that charge international students more than domestic students but at below commercial (profit-making) levels</a:t>
            </a:r>
          </a:p>
          <a:p>
            <a:endParaRPr lang="en-GB" dirty="0"/>
          </a:p>
        </p:txBody>
      </p:sp>
    </p:spTree>
    <p:extLst>
      <p:ext uri="{BB962C8B-B14F-4D97-AF65-F5344CB8AC3E}">
        <p14:creationId xmlns:p14="http://schemas.microsoft.com/office/powerpoint/2010/main" val="399519867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EE2A-2B95-224A-A536-CEC846766C49}"/>
              </a:ext>
            </a:extLst>
          </p:cNvPr>
          <p:cNvSpPr>
            <a:spLocks noGrp="1"/>
          </p:cNvSpPr>
          <p:nvPr>
            <p:ph type="title"/>
          </p:nvPr>
        </p:nvSpPr>
        <p:spPr>
          <a:xfrm>
            <a:off x="317499" y="329500"/>
            <a:ext cx="8280235" cy="1325563"/>
          </a:xfrm>
        </p:spPr>
        <p:txBody>
          <a:bodyPr>
            <a:normAutofit/>
          </a:bodyPr>
          <a:lstStyle/>
          <a:p>
            <a:pPr algn="ctr"/>
            <a:r>
              <a:rPr lang="en-GB" sz="4000" b="1" dirty="0">
                <a:solidFill>
                  <a:srgbClr val="0070C0"/>
                </a:solidFill>
                <a:latin typeface="+mn-lt"/>
              </a:rPr>
              <a:t>International students, United States: IIE data, 1977-78 to 2017-18</a:t>
            </a:r>
          </a:p>
        </p:txBody>
      </p:sp>
      <p:graphicFrame>
        <p:nvGraphicFramePr>
          <p:cNvPr id="4" name="Content Placeholder 3">
            <a:extLst>
              <a:ext uri="{FF2B5EF4-FFF2-40B4-BE49-F238E27FC236}">
                <a16:creationId xmlns:a16="http://schemas.microsoft.com/office/drawing/2014/main" id="{EB6EEC69-3CD3-2546-8D3A-295FEDA23931}"/>
              </a:ext>
            </a:extLst>
          </p:cNvPr>
          <p:cNvGraphicFramePr>
            <a:graphicFrameLocks noGrp="1"/>
          </p:cNvGraphicFramePr>
          <p:nvPr>
            <p:ph idx="1"/>
            <p:extLst/>
          </p:nvPr>
        </p:nvGraphicFramePr>
        <p:xfrm>
          <a:off x="317500" y="1816100"/>
          <a:ext cx="8410864" cy="48222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549157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35E1B-5EF6-2048-A253-678AF3B4EE68}"/>
              </a:ext>
            </a:extLst>
          </p:cNvPr>
          <p:cNvSpPr>
            <a:spLocks noGrp="1"/>
          </p:cNvSpPr>
          <p:nvPr>
            <p:ph type="title"/>
          </p:nvPr>
        </p:nvSpPr>
        <p:spPr/>
        <p:txBody>
          <a:bodyPr>
            <a:normAutofit fontScale="90000"/>
          </a:bodyPr>
          <a:lstStyle/>
          <a:p>
            <a:pPr algn="ctr"/>
            <a:r>
              <a:rPr lang="en-GB" b="1" dirty="0">
                <a:solidFill>
                  <a:srgbClr val="0070C0"/>
                </a:solidFill>
                <a:latin typeface="+mn-lt"/>
              </a:rPr>
              <a:t>New international students, United States: IIE data, 1977-78 to 2017-18</a:t>
            </a:r>
            <a:endParaRPr lang="en-GB" dirty="0">
              <a:latin typeface="+mn-lt"/>
            </a:endParaRPr>
          </a:p>
        </p:txBody>
      </p:sp>
      <p:graphicFrame>
        <p:nvGraphicFramePr>
          <p:cNvPr id="4" name="Content Placeholder 3">
            <a:extLst>
              <a:ext uri="{FF2B5EF4-FFF2-40B4-BE49-F238E27FC236}">
                <a16:creationId xmlns:a16="http://schemas.microsoft.com/office/drawing/2014/main" id="{58CAB50B-363B-0B42-9375-949A4F366083}"/>
              </a:ext>
            </a:extLst>
          </p:cNvPr>
          <p:cNvGraphicFramePr>
            <a:graphicFrameLocks noGrp="1"/>
          </p:cNvGraphicFramePr>
          <p:nvPr>
            <p:ph idx="1"/>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918941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EE2A-2B95-224A-A536-CEC846766C49}"/>
              </a:ext>
            </a:extLst>
          </p:cNvPr>
          <p:cNvSpPr>
            <a:spLocks noGrp="1"/>
          </p:cNvSpPr>
          <p:nvPr>
            <p:ph type="title"/>
          </p:nvPr>
        </p:nvSpPr>
        <p:spPr/>
        <p:txBody>
          <a:bodyPr>
            <a:normAutofit/>
          </a:bodyPr>
          <a:lstStyle/>
          <a:p>
            <a:pPr algn="ctr"/>
            <a:r>
              <a:rPr lang="en-GB" sz="4000" b="1" dirty="0">
                <a:solidFill>
                  <a:srgbClr val="0070C0"/>
                </a:solidFill>
                <a:latin typeface="+mn-lt"/>
              </a:rPr>
              <a:t>International students, Australia: AEI data, 2002-2018</a:t>
            </a:r>
          </a:p>
        </p:txBody>
      </p:sp>
      <p:graphicFrame>
        <p:nvGraphicFramePr>
          <p:cNvPr id="4" name="Content Placeholder 3">
            <a:extLst>
              <a:ext uri="{FF2B5EF4-FFF2-40B4-BE49-F238E27FC236}">
                <a16:creationId xmlns:a16="http://schemas.microsoft.com/office/drawing/2014/main" id="{039C61F1-5E78-D14D-9283-3004C8E0080D}"/>
              </a:ext>
            </a:extLst>
          </p:cNvPr>
          <p:cNvGraphicFramePr>
            <a:graphicFrameLocks noGrp="1"/>
          </p:cNvGraphicFramePr>
          <p:nvPr>
            <p:ph idx="1"/>
            <p:extLst/>
          </p:nvPr>
        </p:nvGraphicFramePr>
        <p:xfrm>
          <a:off x="492455" y="1683611"/>
          <a:ext cx="8159090" cy="465537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2CF8E48-72AD-B447-84FF-3C8EB132F456}"/>
              </a:ext>
            </a:extLst>
          </p:cNvPr>
          <p:cNvSpPr txBox="1"/>
          <p:nvPr/>
        </p:nvSpPr>
        <p:spPr>
          <a:xfrm>
            <a:off x="5119008" y="6338985"/>
            <a:ext cx="3241963" cy="307777"/>
          </a:xfrm>
          <a:prstGeom prst="rect">
            <a:avLst/>
          </a:prstGeom>
          <a:noFill/>
        </p:spPr>
        <p:txBody>
          <a:bodyPr wrap="square" rtlCol="0">
            <a:spAutoFit/>
          </a:bodyPr>
          <a:lstStyle/>
          <a:p>
            <a:r>
              <a:rPr lang="en-GB" sz="1400" dirty="0"/>
              <a:t>VET = Vocational Education and Training</a:t>
            </a:r>
          </a:p>
        </p:txBody>
      </p:sp>
      <p:sp>
        <p:nvSpPr>
          <p:cNvPr id="6" name="TextBox 5">
            <a:extLst>
              <a:ext uri="{FF2B5EF4-FFF2-40B4-BE49-F238E27FC236}">
                <a16:creationId xmlns:a16="http://schemas.microsoft.com/office/drawing/2014/main" id="{BBB47BC5-F817-A947-995D-68D14BC9A340}"/>
              </a:ext>
            </a:extLst>
          </p:cNvPr>
          <p:cNvSpPr txBox="1"/>
          <p:nvPr/>
        </p:nvSpPr>
        <p:spPr>
          <a:xfrm>
            <a:off x="1508165" y="4132613"/>
            <a:ext cx="688769" cy="261610"/>
          </a:xfrm>
          <a:prstGeom prst="rect">
            <a:avLst/>
          </a:prstGeom>
          <a:noFill/>
        </p:spPr>
        <p:txBody>
          <a:bodyPr wrap="square" rtlCol="0">
            <a:spAutoFit/>
          </a:bodyPr>
          <a:lstStyle/>
          <a:p>
            <a:r>
              <a:rPr lang="en-GB" sz="1100" dirty="0"/>
              <a:t>191,828</a:t>
            </a:r>
          </a:p>
        </p:txBody>
      </p:sp>
      <p:sp>
        <p:nvSpPr>
          <p:cNvPr id="7" name="TextBox 6">
            <a:extLst>
              <a:ext uri="{FF2B5EF4-FFF2-40B4-BE49-F238E27FC236}">
                <a16:creationId xmlns:a16="http://schemas.microsoft.com/office/drawing/2014/main" id="{82ED6220-161C-4A49-8690-1C358259D056}"/>
              </a:ext>
            </a:extLst>
          </p:cNvPr>
          <p:cNvSpPr txBox="1"/>
          <p:nvPr/>
        </p:nvSpPr>
        <p:spPr>
          <a:xfrm>
            <a:off x="3610100" y="3429000"/>
            <a:ext cx="665018" cy="261610"/>
          </a:xfrm>
          <a:prstGeom prst="rect">
            <a:avLst/>
          </a:prstGeom>
          <a:noFill/>
        </p:spPr>
        <p:txBody>
          <a:bodyPr wrap="square" rtlCol="0">
            <a:spAutoFit/>
          </a:bodyPr>
          <a:lstStyle/>
          <a:p>
            <a:r>
              <a:rPr lang="en-GB" sz="1100" dirty="0"/>
              <a:t>354,804</a:t>
            </a:r>
          </a:p>
        </p:txBody>
      </p:sp>
    </p:spTree>
    <p:extLst>
      <p:ext uri="{BB962C8B-B14F-4D97-AF65-F5344CB8AC3E}">
        <p14:creationId xmlns:p14="http://schemas.microsoft.com/office/powerpoint/2010/main" val="290151653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EE2A-2B95-224A-A536-CEC846766C49}"/>
              </a:ext>
            </a:extLst>
          </p:cNvPr>
          <p:cNvSpPr>
            <a:spLocks noGrp="1"/>
          </p:cNvSpPr>
          <p:nvPr>
            <p:ph type="title"/>
          </p:nvPr>
        </p:nvSpPr>
        <p:spPr/>
        <p:txBody>
          <a:bodyPr>
            <a:normAutofit/>
          </a:bodyPr>
          <a:lstStyle/>
          <a:p>
            <a:pPr algn="ctr"/>
            <a:r>
              <a:rPr lang="en-GB" sz="4000" b="1" dirty="0">
                <a:solidFill>
                  <a:srgbClr val="0070C0"/>
                </a:solidFill>
                <a:latin typeface="+mn-lt"/>
              </a:rPr>
              <a:t>New international students, HE, Australia: AEI data, 2002-2018</a:t>
            </a:r>
          </a:p>
        </p:txBody>
      </p:sp>
      <p:graphicFrame>
        <p:nvGraphicFramePr>
          <p:cNvPr id="4" name="Content Placeholder 3">
            <a:extLst>
              <a:ext uri="{FF2B5EF4-FFF2-40B4-BE49-F238E27FC236}">
                <a16:creationId xmlns:a16="http://schemas.microsoft.com/office/drawing/2014/main" id="{4CCCC014-DFBF-1446-AE9C-C60169BD3EB1}"/>
              </a:ext>
            </a:extLst>
          </p:cNvPr>
          <p:cNvGraphicFramePr>
            <a:graphicFrameLocks noGrp="1"/>
          </p:cNvGraphicFramePr>
          <p:nvPr>
            <p:ph idx="1"/>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a:extLst>
              <a:ext uri="{FF2B5EF4-FFF2-40B4-BE49-F238E27FC236}">
                <a16:creationId xmlns:a16="http://schemas.microsoft.com/office/drawing/2014/main" id="{EA23A43F-8F9E-E64D-8313-7FD38B46845A}"/>
              </a:ext>
            </a:extLst>
          </p:cNvPr>
          <p:cNvSpPr/>
          <p:nvPr/>
        </p:nvSpPr>
        <p:spPr>
          <a:xfrm>
            <a:off x="7006441" y="1825625"/>
            <a:ext cx="1757548" cy="173831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325196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EE2A-2B95-224A-A536-CEC846766C49}"/>
              </a:ext>
            </a:extLst>
          </p:cNvPr>
          <p:cNvSpPr>
            <a:spLocks noGrp="1"/>
          </p:cNvSpPr>
          <p:nvPr>
            <p:ph type="title"/>
          </p:nvPr>
        </p:nvSpPr>
        <p:spPr/>
        <p:txBody>
          <a:bodyPr>
            <a:normAutofit/>
          </a:bodyPr>
          <a:lstStyle/>
          <a:p>
            <a:pPr algn="ctr"/>
            <a:r>
              <a:rPr lang="en-GB" sz="4000" b="1" dirty="0">
                <a:solidFill>
                  <a:srgbClr val="0070C0"/>
                </a:solidFill>
                <a:latin typeface="+mn-lt"/>
              </a:rPr>
              <a:t>International students, UK, Japan: </a:t>
            </a:r>
            <a:br>
              <a:rPr lang="en-GB" sz="4000" b="1" dirty="0">
                <a:solidFill>
                  <a:srgbClr val="0070C0"/>
                </a:solidFill>
                <a:latin typeface="+mn-lt"/>
              </a:rPr>
            </a:br>
            <a:r>
              <a:rPr lang="en-GB" sz="4000" b="1" dirty="0">
                <a:solidFill>
                  <a:srgbClr val="0070C0"/>
                </a:solidFill>
                <a:latin typeface="+mn-lt"/>
              </a:rPr>
              <a:t>UNESCO data, 1998-2016</a:t>
            </a:r>
          </a:p>
        </p:txBody>
      </p:sp>
      <p:graphicFrame>
        <p:nvGraphicFramePr>
          <p:cNvPr id="4" name="Content Placeholder 3">
            <a:extLst>
              <a:ext uri="{FF2B5EF4-FFF2-40B4-BE49-F238E27FC236}">
                <a16:creationId xmlns:a16="http://schemas.microsoft.com/office/drawing/2014/main" id="{4CCCC014-DFBF-1446-AE9C-C60169BD3EB1}"/>
              </a:ext>
            </a:extLst>
          </p:cNvPr>
          <p:cNvGraphicFramePr>
            <a:graphicFrameLocks noGrp="1"/>
          </p:cNvGraphicFramePr>
          <p:nvPr>
            <p:ph idx="1"/>
            <p:extLst>
              <p:ext uri="{D42A27DB-BD31-4B8C-83A1-F6EECF244321}">
                <p14:modId xmlns:p14="http://schemas.microsoft.com/office/powerpoint/2010/main" val="1299565077"/>
              </p:ext>
            </p:extLst>
          </p:nvPr>
        </p:nvGraphicFramePr>
        <p:xfrm>
          <a:off x="331304" y="1825625"/>
          <a:ext cx="8481392" cy="4005332"/>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1BB25BB6-78B4-6445-8CCD-EC19A3131AB4}"/>
              </a:ext>
            </a:extLst>
          </p:cNvPr>
          <p:cNvSpPr/>
          <p:nvPr/>
        </p:nvSpPr>
        <p:spPr>
          <a:xfrm>
            <a:off x="6508420" y="1911927"/>
            <a:ext cx="1876302" cy="118866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8960108-F96A-3241-A856-AEE0BC8366E9}"/>
              </a:ext>
            </a:extLst>
          </p:cNvPr>
          <p:cNvSpPr txBox="1"/>
          <p:nvPr/>
        </p:nvSpPr>
        <p:spPr>
          <a:xfrm>
            <a:off x="1577009" y="6308035"/>
            <a:ext cx="7089913" cy="369332"/>
          </a:xfrm>
          <a:prstGeom prst="rect">
            <a:avLst/>
          </a:prstGeom>
          <a:noFill/>
        </p:spPr>
        <p:txBody>
          <a:bodyPr wrap="square" rtlCol="0">
            <a:spAutoFit/>
          </a:bodyPr>
          <a:lstStyle/>
          <a:p>
            <a:r>
              <a:rPr lang="en-GB" i="1" dirty="0"/>
              <a:t>Note -</a:t>
            </a:r>
            <a:r>
              <a:rPr lang="en-GB" dirty="0"/>
              <a:t> UNESCO data for Japan [in red] only available for 2013-2017 period</a:t>
            </a:r>
          </a:p>
        </p:txBody>
      </p:sp>
    </p:spTree>
    <p:extLst>
      <p:ext uri="{BB962C8B-B14F-4D97-AF65-F5344CB8AC3E}">
        <p14:creationId xmlns:p14="http://schemas.microsoft.com/office/powerpoint/2010/main" val="137732987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8D25-B09E-A94E-A14A-8009D0BBE821}"/>
              </a:ext>
            </a:extLst>
          </p:cNvPr>
          <p:cNvSpPr>
            <a:spLocks noGrp="1"/>
          </p:cNvSpPr>
          <p:nvPr>
            <p:ph type="title"/>
          </p:nvPr>
        </p:nvSpPr>
        <p:spPr>
          <a:xfrm>
            <a:off x="83127" y="353250"/>
            <a:ext cx="8966613" cy="1325563"/>
          </a:xfrm>
        </p:spPr>
        <p:txBody>
          <a:bodyPr>
            <a:normAutofit fontScale="90000"/>
          </a:bodyPr>
          <a:lstStyle/>
          <a:p>
            <a:pPr algn="ctr"/>
            <a:r>
              <a:rPr lang="en-GB" b="1" dirty="0">
                <a:solidFill>
                  <a:srgbClr val="0070C0"/>
                </a:solidFill>
                <a:latin typeface="+mn-lt"/>
              </a:rPr>
              <a:t>Students entering UK from China, India: </a:t>
            </a:r>
            <a:br>
              <a:rPr lang="en-GB" sz="6000" b="1" dirty="0">
                <a:solidFill>
                  <a:srgbClr val="0070C0"/>
                </a:solidFill>
              </a:rPr>
            </a:br>
            <a:r>
              <a:rPr lang="en-GB" sz="3100" dirty="0"/>
              <a:t>2008-09 to 2017-18, UK HESA data</a:t>
            </a:r>
          </a:p>
        </p:txBody>
      </p:sp>
      <p:graphicFrame>
        <p:nvGraphicFramePr>
          <p:cNvPr id="4" name="Content Placeholder 3">
            <a:extLst>
              <a:ext uri="{FF2B5EF4-FFF2-40B4-BE49-F238E27FC236}">
                <a16:creationId xmlns:a16="http://schemas.microsoft.com/office/drawing/2014/main" id="{37FBB7FC-13D7-B44B-850E-A2BA2E70840F}"/>
              </a:ext>
            </a:extLst>
          </p:cNvPr>
          <p:cNvGraphicFramePr>
            <a:graphicFrameLocks noGrp="1"/>
          </p:cNvGraphicFramePr>
          <p:nvPr>
            <p:ph idx="1"/>
            <p:extLst/>
          </p:nvPr>
        </p:nvGraphicFramePr>
        <p:xfrm>
          <a:off x="623083" y="1706956"/>
          <a:ext cx="7886700" cy="47977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883380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PARTICIPATION</a:t>
            </a:r>
          </a:p>
        </p:txBody>
      </p:sp>
    </p:spTree>
    <p:extLst>
      <p:ext uri="{BB962C8B-B14F-4D97-AF65-F5344CB8AC3E}">
        <p14:creationId xmlns:p14="http://schemas.microsoft.com/office/powerpoint/2010/main" val="124260507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77BD-8CF7-C94D-81A3-78339AC72344}"/>
              </a:ext>
            </a:extLst>
          </p:cNvPr>
          <p:cNvSpPr>
            <a:spLocks noGrp="1"/>
          </p:cNvSpPr>
          <p:nvPr>
            <p:ph type="title"/>
          </p:nvPr>
        </p:nvSpPr>
        <p:spPr>
          <a:xfrm>
            <a:off x="0" y="286361"/>
            <a:ext cx="9067800" cy="1346496"/>
          </a:xfrm>
        </p:spPr>
        <p:txBody>
          <a:bodyPr>
            <a:noAutofit/>
          </a:bodyPr>
          <a:lstStyle/>
          <a:p>
            <a:pPr algn="ctr"/>
            <a:r>
              <a:rPr lang="en-GB" sz="3600" b="1" dirty="0">
                <a:solidFill>
                  <a:srgbClr val="0070C0"/>
                </a:solidFill>
                <a:latin typeface="+mn-lt"/>
              </a:rPr>
              <a:t>Internationally mobile/ foreign[*] doctoral students as % of all doctoral students, 2015</a:t>
            </a:r>
            <a:br>
              <a:rPr lang="en-GB" sz="3200" b="1" dirty="0">
                <a:solidFill>
                  <a:srgbClr val="0070C0"/>
                </a:solidFill>
                <a:latin typeface="+mn-lt"/>
              </a:rPr>
            </a:br>
            <a:r>
              <a:rPr lang="en-GB" sz="1800" dirty="0">
                <a:latin typeface="+mn-lt"/>
              </a:rPr>
              <a:t>Numbers in brackets = number of top 500 universities, ARWU 2018</a:t>
            </a:r>
            <a:r>
              <a:rPr lang="en-GB" sz="1800" dirty="0">
                <a:solidFill>
                  <a:srgbClr val="0070C0"/>
                </a:solidFill>
                <a:latin typeface="+mn-lt"/>
              </a:rPr>
              <a:t> </a:t>
            </a:r>
          </a:p>
        </p:txBody>
      </p:sp>
      <p:graphicFrame>
        <p:nvGraphicFramePr>
          <p:cNvPr id="4" name="Content Placeholder 3">
            <a:extLst>
              <a:ext uri="{FF2B5EF4-FFF2-40B4-BE49-F238E27FC236}">
                <a16:creationId xmlns:a16="http://schemas.microsoft.com/office/drawing/2014/main" id="{47024673-663E-764D-9C88-D23F23ACAD4F}"/>
              </a:ext>
            </a:extLst>
          </p:cNvPr>
          <p:cNvGraphicFramePr>
            <a:graphicFrameLocks noGrp="1"/>
          </p:cNvGraphicFramePr>
          <p:nvPr>
            <p:ph idx="1"/>
            <p:extLst/>
          </p:nvPr>
        </p:nvGraphicFramePr>
        <p:xfrm>
          <a:off x="234461" y="1752599"/>
          <a:ext cx="8675077" cy="4450080"/>
        </p:xfrm>
        <a:graphic>
          <a:graphicData uri="http://schemas.openxmlformats.org/drawingml/2006/table">
            <a:tbl>
              <a:tblPr firstRow="1" bandRow="1">
                <a:tableStyleId>{5FD0F851-EC5A-4D38-B0AD-8093EC10F338}</a:tableStyleId>
              </a:tblPr>
              <a:tblGrid>
                <a:gridCol w="1802771">
                  <a:extLst>
                    <a:ext uri="{9D8B030D-6E8A-4147-A177-3AD203B41FA5}">
                      <a16:colId xmlns:a16="http://schemas.microsoft.com/office/drawing/2014/main" val="3968971080"/>
                    </a:ext>
                  </a:extLst>
                </a:gridCol>
                <a:gridCol w="891201">
                  <a:extLst>
                    <a:ext uri="{9D8B030D-6E8A-4147-A177-3AD203B41FA5}">
                      <a16:colId xmlns:a16="http://schemas.microsoft.com/office/drawing/2014/main" val="2857398915"/>
                    </a:ext>
                  </a:extLst>
                </a:gridCol>
                <a:gridCol w="391556">
                  <a:extLst>
                    <a:ext uri="{9D8B030D-6E8A-4147-A177-3AD203B41FA5}">
                      <a16:colId xmlns:a16="http://schemas.microsoft.com/office/drawing/2014/main" val="3422241332"/>
                    </a:ext>
                  </a:extLst>
                </a:gridCol>
                <a:gridCol w="1622742">
                  <a:extLst>
                    <a:ext uri="{9D8B030D-6E8A-4147-A177-3AD203B41FA5}">
                      <a16:colId xmlns:a16="http://schemas.microsoft.com/office/drawing/2014/main" val="3330273404"/>
                    </a:ext>
                  </a:extLst>
                </a:gridCol>
                <a:gridCol w="963896">
                  <a:extLst>
                    <a:ext uri="{9D8B030D-6E8A-4147-A177-3AD203B41FA5}">
                      <a16:colId xmlns:a16="http://schemas.microsoft.com/office/drawing/2014/main" val="1717647457"/>
                    </a:ext>
                  </a:extLst>
                </a:gridCol>
                <a:gridCol w="333656">
                  <a:extLst>
                    <a:ext uri="{9D8B030D-6E8A-4147-A177-3AD203B41FA5}">
                      <a16:colId xmlns:a16="http://schemas.microsoft.com/office/drawing/2014/main" val="1126321015"/>
                    </a:ext>
                  </a:extLst>
                </a:gridCol>
                <a:gridCol w="1874140">
                  <a:extLst>
                    <a:ext uri="{9D8B030D-6E8A-4147-A177-3AD203B41FA5}">
                      <a16:colId xmlns:a16="http://schemas.microsoft.com/office/drawing/2014/main" val="2737026655"/>
                    </a:ext>
                  </a:extLst>
                </a:gridCol>
                <a:gridCol w="795115">
                  <a:extLst>
                    <a:ext uri="{9D8B030D-6E8A-4147-A177-3AD203B41FA5}">
                      <a16:colId xmlns:a16="http://schemas.microsoft.com/office/drawing/2014/main" val="1908812133"/>
                    </a:ext>
                  </a:extLst>
                </a:gridCol>
              </a:tblGrid>
              <a:tr h="370840">
                <a:tc>
                  <a:txBody>
                    <a:bodyPr/>
                    <a:lstStyle/>
                    <a:p>
                      <a:pPr>
                        <a:spcAft>
                          <a:spcPts val="0"/>
                        </a:spcAft>
                      </a:pPr>
                      <a:r>
                        <a:rPr lang="en-GB" sz="1800" b="0" dirty="0">
                          <a:effectLst/>
                        </a:rPr>
                        <a:t>Luxembourg (0)</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800" b="0" dirty="0">
                          <a:effectLst/>
                        </a:rPr>
                        <a:t>87.0%</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GB" sz="1800" b="0">
                          <a:effectLst/>
                        </a:rPr>
                        <a:t>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GB" sz="1800" b="0">
                          <a:effectLst/>
                        </a:rPr>
                        <a:t>Austria (6)</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800" b="0" dirty="0">
                          <a:effectLst/>
                        </a:rPr>
                        <a:t>27.0%</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GB" sz="1800" b="0">
                          <a:effectLst/>
                        </a:rPr>
                        <a:t>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GB" sz="1800" b="0" dirty="0">
                          <a:effectLst/>
                        </a:rPr>
                        <a:t>Slovak Rep.* (0)</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800" b="0" dirty="0">
                          <a:effectLst/>
                        </a:rPr>
                        <a:t>9.1%</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038255"/>
                  </a:ext>
                </a:extLst>
              </a:tr>
              <a:tr h="370840">
                <a:tc>
                  <a:txBody>
                    <a:bodyPr/>
                    <a:lstStyle/>
                    <a:p>
                      <a:pPr>
                        <a:spcAft>
                          <a:spcPts val="0"/>
                        </a:spcAft>
                      </a:pPr>
                      <a:r>
                        <a:rPr lang="en-GB" sz="1800" dirty="0">
                          <a:effectLst/>
                        </a:rPr>
                        <a:t>Switzerland (8)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54.3%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b="1" dirty="0">
                          <a:effectLst/>
                        </a:rPr>
                        <a:t>OECD average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b="1" dirty="0">
                          <a:effectLst/>
                        </a:rPr>
                        <a:t>25.7%</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a:effectLst/>
                        </a:rPr>
                        <a:t>Latvia (0)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8.8%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727421"/>
                  </a:ext>
                </a:extLst>
              </a:tr>
              <a:tr h="370840">
                <a:tc>
                  <a:txBody>
                    <a:bodyPr/>
                    <a:lstStyle/>
                    <a:p>
                      <a:pPr>
                        <a:spcAft>
                          <a:spcPts val="0"/>
                        </a:spcAft>
                      </a:pPr>
                      <a:r>
                        <a:rPr lang="en-GB" sz="1800" dirty="0">
                          <a:effectLst/>
                        </a:rPr>
                        <a:t>New Zealand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46.2%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Ireland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25.4%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South Korea* (10)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8.7%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73119"/>
                  </a:ext>
                </a:extLst>
              </a:tr>
              <a:tr h="370840">
                <a:tc>
                  <a:txBody>
                    <a:bodyPr/>
                    <a:lstStyle/>
                    <a:p>
                      <a:pPr>
                        <a:spcAft>
                          <a:spcPts val="0"/>
                        </a:spcAft>
                      </a:pPr>
                      <a:r>
                        <a:rPr lang="en-GB" sz="1800" dirty="0">
                          <a:effectLst/>
                        </a:rPr>
                        <a:t>UK (39)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20000"/>
                      </a:srgbClr>
                    </a:solidFill>
                  </a:tcPr>
                </a:tc>
                <a:tc>
                  <a:txBody>
                    <a:bodyPr/>
                    <a:lstStyle/>
                    <a:p>
                      <a:pPr algn="ctr">
                        <a:spcAft>
                          <a:spcPts val="0"/>
                        </a:spcAft>
                      </a:pPr>
                      <a:r>
                        <a:rPr lang="en-GB" sz="1800" dirty="0">
                          <a:effectLst/>
                        </a:rPr>
                        <a:t>42.9%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20000"/>
                      </a:srgbClr>
                    </a:solidFill>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Canada (18)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24.4%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Slovenia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8.5%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5518742"/>
                  </a:ext>
                </a:extLst>
              </a:tr>
              <a:tr h="370840">
                <a:tc>
                  <a:txBody>
                    <a:bodyPr/>
                    <a:lstStyle/>
                    <a:p>
                      <a:pPr>
                        <a:spcAft>
                          <a:spcPts val="0"/>
                        </a:spcAft>
                      </a:pPr>
                      <a:r>
                        <a:rPr lang="en-GB" sz="1800" dirty="0">
                          <a:effectLst/>
                        </a:rPr>
                        <a:t>Belgium (7)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42.3%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Brazil* (6)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22.4%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Chile (2)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8.4%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9802150"/>
                  </a:ext>
                </a:extLst>
              </a:tr>
              <a:tr h="370840">
                <a:tc>
                  <a:txBody>
                    <a:bodyPr/>
                    <a:lstStyle/>
                    <a:p>
                      <a:pPr>
                        <a:spcAft>
                          <a:spcPts val="0"/>
                        </a:spcAft>
                      </a:pPr>
                      <a:r>
                        <a:rPr lang="en-GB" sz="1800" dirty="0">
                          <a:effectLst/>
                        </a:rPr>
                        <a:t>France (19)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40.1%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Portugal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21.2%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Hungary (0)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7.2%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764193"/>
                  </a:ext>
                </a:extLst>
              </a:tr>
              <a:tr h="370840">
                <a:tc>
                  <a:txBody>
                    <a:bodyPr/>
                    <a:lstStyle/>
                    <a:p>
                      <a:pPr>
                        <a:spcAft>
                          <a:spcPts val="0"/>
                        </a:spcAft>
                      </a:pPr>
                      <a:r>
                        <a:rPr lang="en-GB" sz="1800" dirty="0">
                          <a:effectLst/>
                        </a:rPr>
                        <a:t>USA (139)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37.8%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a:effectLst/>
                        </a:rPr>
                        <a:t>Norway (3)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20.5%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Turkey*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6.5%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5230749"/>
                  </a:ext>
                </a:extLst>
              </a:tr>
              <a:tr h="370840">
                <a:tc>
                  <a:txBody>
                    <a:bodyPr/>
                    <a:lstStyle/>
                    <a:p>
                      <a:pPr>
                        <a:spcAft>
                          <a:spcPts val="0"/>
                        </a:spcAft>
                      </a:pPr>
                      <a:r>
                        <a:rPr lang="en-GB" sz="1800" dirty="0">
                          <a:effectLst/>
                        </a:rPr>
                        <a:t>Netherlands (11)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36.2%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Finland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19.9%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Israel* (6)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5.5%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3564268"/>
                  </a:ext>
                </a:extLst>
              </a:tr>
              <a:tr h="370840">
                <a:tc>
                  <a:txBody>
                    <a:bodyPr/>
                    <a:lstStyle/>
                    <a:p>
                      <a:pPr>
                        <a:spcAft>
                          <a:spcPts val="0"/>
                        </a:spcAft>
                      </a:pPr>
                      <a:r>
                        <a:rPr lang="en-GB" sz="1800">
                          <a:effectLst/>
                        </a:rPr>
                        <a:t>Sweden (11)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34.0%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Japan (16)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18.2%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Russian Fed.*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4.5%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223341"/>
                  </a:ext>
                </a:extLst>
              </a:tr>
              <a:tr h="370840">
                <a:tc>
                  <a:txBody>
                    <a:bodyPr/>
                    <a:lstStyle/>
                    <a:p>
                      <a:pPr>
                        <a:spcAft>
                          <a:spcPts val="0"/>
                        </a:spcAft>
                      </a:pPr>
                      <a:r>
                        <a:rPr lang="en-GB" sz="1800" dirty="0">
                          <a:effectLst/>
                        </a:rPr>
                        <a:t>Australia (23)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33.8%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Czech Rep.*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14.8%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a:effectLst/>
                        </a:rPr>
                        <a:t>Mexico (1)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411566"/>
                  </a:ext>
                </a:extLst>
              </a:tr>
              <a:tr h="370840">
                <a:tc>
                  <a:txBody>
                    <a:bodyPr/>
                    <a:lstStyle/>
                    <a:p>
                      <a:pPr>
                        <a:spcAft>
                          <a:spcPts val="0"/>
                        </a:spcAft>
                      </a:pPr>
                      <a:r>
                        <a:rPr lang="en-GB" sz="1800">
                          <a:effectLst/>
                        </a:rPr>
                        <a:t>Denmark (5)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32.1%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Estonia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10.7%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a:effectLst/>
                        </a:rPr>
                        <a:t>Poland (2)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026884"/>
                  </a:ext>
                </a:extLst>
              </a:tr>
              <a:tr h="370840">
                <a:tc>
                  <a:txBody>
                    <a:bodyPr/>
                    <a:lstStyle/>
                    <a:p>
                      <a:pPr>
                        <a:spcAft>
                          <a:spcPts val="0"/>
                        </a:spcAft>
                      </a:pPr>
                      <a:r>
                        <a:rPr lang="en-GB" sz="1800" dirty="0">
                          <a:effectLst/>
                        </a:rPr>
                        <a:t>Iceland (0)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31.6%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Germany (36)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  9.1%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l">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828011"/>
                  </a:ext>
                </a:extLst>
              </a:tr>
            </a:tbl>
          </a:graphicData>
        </a:graphic>
      </p:graphicFrame>
    </p:spTree>
    <p:extLst>
      <p:ext uri="{BB962C8B-B14F-4D97-AF65-F5344CB8AC3E}">
        <p14:creationId xmlns:p14="http://schemas.microsoft.com/office/powerpoint/2010/main" val="127460502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RESEARCH</a:t>
            </a:r>
          </a:p>
        </p:txBody>
      </p:sp>
    </p:spTree>
    <p:extLst>
      <p:ext uri="{BB962C8B-B14F-4D97-AF65-F5344CB8AC3E}">
        <p14:creationId xmlns:p14="http://schemas.microsoft.com/office/powerpoint/2010/main" val="101162805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6412-8BFF-C849-97D1-BBC3AF8D4701}"/>
              </a:ext>
            </a:extLst>
          </p:cNvPr>
          <p:cNvSpPr>
            <a:spLocks noGrp="1"/>
          </p:cNvSpPr>
          <p:nvPr>
            <p:ph type="title"/>
          </p:nvPr>
        </p:nvSpPr>
        <p:spPr>
          <a:xfrm>
            <a:off x="0" y="274638"/>
            <a:ext cx="9144000" cy="1143000"/>
          </a:xfrm>
        </p:spPr>
        <p:txBody>
          <a:bodyPr>
            <a:noAutofit/>
          </a:bodyPr>
          <a:lstStyle/>
          <a:p>
            <a:pPr algn="ctr"/>
            <a:r>
              <a:rPr lang="en-GB" sz="4000" b="1" dirty="0">
                <a:solidFill>
                  <a:srgbClr val="0070C0"/>
                </a:solidFill>
                <a:latin typeface="+mn-lt"/>
              </a:rPr>
              <a:t>R&amp;D as proportion (%) of GDP, 1991-2016: </a:t>
            </a:r>
            <a:r>
              <a:rPr lang="en-GB" sz="2800" dirty="0"/>
              <a:t>USA, UK, Germany, China, Japan, South Korea</a:t>
            </a:r>
          </a:p>
        </p:txBody>
      </p:sp>
      <p:graphicFrame>
        <p:nvGraphicFramePr>
          <p:cNvPr id="4" name="Content Placeholder 3">
            <a:extLst>
              <a:ext uri="{FF2B5EF4-FFF2-40B4-BE49-F238E27FC236}">
                <a16:creationId xmlns:a16="http://schemas.microsoft.com/office/drawing/2014/main" id="{8B453674-7ED0-BA4C-A13A-D82618A8DE81}"/>
              </a:ext>
            </a:extLst>
          </p:cNvPr>
          <p:cNvGraphicFramePr>
            <a:graphicFrameLocks noGrp="1"/>
          </p:cNvGraphicFramePr>
          <p:nvPr>
            <p:ph idx="1"/>
            <p:extLst>
              <p:ext uri="{D42A27DB-BD31-4B8C-83A1-F6EECF244321}">
                <p14:modId xmlns:p14="http://schemas.microsoft.com/office/powerpoint/2010/main" val="4104183986"/>
              </p:ext>
            </p:extLst>
          </p:nvPr>
        </p:nvGraphicFramePr>
        <p:xfrm>
          <a:off x="145774" y="1588477"/>
          <a:ext cx="8646534" cy="48815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845632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CFB4-E78F-B24B-82BA-3B130E402D41}"/>
              </a:ext>
            </a:extLst>
          </p:cNvPr>
          <p:cNvSpPr>
            <a:spLocks noGrp="1"/>
          </p:cNvSpPr>
          <p:nvPr>
            <p:ph type="title"/>
          </p:nvPr>
        </p:nvSpPr>
        <p:spPr>
          <a:xfrm>
            <a:off x="657225" y="0"/>
            <a:ext cx="7887168" cy="1397000"/>
          </a:xfrm>
        </p:spPr>
        <p:txBody>
          <a:bodyPr>
            <a:normAutofit/>
          </a:bodyPr>
          <a:lstStyle/>
          <a:p>
            <a:pPr algn="ctr"/>
            <a:r>
              <a:rPr lang="en-GB" sz="4000" b="1" dirty="0">
                <a:solidFill>
                  <a:srgbClr val="0070C0"/>
                </a:solidFill>
                <a:latin typeface="+mn-lt"/>
              </a:rPr>
              <a:t>National investment in R&amp;D, 2016</a:t>
            </a:r>
            <a:r>
              <a:rPr lang="en-GB" dirty="0">
                <a:solidFill>
                  <a:srgbClr val="0070C0"/>
                </a:solidFill>
              </a:rPr>
              <a:t> </a:t>
            </a:r>
            <a:r>
              <a:rPr lang="en-GB" sz="3200" dirty="0"/>
              <a:t>OECD data, $s billion, constant 2010 USD PPP</a:t>
            </a:r>
          </a:p>
        </p:txBody>
      </p:sp>
      <p:graphicFrame>
        <p:nvGraphicFramePr>
          <p:cNvPr id="3" name="Chart 2">
            <a:extLst>
              <a:ext uri="{FF2B5EF4-FFF2-40B4-BE49-F238E27FC236}">
                <a16:creationId xmlns:a16="http://schemas.microsoft.com/office/drawing/2014/main" id="{D0C4CADE-7A6C-0D4D-A3F0-75F356A32359}"/>
              </a:ext>
            </a:extLst>
          </p:cNvPr>
          <p:cNvGraphicFramePr/>
          <p:nvPr>
            <p:extLst>
              <p:ext uri="{D42A27DB-BD31-4B8C-83A1-F6EECF244321}">
                <p14:modId xmlns:p14="http://schemas.microsoft.com/office/powerpoint/2010/main" val="1516959582"/>
              </p:ext>
            </p:extLst>
          </p:nvPr>
        </p:nvGraphicFramePr>
        <p:xfrm>
          <a:off x="657225" y="1771754"/>
          <a:ext cx="7887168" cy="48239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156657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CFB4-E78F-B24B-82BA-3B130E402D41}"/>
              </a:ext>
            </a:extLst>
          </p:cNvPr>
          <p:cNvSpPr>
            <a:spLocks noGrp="1"/>
          </p:cNvSpPr>
          <p:nvPr>
            <p:ph type="title"/>
          </p:nvPr>
        </p:nvSpPr>
        <p:spPr>
          <a:xfrm>
            <a:off x="269823" y="365126"/>
            <a:ext cx="8574374" cy="1628566"/>
          </a:xfrm>
        </p:spPr>
        <p:txBody>
          <a:bodyPr>
            <a:normAutofit/>
          </a:bodyPr>
          <a:lstStyle/>
          <a:p>
            <a:pPr algn="ctr"/>
            <a:r>
              <a:rPr lang="en-GB" sz="4000" b="1" dirty="0">
                <a:solidFill>
                  <a:srgbClr val="0070C0"/>
                </a:solidFill>
                <a:latin typeface="+mn-lt"/>
              </a:rPr>
              <a:t>Top eight countries in R&amp;D investment by volume, </a:t>
            </a:r>
            <a:r>
              <a:rPr lang="en-GB" sz="4000" b="1">
                <a:solidFill>
                  <a:srgbClr val="0070C0"/>
                </a:solidFill>
                <a:latin typeface="+mn-lt"/>
              </a:rPr>
              <a:t>2016 compared to </a:t>
            </a:r>
            <a:r>
              <a:rPr lang="en-GB" sz="4000" b="1" dirty="0">
                <a:solidFill>
                  <a:srgbClr val="0070C0"/>
                </a:solidFill>
                <a:latin typeface="+mn-lt"/>
              </a:rPr>
              <a:t>2000</a:t>
            </a:r>
          </a:p>
        </p:txBody>
      </p:sp>
      <p:graphicFrame>
        <p:nvGraphicFramePr>
          <p:cNvPr id="3" name="Table 2">
            <a:extLst>
              <a:ext uri="{FF2B5EF4-FFF2-40B4-BE49-F238E27FC236}">
                <a16:creationId xmlns:a16="http://schemas.microsoft.com/office/drawing/2014/main" id="{54AC7868-12B5-4E40-870D-012E3767A26E}"/>
              </a:ext>
            </a:extLst>
          </p:cNvPr>
          <p:cNvGraphicFramePr>
            <a:graphicFrameLocks noGrp="1"/>
          </p:cNvGraphicFramePr>
          <p:nvPr>
            <p:extLst>
              <p:ext uri="{D42A27DB-BD31-4B8C-83A1-F6EECF244321}">
                <p14:modId xmlns:p14="http://schemas.microsoft.com/office/powerpoint/2010/main" val="3351526287"/>
              </p:ext>
            </p:extLst>
          </p:nvPr>
        </p:nvGraphicFramePr>
        <p:xfrm>
          <a:off x="742013" y="1993692"/>
          <a:ext cx="7629994" cy="4358640"/>
        </p:xfrm>
        <a:graphic>
          <a:graphicData uri="http://schemas.openxmlformats.org/drawingml/2006/table">
            <a:tbl>
              <a:tblPr firstRow="1" bandRow="1">
                <a:tableStyleId>{5C22544A-7EE6-4342-B048-85BDC9FD1C3A}</a:tableStyleId>
              </a:tblPr>
              <a:tblGrid>
                <a:gridCol w="2401158">
                  <a:extLst>
                    <a:ext uri="{9D8B030D-6E8A-4147-A177-3AD203B41FA5}">
                      <a16:colId xmlns:a16="http://schemas.microsoft.com/office/drawing/2014/main" val="3210299004"/>
                    </a:ext>
                  </a:extLst>
                </a:gridCol>
                <a:gridCol w="1058405">
                  <a:extLst>
                    <a:ext uri="{9D8B030D-6E8A-4147-A177-3AD203B41FA5}">
                      <a16:colId xmlns:a16="http://schemas.microsoft.com/office/drawing/2014/main" val="2130159185"/>
                    </a:ext>
                  </a:extLst>
                </a:gridCol>
                <a:gridCol w="1118433">
                  <a:extLst>
                    <a:ext uri="{9D8B030D-6E8A-4147-A177-3AD203B41FA5}">
                      <a16:colId xmlns:a16="http://schemas.microsoft.com/office/drawing/2014/main" val="110013972"/>
                    </a:ext>
                  </a:extLst>
                </a:gridCol>
                <a:gridCol w="2107618">
                  <a:extLst>
                    <a:ext uri="{9D8B030D-6E8A-4147-A177-3AD203B41FA5}">
                      <a16:colId xmlns:a16="http://schemas.microsoft.com/office/drawing/2014/main" val="814349071"/>
                    </a:ext>
                  </a:extLst>
                </a:gridCol>
                <a:gridCol w="944380">
                  <a:extLst>
                    <a:ext uri="{9D8B030D-6E8A-4147-A177-3AD203B41FA5}">
                      <a16:colId xmlns:a16="http://schemas.microsoft.com/office/drawing/2014/main" val="2277445519"/>
                    </a:ext>
                  </a:extLst>
                </a:gridCol>
              </a:tblGrid>
              <a:tr h="358140">
                <a:tc>
                  <a:txBody>
                    <a:bodyPr/>
                    <a:lstStyle/>
                    <a:p>
                      <a:pPr algn="ctr"/>
                      <a:r>
                        <a:rPr lang="en-GB" sz="2000" dirty="0"/>
                        <a:t>2016</a:t>
                      </a:r>
                    </a:p>
                  </a:txBody>
                  <a:tcPr/>
                </a:tc>
                <a:tc>
                  <a:txBody>
                    <a:bodyPr/>
                    <a:lstStyle/>
                    <a:p>
                      <a:pPr algn="ctr"/>
                      <a:r>
                        <a:rPr lang="en-GB" sz="1600" dirty="0"/>
                        <a:t>$s billion</a:t>
                      </a:r>
                    </a:p>
                  </a:txBody>
                  <a:tcPr/>
                </a:tc>
                <a:tc>
                  <a:txBody>
                    <a:bodyPr/>
                    <a:lstStyle/>
                    <a:p>
                      <a:pPr algn="ctr"/>
                      <a:endParaRPr lang="en-GB" sz="2000"/>
                    </a:p>
                  </a:txBody>
                  <a:tcPr>
                    <a:noFill/>
                  </a:tcPr>
                </a:tc>
                <a:tc>
                  <a:txBody>
                    <a:bodyPr/>
                    <a:lstStyle/>
                    <a:p>
                      <a:pPr algn="ctr"/>
                      <a:r>
                        <a:rPr lang="en-GB" sz="2000" dirty="0"/>
                        <a:t>2000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$s billion</a:t>
                      </a:r>
                    </a:p>
                  </a:txBody>
                  <a:tcPr/>
                </a:tc>
                <a:extLst>
                  <a:ext uri="{0D108BD9-81ED-4DB2-BD59-A6C34878D82A}">
                    <a16:rowId xmlns:a16="http://schemas.microsoft.com/office/drawing/2014/main" val="2724309358"/>
                  </a:ext>
                </a:extLst>
              </a:tr>
              <a:tr h="358140">
                <a:tc>
                  <a:txBody>
                    <a:bodyPr/>
                    <a:lstStyle/>
                    <a:p>
                      <a:r>
                        <a:rPr lang="en-GB" sz="2000" dirty="0"/>
                        <a:t>United States</a:t>
                      </a:r>
                    </a:p>
                  </a:txBody>
                  <a:tcPr/>
                </a:tc>
                <a:tc>
                  <a:txBody>
                    <a:bodyPr/>
                    <a:lstStyle/>
                    <a:p>
                      <a:pPr algn="ctr"/>
                      <a:r>
                        <a:rPr lang="en-GB" sz="2000" dirty="0"/>
                        <a:t>464.3</a:t>
                      </a:r>
                    </a:p>
                  </a:txBody>
                  <a:tcPr/>
                </a:tc>
                <a:tc>
                  <a:txBody>
                    <a:bodyPr/>
                    <a:lstStyle/>
                    <a:p>
                      <a:endParaRPr lang="en-GB" sz="2000"/>
                    </a:p>
                  </a:txBody>
                  <a:tcPr>
                    <a:noFill/>
                  </a:tcPr>
                </a:tc>
                <a:tc>
                  <a:txBody>
                    <a:bodyPr/>
                    <a:lstStyle/>
                    <a:p>
                      <a:r>
                        <a:rPr lang="en-GB" sz="2000" dirty="0"/>
                        <a:t>United States</a:t>
                      </a:r>
                    </a:p>
                  </a:txBody>
                  <a:tcPr/>
                </a:tc>
                <a:tc>
                  <a:txBody>
                    <a:bodyPr/>
                    <a:lstStyle/>
                    <a:p>
                      <a:pPr algn="ctr"/>
                      <a:r>
                        <a:rPr lang="en-GB" sz="2000" dirty="0"/>
                        <a:t>377.2</a:t>
                      </a:r>
                    </a:p>
                  </a:txBody>
                  <a:tcPr/>
                </a:tc>
                <a:extLst>
                  <a:ext uri="{0D108BD9-81ED-4DB2-BD59-A6C34878D82A}">
                    <a16:rowId xmlns:a16="http://schemas.microsoft.com/office/drawing/2014/main" val="315550820"/>
                  </a:ext>
                </a:extLst>
              </a:tr>
              <a:tr h="358140">
                <a:tc>
                  <a:txBody>
                    <a:bodyPr/>
                    <a:lstStyle/>
                    <a:p>
                      <a:r>
                        <a:rPr lang="en-GB" sz="2000" dirty="0"/>
                        <a:t>China</a:t>
                      </a:r>
                    </a:p>
                  </a:txBody>
                  <a:tcPr/>
                </a:tc>
                <a:tc>
                  <a:txBody>
                    <a:bodyPr/>
                    <a:lstStyle/>
                    <a:p>
                      <a:pPr algn="ctr"/>
                      <a:r>
                        <a:rPr lang="en-GB" sz="2000" dirty="0"/>
                        <a:t>410.2</a:t>
                      </a:r>
                    </a:p>
                  </a:txBody>
                  <a:tcPr/>
                </a:tc>
                <a:tc>
                  <a:txBody>
                    <a:bodyPr/>
                    <a:lstStyle/>
                    <a:p>
                      <a:endParaRPr lang="en-GB" sz="2000"/>
                    </a:p>
                  </a:txBody>
                  <a:tcPr>
                    <a:noFill/>
                  </a:tcPr>
                </a:tc>
                <a:tc>
                  <a:txBody>
                    <a:bodyPr/>
                    <a:lstStyle/>
                    <a:p>
                      <a:r>
                        <a:rPr lang="en-GB" sz="2000" dirty="0"/>
                        <a:t>Japan</a:t>
                      </a:r>
                    </a:p>
                  </a:txBody>
                  <a:tcPr/>
                </a:tc>
                <a:tc>
                  <a:txBody>
                    <a:bodyPr/>
                    <a:lstStyle/>
                    <a:p>
                      <a:pPr algn="ctr"/>
                      <a:r>
                        <a:rPr lang="en-GB" sz="2000" dirty="0"/>
                        <a:t>148.3</a:t>
                      </a:r>
                    </a:p>
                  </a:txBody>
                  <a:tcPr/>
                </a:tc>
                <a:extLst>
                  <a:ext uri="{0D108BD9-81ED-4DB2-BD59-A6C34878D82A}">
                    <a16:rowId xmlns:a16="http://schemas.microsoft.com/office/drawing/2014/main" val="3631244372"/>
                  </a:ext>
                </a:extLst>
              </a:tr>
              <a:tr h="358140">
                <a:tc>
                  <a:txBody>
                    <a:bodyPr/>
                    <a:lstStyle/>
                    <a:p>
                      <a:r>
                        <a:rPr lang="en-GB" sz="2000" dirty="0"/>
                        <a:t>Japan</a:t>
                      </a:r>
                    </a:p>
                  </a:txBody>
                  <a:tcPr/>
                </a:tc>
                <a:tc>
                  <a:txBody>
                    <a:bodyPr/>
                    <a:lstStyle/>
                    <a:p>
                      <a:pPr algn="ctr"/>
                      <a:r>
                        <a:rPr lang="en-GB" sz="2000" dirty="0"/>
                        <a:t>149.5</a:t>
                      </a:r>
                    </a:p>
                  </a:txBody>
                  <a:tcPr/>
                </a:tc>
                <a:tc>
                  <a:txBody>
                    <a:bodyPr/>
                    <a:lstStyle/>
                    <a:p>
                      <a:endParaRPr lang="en-GB" sz="2000"/>
                    </a:p>
                  </a:txBody>
                  <a:tcPr>
                    <a:noFill/>
                  </a:tcPr>
                </a:tc>
                <a:tc>
                  <a:txBody>
                    <a:bodyPr/>
                    <a:lstStyle/>
                    <a:p>
                      <a:r>
                        <a:rPr lang="en-GB" sz="2000" dirty="0"/>
                        <a:t>China</a:t>
                      </a:r>
                    </a:p>
                  </a:txBody>
                  <a:tcPr/>
                </a:tc>
                <a:tc>
                  <a:txBody>
                    <a:bodyPr/>
                    <a:lstStyle/>
                    <a:p>
                      <a:pPr algn="ctr"/>
                      <a:r>
                        <a:rPr lang="en-GB" sz="2000" dirty="0"/>
                        <a:t>112.7</a:t>
                      </a:r>
                    </a:p>
                  </a:txBody>
                  <a:tcPr/>
                </a:tc>
                <a:extLst>
                  <a:ext uri="{0D108BD9-81ED-4DB2-BD59-A6C34878D82A}">
                    <a16:rowId xmlns:a16="http://schemas.microsoft.com/office/drawing/2014/main" val="2179998039"/>
                  </a:ext>
                </a:extLst>
              </a:tr>
              <a:tr h="358140">
                <a:tc>
                  <a:txBody>
                    <a:bodyPr/>
                    <a:lstStyle/>
                    <a:p>
                      <a:r>
                        <a:rPr lang="en-GB" sz="2000" dirty="0"/>
                        <a:t>Germany</a:t>
                      </a:r>
                    </a:p>
                  </a:txBody>
                  <a:tcPr/>
                </a:tc>
                <a:tc>
                  <a:txBody>
                    <a:bodyPr/>
                    <a:lstStyle/>
                    <a:p>
                      <a:pPr algn="ctr"/>
                      <a:r>
                        <a:rPr lang="en-GB" sz="2000" dirty="0"/>
                        <a:t>104.1</a:t>
                      </a:r>
                    </a:p>
                  </a:txBody>
                  <a:tcPr/>
                </a:tc>
                <a:tc>
                  <a:txBody>
                    <a:bodyPr/>
                    <a:lstStyle/>
                    <a:p>
                      <a:endParaRPr lang="en-GB" sz="2000"/>
                    </a:p>
                  </a:txBody>
                  <a:tcPr>
                    <a:noFill/>
                  </a:tcPr>
                </a:tc>
                <a:tc>
                  <a:txBody>
                    <a:bodyPr/>
                    <a:lstStyle/>
                    <a:p>
                      <a:r>
                        <a:rPr lang="en-GB" sz="2000" dirty="0"/>
                        <a:t>Germany</a:t>
                      </a:r>
                    </a:p>
                  </a:txBody>
                  <a:tcPr/>
                </a:tc>
                <a:tc>
                  <a:txBody>
                    <a:bodyPr/>
                    <a:lstStyle/>
                    <a:p>
                      <a:pPr algn="ctr"/>
                      <a:r>
                        <a:rPr lang="en-GB" sz="2000" dirty="0"/>
                        <a:t>  76.8</a:t>
                      </a:r>
                    </a:p>
                  </a:txBody>
                  <a:tcPr/>
                </a:tc>
                <a:extLst>
                  <a:ext uri="{0D108BD9-81ED-4DB2-BD59-A6C34878D82A}">
                    <a16:rowId xmlns:a16="http://schemas.microsoft.com/office/drawing/2014/main" val="216750506"/>
                  </a:ext>
                </a:extLst>
              </a:tr>
              <a:tr h="358140">
                <a:tc>
                  <a:txBody>
                    <a:bodyPr/>
                    <a:lstStyle/>
                    <a:p>
                      <a:r>
                        <a:rPr lang="en-GB" sz="2000" dirty="0"/>
                        <a:t>South Korea</a:t>
                      </a:r>
                    </a:p>
                  </a:txBody>
                  <a:tcPr/>
                </a:tc>
                <a:tc>
                  <a:txBody>
                    <a:bodyPr/>
                    <a:lstStyle/>
                    <a:p>
                      <a:pPr algn="ctr"/>
                      <a:r>
                        <a:rPr lang="en-GB" sz="2000" dirty="0"/>
                        <a:t>  75.9</a:t>
                      </a:r>
                    </a:p>
                  </a:txBody>
                  <a:tcPr/>
                </a:tc>
                <a:tc>
                  <a:txBody>
                    <a:bodyPr/>
                    <a:lstStyle/>
                    <a:p>
                      <a:endParaRPr lang="en-GB" sz="2000"/>
                    </a:p>
                  </a:txBody>
                  <a:tcPr>
                    <a:noFill/>
                  </a:tcPr>
                </a:tc>
                <a:tc>
                  <a:txBody>
                    <a:bodyPr/>
                    <a:lstStyle/>
                    <a:p>
                      <a:r>
                        <a:rPr lang="en-GB" sz="2000" dirty="0"/>
                        <a:t>France</a:t>
                      </a:r>
                    </a:p>
                  </a:txBody>
                  <a:tcPr/>
                </a:tc>
                <a:tc>
                  <a:txBody>
                    <a:bodyPr/>
                    <a:lstStyle/>
                    <a:p>
                      <a:pPr algn="ctr"/>
                      <a:r>
                        <a:rPr lang="en-GB" sz="2000" dirty="0"/>
                        <a:t>  47.2</a:t>
                      </a:r>
                    </a:p>
                  </a:txBody>
                  <a:tcPr/>
                </a:tc>
                <a:extLst>
                  <a:ext uri="{0D108BD9-81ED-4DB2-BD59-A6C34878D82A}">
                    <a16:rowId xmlns:a16="http://schemas.microsoft.com/office/drawing/2014/main" val="533611548"/>
                  </a:ext>
                </a:extLst>
              </a:tr>
              <a:tr h="358140">
                <a:tc>
                  <a:txBody>
                    <a:bodyPr/>
                    <a:lstStyle/>
                    <a:p>
                      <a:r>
                        <a:rPr lang="en-GB" sz="2000" dirty="0"/>
                        <a:t>France</a:t>
                      </a:r>
                    </a:p>
                  </a:txBody>
                  <a:tcPr/>
                </a:tc>
                <a:tc>
                  <a:txBody>
                    <a:bodyPr/>
                    <a:lstStyle/>
                    <a:p>
                      <a:pPr algn="ctr"/>
                      <a:r>
                        <a:rPr lang="en-GB" sz="2000" dirty="0"/>
                        <a:t>  55.8</a:t>
                      </a:r>
                    </a:p>
                  </a:txBody>
                  <a:tcPr/>
                </a:tc>
                <a:tc>
                  <a:txBody>
                    <a:bodyPr/>
                    <a:lstStyle/>
                    <a:p>
                      <a:endParaRPr lang="en-GB" sz="2000"/>
                    </a:p>
                  </a:txBody>
                  <a:tcPr>
                    <a:noFill/>
                  </a:tcPr>
                </a:tc>
                <a:tc>
                  <a:txBody>
                    <a:bodyPr/>
                    <a:lstStyle/>
                    <a:p>
                      <a:r>
                        <a:rPr lang="en-GB" sz="2000" dirty="0"/>
                        <a:t>South Korea</a:t>
                      </a:r>
                    </a:p>
                  </a:txBody>
                  <a:tcPr/>
                </a:tc>
                <a:tc>
                  <a:txBody>
                    <a:bodyPr/>
                    <a:lstStyle/>
                    <a:p>
                      <a:pPr algn="ctr"/>
                      <a:r>
                        <a:rPr lang="en-GB" sz="2000" dirty="0"/>
                        <a:t>  36.6</a:t>
                      </a:r>
                    </a:p>
                  </a:txBody>
                  <a:tcPr/>
                </a:tc>
                <a:extLst>
                  <a:ext uri="{0D108BD9-81ED-4DB2-BD59-A6C34878D82A}">
                    <a16:rowId xmlns:a16="http://schemas.microsoft.com/office/drawing/2014/main" val="778263098"/>
                  </a:ext>
                </a:extLst>
              </a:tr>
              <a:tr h="358140">
                <a:tc>
                  <a:txBody>
                    <a:bodyPr/>
                    <a:lstStyle/>
                    <a:p>
                      <a:r>
                        <a:rPr lang="en-GB" sz="2000" dirty="0"/>
                        <a:t>UK</a:t>
                      </a:r>
                    </a:p>
                  </a:txBody>
                  <a:tcPr/>
                </a:tc>
                <a:tc>
                  <a:txBody>
                    <a:bodyPr/>
                    <a:lstStyle/>
                    <a:p>
                      <a:pPr algn="ctr"/>
                      <a:r>
                        <a:rPr lang="en-GB" sz="2000" dirty="0"/>
                        <a:t>  42.9</a:t>
                      </a:r>
                    </a:p>
                  </a:txBody>
                  <a:tcPr/>
                </a:tc>
                <a:tc>
                  <a:txBody>
                    <a:bodyPr/>
                    <a:lstStyle/>
                    <a:p>
                      <a:endParaRPr lang="en-GB" sz="2000"/>
                    </a:p>
                  </a:txBody>
                  <a:tcPr>
                    <a:noFill/>
                  </a:tcPr>
                </a:tc>
                <a:tc>
                  <a:txBody>
                    <a:bodyPr/>
                    <a:lstStyle/>
                    <a:p>
                      <a:r>
                        <a:rPr lang="en-GB" sz="2000" dirty="0"/>
                        <a:t>UK</a:t>
                      </a:r>
                    </a:p>
                  </a:txBody>
                  <a:tcPr/>
                </a:tc>
                <a:tc>
                  <a:txBody>
                    <a:bodyPr/>
                    <a:lstStyle/>
                    <a:p>
                      <a:pPr algn="ctr"/>
                      <a:r>
                        <a:rPr lang="en-GB" sz="2000" dirty="0"/>
                        <a:t>  36.0</a:t>
                      </a:r>
                    </a:p>
                  </a:txBody>
                  <a:tcPr/>
                </a:tc>
                <a:extLst>
                  <a:ext uri="{0D108BD9-81ED-4DB2-BD59-A6C34878D82A}">
                    <a16:rowId xmlns:a16="http://schemas.microsoft.com/office/drawing/2014/main" val="2745889271"/>
                  </a:ext>
                </a:extLst>
              </a:tr>
              <a:tr h="358140">
                <a:tc>
                  <a:txBody>
                    <a:bodyPr/>
                    <a:lstStyle/>
                    <a:p>
                      <a:r>
                        <a:rPr lang="en-GB" sz="2000" dirty="0"/>
                        <a:t>Russia</a:t>
                      </a:r>
                    </a:p>
                  </a:txBody>
                  <a:tcPr/>
                </a:tc>
                <a:tc>
                  <a:txBody>
                    <a:bodyPr/>
                    <a:lstStyle/>
                    <a:p>
                      <a:pPr algn="ctr"/>
                      <a:r>
                        <a:rPr lang="en-GB" sz="2000" dirty="0"/>
                        <a:t>  37.2</a:t>
                      </a:r>
                    </a:p>
                  </a:txBody>
                  <a:tcPr/>
                </a:tc>
                <a:tc>
                  <a:txBody>
                    <a:bodyPr/>
                    <a:lstStyle/>
                    <a:p>
                      <a:endParaRPr lang="en-GB" sz="2000" dirty="0"/>
                    </a:p>
                  </a:txBody>
                  <a:tcPr>
                    <a:noFill/>
                  </a:tcPr>
                </a:tc>
                <a:tc>
                  <a:txBody>
                    <a:bodyPr/>
                    <a:lstStyle/>
                    <a:p>
                      <a:r>
                        <a:rPr lang="en-GB" sz="2000" dirty="0"/>
                        <a:t>Russia</a:t>
                      </a:r>
                    </a:p>
                  </a:txBody>
                  <a:tcPr/>
                </a:tc>
                <a:tc>
                  <a:txBody>
                    <a:bodyPr/>
                    <a:lstStyle/>
                    <a:p>
                      <a:pPr algn="ctr"/>
                      <a:r>
                        <a:rPr lang="en-GB" sz="2000" dirty="0"/>
                        <a:t>  28.6</a:t>
                      </a:r>
                    </a:p>
                  </a:txBody>
                  <a:tcPr/>
                </a:tc>
                <a:extLst>
                  <a:ext uri="{0D108BD9-81ED-4DB2-BD59-A6C34878D82A}">
                    <a16:rowId xmlns:a16="http://schemas.microsoft.com/office/drawing/2014/main" val="2989853989"/>
                  </a:ext>
                </a:extLst>
              </a:tr>
              <a:tr h="358140">
                <a:tc>
                  <a:txBody>
                    <a:bodyPr/>
                    <a:lstStyle/>
                    <a:p>
                      <a:r>
                        <a:rPr lang="en-GB" sz="2000" dirty="0"/>
                        <a:t>Taiwan </a:t>
                      </a:r>
                    </a:p>
                  </a:txBody>
                  <a:tcPr/>
                </a:tc>
                <a:tc>
                  <a:txBody>
                    <a:bodyPr/>
                    <a:lstStyle/>
                    <a:p>
                      <a:pPr algn="ctr"/>
                      <a:r>
                        <a:rPr lang="en-GB" sz="2000" dirty="0"/>
                        <a:t>  32.5</a:t>
                      </a:r>
                    </a:p>
                  </a:txBody>
                  <a:tcPr/>
                </a:tc>
                <a:tc>
                  <a:txBody>
                    <a:bodyPr/>
                    <a:lstStyle/>
                    <a:p>
                      <a:endParaRPr lang="en-GB" sz="2000" dirty="0"/>
                    </a:p>
                  </a:txBody>
                  <a:tcPr>
                    <a:noFill/>
                  </a:tcPr>
                </a:tc>
                <a:tc>
                  <a:txBody>
                    <a:bodyPr/>
                    <a:lstStyle/>
                    <a:p>
                      <a:r>
                        <a:rPr lang="en-GB" sz="2000" dirty="0"/>
                        <a:t>Canada</a:t>
                      </a:r>
                    </a:p>
                  </a:txBody>
                  <a:tcPr/>
                </a:tc>
                <a:tc>
                  <a:txBody>
                    <a:bodyPr/>
                    <a:lstStyle/>
                    <a:p>
                      <a:pPr algn="ctr"/>
                      <a:r>
                        <a:rPr lang="en-GB" sz="2000" dirty="0"/>
                        <a:t>  25.7</a:t>
                      </a:r>
                    </a:p>
                  </a:txBody>
                  <a:tcPr/>
                </a:tc>
                <a:extLst>
                  <a:ext uri="{0D108BD9-81ED-4DB2-BD59-A6C34878D82A}">
                    <a16:rowId xmlns:a16="http://schemas.microsoft.com/office/drawing/2014/main" val="2611393826"/>
                  </a:ext>
                </a:extLst>
              </a:tr>
              <a:tr h="358140">
                <a:tc>
                  <a:txBody>
                    <a:bodyPr/>
                    <a:lstStyle/>
                    <a:p>
                      <a:r>
                        <a:rPr lang="en-GB" sz="2000" dirty="0"/>
                        <a:t>Italy</a:t>
                      </a:r>
                    </a:p>
                  </a:txBody>
                  <a:tcPr/>
                </a:tc>
                <a:tc>
                  <a:txBody>
                    <a:bodyPr/>
                    <a:lstStyle/>
                    <a:p>
                      <a:pPr algn="ctr"/>
                      <a:r>
                        <a:rPr lang="en-GB" sz="2000" dirty="0"/>
                        <a:t>  26.1</a:t>
                      </a:r>
                    </a:p>
                  </a:txBody>
                  <a:tcPr/>
                </a:tc>
                <a:tc>
                  <a:txBody>
                    <a:bodyPr/>
                    <a:lstStyle/>
                    <a:p>
                      <a:endParaRPr lang="en-GB" sz="2000" dirty="0"/>
                    </a:p>
                  </a:txBody>
                  <a:tcPr>
                    <a:noFill/>
                  </a:tcPr>
                </a:tc>
                <a:tc>
                  <a:txBody>
                    <a:bodyPr/>
                    <a:lstStyle/>
                    <a:p>
                      <a:r>
                        <a:rPr lang="en-GB" sz="2000" dirty="0"/>
                        <a:t>Italy</a:t>
                      </a:r>
                    </a:p>
                  </a:txBody>
                  <a:tcPr/>
                </a:tc>
                <a:tc>
                  <a:txBody>
                    <a:bodyPr/>
                    <a:lstStyle/>
                    <a:p>
                      <a:pPr algn="ctr"/>
                      <a:r>
                        <a:rPr lang="en-GB" sz="2000" dirty="0"/>
                        <a:t>  23.4</a:t>
                      </a:r>
                    </a:p>
                  </a:txBody>
                  <a:tcPr/>
                </a:tc>
                <a:extLst>
                  <a:ext uri="{0D108BD9-81ED-4DB2-BD59-A6C34878D82A}">
                    <a16:rowId xmlns:a16="http://schemas.microsoft.com/office/drawing/2014/main" val="2430000242"/>
                  </a:ext>
                </a:extLst>
              </a:tr>
            </a:tbl>
          </a:graphicData>
        </a:graphic>
      </p:graphicFrame>
    </p:spTree>
    <p:extLst>
      <p:ext uri="{BB962C8B-B14F-4D97-AF65-F5344CB8AC3E}">
        <p14:creationId xmlns:p14="http://schemas.microsoft.com/office/powerpoint/2010/main" val="60145115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7B63-019A-DC4A-9457-9F98578F8BD4}"/>
              </a:ext>
            </a:extLst>
          </p:cNvPr>
          <p:cNvSpPr>
            <a:spLocks noGrp="1"/>
          </p:cNvSpPr>
          <p:nvPr>
            <p:ph type="title"/>
          </p:nvPr>
        </p:nvSpPr>
        <p:spPr/>
        <p:txBody>
          <a:bodyPr>
            <a:normAutofit/>
          </a:bodyPr>
          <a:lstStyle/>
          <a:p>
            <a:pPr algn="ctr"/>
            <a:r>
              <a:rPr lang="en-GB" sz="4000" b="1" dirty="0">
                <a:solidFill>
                  <a:srgbClr val="0070C0"/>
                </a:solidFill>
                <a:latin typeface="+mn-lt"/>
              </a:rPr>
              <a:t>Growth in research paper output </a:t>
            </a:r>
            <a:r>
              <a:rPr lang="en-GB" sz="2800" dirty="0"/>
              <a:t>USA, UK and East Asia, 2003-2016</a:t>
            </a:r>
          </a:p>
        </p:txBody>
      </p:sp>
      <p:graphicFrame>
        <p:nvGraphicFramePr>
          <p:cNvPr id="4" name="Content Placeholder 3">
            <a:extLst>
              <a:ext uri="{FF2B5EF4-FFF2-40B4-BE49-F238E27FC236}">
                <a16:creationId xmlns:a16="http://schemas.microsoft.com/office/drawing/2014/main" id="{19E980B2-E160-5544-8D62-39583356C18A}"/>
              </a:ext>
            </a:extLst>
          </p:cNvPr>
          <p:cNvGraphicFramePr>
            <a:graphicFrameLocks noGrp="1"/>
          </p:cNvGraphicFramePr>
          <p:nvPr>
            <p:ph idx="1"/>
            <p:extLst>
              <p:ext uri="{D42A27DB-BD31-4B8C-83A1-F6EECF244321}">
                <p14:modId xmlns:p14="http://schemas.microsoft.com/office/powerpoint/2010/main" val="3564593211"/>
              </p:ext>
            </p:extLst>
          </p:nvPr>
        </p:nvGraphicFramePr>
        <p:xfrm>
          <a:off x="318541" y="1540240"/>
          <a:ext cx="8492950" cy="49526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253375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4F1E-BE70-6F4F-AEC4-B3A6F0374488}"/>
              </a:ext>
            </a:extLst>
          </p:cNvPr>
          <p:cNvSpPr>
            <a:spLocks noGrp="1"/>
          </p:cNvSpPr>
          <p:nvPr>
            <p:ph type="title"/>
          </p:nvPr>
        </p:nvSpPr>
        <p:spPr>
          <a:xfrm>
            <a:off x="0" y="50336"/>
            <a:ext cx="9144000" cy="1325563"/>
          </a:xfrm>
        </p:spPr>
        <p:txBody>
          <a:bodyPr>
            <a:normAutofit/>
          </a:bodyPr>
          <a:lstStyle/>
          <a:p>
            <a:pPr algn="ctr"/>
            <a:r>
              <a:rPr lang="en-GB" b="1" dirty="0">
                <a:solidFill>
                  <a:srgbClr val="0070C0"/>
                </a:solidFill>
                <a:latin typeface="+mn-lt"/>
              </a:rPr>
              <a:t>Fast growing national science systems</a:t>
            </a:r>
            <a:br>
              <a:rPr lang="en-GB" b="1" dirty="0">
                <a:solidFill>
                  <a:srgbClr val="0070C0"/>
                </a:solidFill>
                <a:latin typeface="+mn-lt"/>
              </a:rPr>
            </a:br>
            <a:r>
              <a:rPr lang="en-GB" sz="2800" dirty="0">
                <a:solidFill>
                  <a:srgbClr val="0070C0"/>
                </a:solidFill>
              </a:rPr>
              <a:t>Annual change in output of science papers, 2006-2016 </a:t>
            </a:r>
          </a:p>
        </p:txBody>
      </p:sp>
      <p:graphicFrame>
        <p:nvGraphicFramePr>
          <p:cNvPr id="4" name="Content Placeholder 3">
            <a:extLst>
              <a:ext uri="{FF2B5EF4-FFF2-40B4-BE49-F238E27FC236}">
                <a16:creationId xmlns:a16="http://schemas.microsoft.com/office/drawing/2014/main" id="{85993006-E90E-F54E-949D-A6707202B71B}"/>
              </a:ext>
            </a:extLst>
          </p:cNvPr>
          <p:cNvGraphicFramePr>
            <a:graphicFrameLocks noGrp="1"/>
          </p:cNvGraphicFramePr>
          <p:nvPr>
            <p:ph idx="1"/>
            <p:extLst/>
          </p:nvPr>
        </p:nvGraphicFramePr>
        <p:xfrm>
          <a:off x="628651" y="1375899"/>
          <a:ext cx="7945723" cy="4802183"/>
        </p:xfrm>
        <a:graphic>
          <a:graphicData uri="http://schemas.openxmlformats.org/drawingml/2006/table">
            <a:tbl>
              <a:tblPr firstRow="1" bandRow="1">
                <a:tableStyleId>{5C22544A-7EE6-4342-B048-85BDC9FD1C3A}</a:tableStyleId>
              </a:tblPr>
              <a:tblGrid>
                <a:gridCol w="1514942">
                  <a:extLst>
                    <a:ext uri="{9D8B030D-6E8A-4147-A177-3AD203B41FA5}">
                      <a16:colId xmlns:a16="http://schemas.microsoft.com/office/drawing/2014/main" val="3166779236"/>
                    </a:ext>
                  </a:extLst>
                </a:gridCol>
                <a:gridCol w="1204425">
                  <a:extLst>
                    <a:ext uri="{9D8B030D-6E8A-4147-A177-3AD203B41FA5}">
                      <a16:colId xmlns:a16="http://schemas.microsoft.com/office/drawing/2014/main" val="1922477047"/>
                    </a:ext>
                  </a:extLst>
                </a:gridCol>
                <a:gridCol w="1026961">
                  <a:extLst>
                    <a:ext uri="{9D8B030D-6E8A-4147-A177-3AD203B41FA5}">
                      <a16:colId xmlns:a16="http://schemas.microsoft.com/office/drawing/2014/main" val="577107348"/>
                    </a:ext>
                  </a:extLst>
                </a:gridCol>
                <a:gridCol w="376903">
                  <a:extLst>
                    <a:ext uri="{9D8B030D-6E8A-4147-A177-3AD203B41FA5}">
                      <a16:colId xmlns:a16="http://schemas.microsoft.com/office/drawing/2014/main" val="801580176"/>
                    </a:ext>
                  </a:extLst>
                </a:gridCol>
                <a:gridCol w="1768839">
                  <a:extLst>
                    <a:ext uri="{9D8B030D-6E8A-4147-A177-3AD203B41FA5}">
                      <a16:colId xmlns:a16="http://schemas.microsoft.com/office/drawing/2014/main" val="3547038073"/>
                    </a:ext>
                  </a:extLst>
                </a:gridCol>
                <a:gridCol w="1146571">
                  <a:extLst>
                    <a:ext uri="{9D8B030D-6E8A-4147-A177-3AD203B41FA5}">
                      <a16:colId xmlns:a16="http://schemas.microsoft.com/office/drawing/2014/main" val="4259559114"/>
                    </a:ext>
                  </a:extLst>
                </a:gridCol>
                <a:gridCol w="907082">
                  <a:extLst>
                    <a:ext uri="{9D8B030D-6E8A-4147-A177-3AD203B41FA5}">
                      <a16:colId xmlns:a16="http://schemas.microsoft.com/office/drawing/2014/main" val="1758946519"/>
                    </a:ext>
                  </a:extLst>
                </a:gridCol>
              </a:tblGrid>
              <a:tr h="1010069">
                <a:tc>
                  <a:txBody>
                    <a:bodyPr/>
                    <a:lstStyle/>
                    <a:p>
                      <a:r>
                        <a:rPr lang="en-GB" dirty="0"/>
                        <a:t>nation</a:t>
                      </a:r>
                    </a:p>
                  </a:txBody>
                  <a:tcPr/>
                </a:tc>
                <a:tc>
                  <a:txBody>
                    <a:bodyPr/>
                    <a:lstStyle/>
                    <a:p>
                      <a:pPr algn="ctr"/>
                      <a:r>
                        <a:rPr lang="en-GB" dirty="0"/>
                        <a:t>Papers 2016</a:t>
                      </a:r>
                    </a:p>
                  </a:txBody>
                  <a:tcPr/>
                </a:tc>
                <a:tc>
                  <a:txBody>
                    <a:bodyPr/>
                    <a:lstStyle/>
                    <a:p>
                      <a:pPr algn="ctr"/>
                      <a:r>
                        <a:rPr lang="en-GB" dirty="0"/>
                        <a:t>Annual change</a:t>
                      </a:r>
                    </a:p>
                    <a:p>
                      <a:pPr algn="ctr"/>
                      <a:r>
                        <a:rPr lang="en-GB" dirty="0"/>
                        <a:t>%</a:t>
                      </a:r>
                    </a:p>
                  </a:txBody>
                  <a:tcPr>
                    <a:lnR w="12700" cmpd="sng">
                      <a:noFill/>
                    </a:lnR>
                  </a:tcPr>
                </a:tc>
                <a:tc>
                  <a:txBody>
                    <a:bodyPr/>
                    <a:lstStyle/>
                    <a:p>
                      <a:r>
                        <a:rPr lang="en-GB" dirty="0"/>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dirty="0"/>
                        <a:t>nation</a:t>
                      </a:r>
                    </a:p>
                  </a:txBody>
                  <a:tcPr>
                    <a:lnL w="12700" cmpd="sng">
                      <a:noFill/>
                    </a:lnL>
                  </a:tcPr>
                </a:tc>
                <a:tc>
                  <a:txBody>
                    <a:bodyPr/>
                    <a:lstStyle/>
                    <a:p>
                      <a:pPr algn="ctr"/>
                      <a:r>
                        <a:rPr lang="en-GB" dirty="0"/>
                        <a:t>Papers 2016</a:t>
                      </a:r>
                    </a:p>
                  </a:txBody>
                  <a:tcPr/>
                </a:tc>
                <a:tc>
                  <a:txBody>
                    <a:bodyPr/>
                    <a:lstStyle/>
                    <a:p>
                      <a:pPr algn="ctr"/>
                      <a:r>
                        <a:rPr lang="en-GB" dirty="0"/>
                        <a:t>Annual change</a:t>
                      </a:r>
                    </a:p>
                    <a:p>
                      <a:pPr algn="ctr"/>
                      <a:r>
                        <a:rPr lang="en-GB" dirty="0"/>
                        <a:t>%</a:t>
                      </a:r>
                    </a:p>
                  </a:txBody>
                  <a:tcPr/>
                </a:tc>
                <a:extLst>
                  <a:ext uri="{0D108BD9-81ED-4DB2-BD59-A6C34878D82A}">
                    <a16:rowId xmlns:a16="http://schemas.microsoft.com/office/drawing/2014/main" val="2187293009"/>
                  </a:ext>
                </a:extLst>
              </a:tr>
              <a:tr h="421346">
                <a:tc>
                  <a:txBody>
                    <a:bodyPr/>
                    <a:lstStyle/>
                    <a:p>
                      <a:r>
                        <a:rPr lang="en-GB" sz="2000" dirty="0"/>
                        <a:t>Malaysia</a:t>
                      </a:r>
                    </a:p>
                  </a:txBody>
                  <a:tcPr/>
                </a:tc>
                <a:tc>
                  <a:txBody>
                    <a:bodyPr/>
                    <a:lstStyle/>
                    <a:p>
                      <a:pPr algn="ctr"/>
                      <a:r>
                        <a:rPr lang="en-GB" sz="2000" dirty="0"/>
                        <a:t>  20,332</a:t>
                      </a:r>
                    </a:p>
                  </a:txBody>
                  <a:tcPr/>
                </a:tc>
                <a:tc>
                  <a:txBody>
                    <a:bodyPr/>
                    <a:lstStyle/>
                    <a:p>
                      <a:pPr algn="ctr"/>
                      <a:r>
                        <a:rPr lang="en-GB" sz="2000" dirty="0"/>
                        <a:t>20.2</a:t>
                      </a:r>
                    </a:p>
                  </a:txBody>
                  <a:tcPr>
                    <a:lnR w="12700" cmpd="sng">
                      <a:noFill/>
                    </a:lnR>
                  </a:tcPr>
                </a:tc>
                <a:tc>
                  <a:txBody>
                    <a:bodyPr/>
                    <a:lstStyle/>
                    <a:p>
                      <a:endParaRPr lang="en-GB" sz="200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2000" dirty="0"/>
                        <a:t>Brazil</a:t>
                      </a:r>
                    </a:p>
                  </a:txBody>
                  <a:tcPr>
                    <a:lnL w="12700" cmpd="sng">
                      <a:noFill/>
                    </a:lnL>
                  </a:tcPr>
                </a:tc>
                <a:tc>
                  <a:txBody>
                    <a:bodyPr/>
                    <a:lstStyle/>
                    <a:p>
                      <a:pPr algn="ctr"/>
                      <a:r>
                        <a:rPr lang="en-GB" sz="2000" dirty="0"/>
                        <a:t>  53,607</a:t>
                      </a:r>
                    </a:p>
                  </a:txBody>
                  <a:tcPr/>
                </a:tc>
                <a:tc>
                  <a:txBody>
                    <a:bodyPr/>
                    <a:lstStyle/>
                    <a:p>
                      <a:pPr algn="ctr"/>
                      <a:r>
                        <a:rPr lang="en-GB" sz="2000" dirty="0"/>
                        <a:t>6.6</a:t>
                      </a:r>
                    </a:p>
                  </a:txBody>
                  <a:tcPr/>
                </a:tc>
                <a:extLst>
                  <a:ext uri="{0D108BD9-81ED-4DB2-BD59-A6C34878D82A}">
                    <a16:rowId xmlns:a16="http://schemas.microsoft.com/office/drawing/2014/main" val="2227719266"/>
                  </a:ext>
                </a:extLst>
              </a:tr>
              <a:tr h="421346">
                <a:tc>
                  <a:txBody>
                    <a:bodyPr/>
                    <a:lstStyle/>
                    <a:p>
                      <a:r>
                        <a:rPr lang="en-GB" sz="2000" dirty="0"/>
                        <a:t>Iran</a:t>
                      </a:r>
                    </a:p>
                  </a:txBody>
                  <a:tcPr/>
                </a:tc>
                <a:tc>
                  <a:txBody>
                    <a:bodyPr/>
                    <a:lstStyle/>
                    <a:p>
                      <a:pPr algn="ctr"/>
                      <a:r>
                        <a:rPr lang="en-GB" sz="2000" dirty="0"/>
                        <a:t>  40,974</a:t>
                      </a:r>
                    </a:p>
                  </a:txBody>
                  <a:tcPr/>
                </a:tc>
                <a:tc>
                  <a:txBody>
                    <a:bodyPr/>
                    <a:lstStyle/>
                    <a:p>
                      <a:pPr algn="ctr"/>
                      <a:r>
                        <a:rPr lang="en-GB" sz="2000" dirty="0"/>
                        <a:t>15.1</a:t>
                      </a:r>
                    </a:p>
                  </a:txBody>
                  <a:tcPr>
                    <a:lnR w="12700" cmpd="sng">
                      <a:noFill/>
                    </a:lnR>
                  </a:tcPr>
                </a:tc>
                <a:tc>
                  <a:txBody>
                    <a:bodyPr/>
                    <a:lstStyle/>
                    <a:p>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Czech Republic</a:t>
                      </a:r>
                    </a:p>
                  </a:txBody>
                  <a:tcPr>
                    <a:lnL w="12700" cmpd="sng">
                      <a:noFill/>
                    </a:lnL>
                  </a:tcPr>
                </a:tc>
                <a:tc>
                  <a:txBody>
                    <a:bodyPr/>
                    <a:lstStyle/>
                    <a:p>
                      <a:pPr algn="ctr"/>
                      <a:r>
                        <a:rPr lang="en-GB" sz="2000" dirty="0"/>
                        <a:t>  15,963</a:t>
                      </a:r>
                    </a:p>
                  </a:txBody>
                  <a:tcPr/>
                </a:tc>
                <a:tc>
                  <a:txBody>
                    <a:bodyPr/>
                    <a:lstStyle/>
                    <a:p>
                      <a:pPr algn="ctr"/>
                      <a:r>
                        <a:rPr lang="en-GB" sz="2000" dirty="0"/>
                        <a:t>6.1</a:t>
                      </a:r>
                    </a:p>
                  </a:txBody>
                  <a:tcPr/>
                </a:tc>
                <a:extLst>
                  <a:ext uri="{0D108BD9-81ED-4DB2-BD59-A6C34878D82A}">
                    <a16:rowId xmlns:a16="http://schemas.microsoft.com/office/drawing/2014/main" val="2970977564"/>
                  </a:ext>
                </a:extLst>
              </a:tr>
              <a:tr h="421346">
                <a:tc>
                  <a:txBody>
                    <a:bodyPr/>
                    <a:lstStyle/>
                    <a:p>
                      <a:r>
                        <a:rPr lang="en-GB" sz="2000" dirty="0"/>
                        <a:t>Romania</a:t>
                      </a:r>
                    </a:p>
                  </a:txBody>
                  <a:tcPr/>
                </a:tc>
                <a:tc>
                  <a:txBody>
                    <a:bodyPr/>
                    <a:lstStyle/>
                    <a:p>
                      <a:pPr algn="ctr"/>
                      <a:r>
                        <a:rPr lang="en-GB" sz="2000" dirty="0"/>
                        <a:t>  10,194</a:t>
                      </a:r>
                    </a:p>
                  </a:txBody>
                  <a:tcPr/>
                </a:tc>
                <a:tc>
                  <a:txBody>
                    <a:bodyPr/>
                    <a:lstStyle/>
                    <a:p>
                      <a:pPr algn="ctr"/>
                      <a:r>
                        <a:rPr lang="en-GB" sz="2000" dirty="0"/>
                        <a:t>11.2</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South Korea</a:t>
                      </a:r>
                    </a:p>
                  </a:txBody>
                  <a:tcPr>
                    <a:lnL w="12700" cmpd="sng">
                      <a:noFill/>
                    </a:lnL>
                  </a:tcPr>
                </a:tc>
                <a:tc>
                  <a:txBody>
                    <a:bodyPr/>
                    <a:lstStyle/>
                    <a:p>
                      <a:pPr algn="ctr"/>
                      <a:r>
                        <a:rPr lang="en-GB" sz="2000" dirty="0"/>
                        <a:t>  63,063</a:t>
                      </a:r>
                    </a:p>
                  </a:txBody>
                  <a:tcPr/>
                </a:tc>
                <a:tc>
                  <a:txBody>
                    <a:bodyPr/>
                    <a:lstStyle/>
                    <a:p>
                      <a:pPr algn="ctr"/>
                      <a:r>
                        <a:rPr lang="en-GB" sz="2000" dirty="0"/>
                        <a:t>5.5</a:t>
                      </a:r>
                    </a:p>
                  </a:txBody>
                  <a:tcPr/>
                </a:tc>
                <a:extLst>
                  <a:ext uri="{0D108BD9-81ED-4DB2-BD59-A6C34878D82A}">
                    <a16:rowId xmlns:a16="http://schemas.microsoft.com/office/drawing/2014/main" val="367466206"/>
                  </a:ext>
                </a:extLst>
              </a:tr>
              <a:tr h="421346">
                <a:tc>
                  <a:txBody>
                    <a:bodyPr/>
                    <a:lstStyle/>
                    <a:p>
                      <a:r>
                        <a:rPr lang="en-GB" sz="2000" dirty="0"/>
                        <a:t>India</a:t>
                      </a:r>
                    </a:p>
                  </a:txBody>
                  <a:tcPr/>
                </a:tc>
                <a:tc>
                  <a:txBody>
                    <a:bodyPr/>
                    <a:lstStyle/>
                    <a:p>
                      <a:pPr algn="ctr"/>
                      <a:r>
                        <a:rPr lang="en-GB" sz="2000" dirty="0"/>
                        <a:t>110,320</a:t>
                      </a:r>
                    </a:p>
                  </a:txBody>
                  <a:tcPr/>
                </a:tc>
                <a:tc>
                  <a:txBody>
                    <a:bodyPr/>
                    <a:lstStyle/>
                    <a:p>
                      <a:pPr algn="ctr"/>
                      <a:r>
                        <a:rPr lang="en-GB" sz="2000" dirty="0"/>
                        <a:t>11.1</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Denmark</a:t>
                      </a:r>
                    </a:p>
                  </a:txBody>
                  <a:tcPr>
                    <a:lnL w="12700" cmpd="sng">
                      <a:noFill/>
                    </a:lnL>
                  </a:tcPr>
                </a:tc>
                <a:tc>
                  <a:txBody>
                    <a:bodyPr/>
                    <a:lstStyle/>
                    <a:p>
                      <a:pPr algn="ctr"/>
                      <a:r>
                        <a:rPr lang="en-GB" sz="2000" dirty="0"/>
                        <a:t>  13,471</a:t>
                      </a:r>
                    </a:p>
                  </a:txBody>
                  <a:tcPr/>
                </a:tc>
                <a:tc>
                  <a:txBody>
                    <a:bodyPr/>
                    <a:lstStyle/>
                    <a:p>
                      <a:pPr algn="ctr"/>
                      <a:r>
                        <a:rPr lang="en-GB" sz="2000" dirty="0"/>
                        <a:t>4.7</a:t>
                      </a:r>
                    </a:p>
                  </a:txBody>
                  <a:tcPr/>
                </a:tc>
                <a:extLst>
                  <a:ext uri="{0D108BD9-81ED-4DB2-BD59-A6C34878D82A}">
                    <a16:rowId xmlns:a16="http://schemas.microsoft.com/office/drawing/2014/main" val="3490316686"/>
                  </a:ext>
                </a:extLst>
              </a:tr>
              <a:tr h="421346">
                <a:tc>
                  <a:txBody>
                    <a:bodyPr/>
                    <a:lstStyle/>
                    <a:p>
                      <a:r>
                        <a:rPr lang="en-GB" sz="2000" dirty="0"/>
                        <a:t>Egypt</a:t>
                      </a:r>
                    </a:p>
                  </a:txBody>
                  <a:tcPr/>
                </a:tc>
                <a:tc>
                  <a:txBody>
                    <a:bodyPr/>
                    <a:lstStyle/>
                    <a:p>
                      <a:pPr algn="ctr"/>
                      <a:r>
                        <a:rPr lang="en-GB" sz="2000" dirty="0"/>
                        <a:t>  10,807</a:t>
                      </a:r>
                    </a:p>
                  </a:txBody>
                  <a:tcPr/>
                </a:tc>
                <a:tc>
                  <a:txBody>
                    <a:bodyPr/>
                    <a:lstStyle/>
                    <a:p>
                      <a:pPr algn="ctr"/>
                      <a:r>
                        <a:rPr lang="en-GB" sz="2000" dirty="0"/>
                        <a:t>10.6</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Poland</a:t>
                      </a:r>
                    </a:p>
                  </a:txBody>
                  <a:tcPr>
                    <a:lnL w="12700" cmpd="sng">
                      <a:noFill/>
                    </a:lnL>
                  </a:tcPr>
                </a:tc>
                <a:tc>
                  <a:txBody>
                    <a:bodyPr/>
                    <a:lstStyle/>
                    <a:p>
                      <a:pPr algn="ctr"/>
                      <a:r>
                        <a:rPr lang="en-GB" sz="2000" dirty="0"/>
                        <a:t>  32,978</a:t>
                      </a:r>
                    </a:p>
                  </a:txBody>
                  <a:tcPr/>
                </a:tc>
                <a:tc>
                  <a:txBody>
                    <a:bodyPr/>
                    <a:lstStyle/>
                    <a:p>
                      <a:pPr algn="ctr"/>
                      <a:r>
                        <a:rPr lang="en-GB" sz="2000" dirty="0"/>
                        <a:t>4.5</a:t>
                      </a:r>
                    </a:p>
                  </a:txBody>
                  <a:tcPr/>
                </a:tc>
                <a:extLst>
                  <a:ext uri="{0D108BD9-81ED-4DB2-BD59-A6C34878D82A}">
                    <a16:rowId xmlns:a16="http://schemas.microsoft.com/office/drawing/2014/main" val="4208638967"/>
                  </a:ext>
                </a:extLst>
              </a:tr>
              <a:tr h="421346">
                <a:tc>
                  <a:txBody>
                    <a:bodyPr/>
                    <a:lstStyle/>
                    <a:p>
                      <a:r>
                        <a:rPr lang="en-GB" sz="2000" dirty="0"/>
                        <a:t>China</a:t>
                      </a:r>
                    </a:p>
                  </a:txBody>
                  <a:tcPr/>
                </a:tc>
                <a:tc>
                  <a:txBody>
                    <a:bodyPr/>
                    <a:lstStyle/>
                    <a:p>
                      <a:pPr algn="ctr"/>
                      <a:r>
                        <a:rPr lang="en-GB" sz="2000" dirty="0"/>
                        <a:t>426,165</a:t>
                      </a:r>
                    </a:p>
                  </a:txBody>
                  <a:tcPr/>
                </a:tc>
                <a:tc>
                  <a:txBody>
                    <a:bodyPr/>
                    <a:lstStyle/>
                    <a:p>
                      <a:pPr algn="ctr"/>
                      <a:r>
                        <a:rPr lang="en-GB" sz="2000" dirty="0"/>
                        <a:t>  8.4</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Mexico</a:t>
                      </a:r>
                    </a:p>
                  </a:txBody>
                  <a:tcPr>
                    <a:lnL w="12700" cmpd="sng">
                      <a:noFill/>
                    </a:lnL>
                  </a:tcPr>
                </a:tc>
                <a:tc>
                  <a:txBody>
                    <a:bodyPr/>
                    <a:lstStyle/>
                    <a:p>
                      <a:pPr algn="ctr"/>
                      <a:r>
                        <a:rPr lang="en-GB" sz="2000" dirty="0"/>
                        <a:t>  14,529</a:t>
                      </a:r>
                    </a:p>
                  </a:txBody>
                  <a:tcPr/>
                </a:tc>
                <a:tc>
                  <a:txBody>
                    <a:bodyPr/>
                    <a:lstStyle/>
                    <a:p>
                      <a:pPr algn="ctr"/>
                      <a:r>
                        <a:rPr lang="en-GB" sz="2000" dirty="0"/>
                        <a:t>4.5</a:t>
                      </a:r>
                    </a:p>
                  </a:txBody>
                  <a:tcPr/>
                </a:tc>
                <a:extLst>
                  <a:ext uri="{0D108BD9-81ED-4DB2-BD59-A6C34878D82A}">
                    <a16:rowId xmlns:a16="http://schemas.microsoft.com/office/drawing/2014/main" val="3246847078"/>
                  </a:ext>
                </a:extLst>
              </a:tr>
              <a:tr h="421346">
                <a:tc>
                  <a:txBody>
                    <a:bodyPr/>
                    <a:lstStyle/>
                    <a:p>
                      <a:r>
                        <a:rPr lang="en-GB" sz="2000" dirty="0"/>
                        <a:t>South Africa</a:t>
                      </a:r>
                    </a:p>
                  </a:txBody>
                  <a:tcPr/>
                </a:tc>
                <a:tc>
                  <a:txBody>
                    <a:bodyPr/>
                    <a:lstStyle/>
                    <a:p>
                      <a:pPr algn="ctr"/>
                      <a:r>
                        <a:rPr lang="en-GB" sz="2000" dirty="0"/>
                        <a:t>  11,881</a:t>
                      </a:r>
                    </a:p>
                  </a:txBody>
                  <a:tcPr/>
                </a:tc>
                <a:tc>
                  <a:txBody>
                    <a:bodyPr/>
                    <a:lstStyle/>
                    <a:p>
                      <a:pPr algn="ctr"/>
                      <a:r>
                        <a:rPr lang="en-GB" sz="2000" dirty="0"/>
                        <a:t>  7.7</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Australia</a:t>
                      </a:r>
                    </a:p>
                  </a:txBody>
                  <a:tcPr>
                    <a:lnL w="12700" cmpd="sng">
                      <a:noFill/>
                    </a:lnL>
                  </a:tcPr>
                </a:tc>
                <a:tc>
                  <a:txBody>
                    <a:bodyPr/>
                    <a:lstStyle/>
                    <a:p>
                      <a:pPr algn="ctr"/>
                      <a:r>
                        <a:rPr lang="en-GB" sz="2000" dirty="0"/>
                        <a:t>  51,068</a:t>
                      </a:r>
                    </a:p>
                  </a:txBody>
                  <a:tcPr/>
                </a:tc>
                <a:tc>
                  <a:txBody>
                    <a:bodyPr/>
                    <a:lstStyle/>
                    <a:p>
                      <a:pPr algn="ctr"/>
                      <a:r>
                        <a:rPr lang="en-GB" sz="2000" dirty="0"/>
                        <a:t>4.4</a:t>
                      </a:r>
                    </a:p>
                  </a:txBody>
                  <a:tcPr/>
                </a:tc>
                <a:extLst>
                  <a:ext uri="{0D108BD9-81ED-4DB2-BD59-A6C34878D82A}">
                    <a16:rowId xmlns:a16="http://schemas.microsoft.com/office/drawing/2014/main" val="2055456490"/>
                  </a:ext>
                </a:extLst>
              </a:tr>
              <a:tr h="421346">
                <a:tc>
                  <a:txBody>
                    <a:bodyPr/>
                    <a:lstStyle/>
                    <a:p>
                      <a:r>
                        <a:rPr lang="en-GB" sz="2000" dirty="0"/>
                        <a:t>Russia</a:t>
                      </a:r>
                    </a:p>
                  </a:txBody>
                  <a:tcPr/>
                </a:tc>
                <a:tc>
                  <a:txBody>
                    <a:bodyPr/>
                    <a:lstStyle/>
                    <a:p>
                      <a:pPr algn="ctr"/>
                      <a:r>
                        <a:rPr lang="en-GB" sz="2000" dirty="0"/>
                        <a:t>  59,134</a:t>
                      </a:r>
                    </a:p>
                  </a:txBody>
                  <a:tcPr/>
                </a:tc>
                <a:tc>
                  <a:txBody>
                    <a:bodyPr/>
                    <a:lstStyle/>
                    <a:p>
                      <a:pPr algn="ctr"/>
                      <a:r>
                        <a:rPr lang="en-GB" sz="2000" dirty="0"/>
                        <a:t>  7.2</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Norway</a:t>
                      </a:r>
                    </a:p>
                  </a:txBody>
                  <a:tcPr>
                    <a:lnL w="12700" cmpd="sng">
                      <a:noFill/>
                    </a:lnL>
                  </a:tcPr>
                </a:tc>
                <a:tc>
                  <a:txBody>
                    <a:bodyPr/>
                    <a:lstStyle/>
                    <a:p>
                      <a:pPr algn="ctr"/>
                      <a:r>
                        <a:rPr lang="en-GB" sz="2000" dirty="0"/>
                        <a:t>  10,726</a:t>
                      </a:r>
                    </a:p>
                  </a:txBody>
                  <a:tcPr/>
                </a:tc>
                <a:tc>
                  <a:txBody>
                    <a:bodyPr/>
                    <a:lstStyle/>
                    <a:p>
                      <a:pPr algn="ctr"/>
                      <a:r>
                        <a:rPr lang="en-GB" sz="2000" dirty="0"/>
                        <a:t>4.2</a:t>
                      </a:r>
                    </a:p>
                  </a:txBody>
                  <a:tcPr/>
                </a:tc>
                <a:extLst>
                  <a:ext uri="{0D108BD9-81ED-4DB2-BD59-A6C34878D82A}">
                    <a16:rowId xmlns:a16="http://schemas.microsoft.com/office/drawing/2014/main" val="2713882219"/>
                  </a:ext>
                </a:extLst>
              </a:tr>
              <a:tr h="421346">
                <a:tc>
                  <a:txBody>
                    <a:bodyPr/>
                    <a:lstStyle/>
                    <a:p>
                      <a:r>
                        <a:rPr lang="en-GB" sz="2000" dirty="0"/>
                        <a:t>Portugal</a:t>
                      </a:r>
                    </a:p>
                  </a:txBody>
                  <a:tcPr/>
                </a:tc>
                <a:tc>
                  <a:txBody>
                    <a:bodyPr/>
                    <a:lstStyle/>
                    <a:p>
                      <a:pPr algn="ctr"/>
                      <a:r>
                        <a:rPr lang="en-GB" sz="2000" dirty="0"/>
                        <a:t>  13,773</a:t>
                      </a:r>
                    </a:p>
                  </a:txBody>
                  <a:tcPr/>
                </a:tc>
                <a:tc>
                  <a:txBody>
                    <a:bodyPr/>
                    <a:lstStyle/>
                    <a:p>
                      <a:pPr algn="ctr"/>
                      <a:r>
                        <a:rPr lang="en-GB" sz="2000" dirty="0"/>
                        <a:t>  6.8</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600" b="1" dirty="0"/>
                        <a:t>WORLD</a:t>
                      </a:r>
                    </a:p>
                  </a:txBody>
                  <a:tcPr>
                    <a:lnL w="12700" cmpd="sng">
                      <a:noFill/>
                    </a:lnL>
                  </a:tcPr>
                </a:tc>
                <a:tc>
                  <a:txBody>
                    <a:bodyPr/>
                    <a:lstStyle/>
                    <a:p>
                      <a:pPr algn="ctr"/>
                      <a:r>
                        <a:rPr lang="en-GB" sz="1600" b="1" dirty="0"/>
                        <a:t>2,295,608</a:t>
                      </a:r>
                    </a:p>
                  </a:txBody>
                  <a:tcPr/>
                </a:tc>
                <a:tc>
                  <a:txBody>
                    <a:bodyPr/>
                    <a:lstStyle/>
                    <a:p>
                      <a:pPr algn="ctr"/>
                      <a:r>
                        <a:rPr lang="en-GB" sz="1600" b="1" dirty="0"/>
                        <a:t>3.9</a:t>
                      </a:r>
                    </a:p>
                  </a:txBody>
                  <a:tcPr/>
                </a:tc>
                <a:extLst>
                  <a:ext uri="{0D108BD9-81ED-4DB2-BD59-A6C34878D82A}">
                    <a16:rowId xmlns:a16="http://schemas.microsoft.com/office/drawing/2014/main" val="3044994854"/>
                  </a:ext>
                </a:extLst>
              </a:tr>
            </a:tbl>
          </a:graphicData>
        </a:graphic>
      </p:graphicFrame>
      <p:sp>
        <p:nvSpPr>
          <p:cNvPr id="5" name="TextBox 4">
            <a:extLst>
              <a:ext uri="{FF2B5EF4-FFF2-40B4-BE49-F238E27FC236}">
                <a16:creationId xmlns:a16="http://schemas.microsoft.com/office/drawing/2014/main" id="{C998D591-FC6C-7E48-8E82-5E8D600777BA}"/>
              </a:ext>
            </a:extLst>
          </p:cNvPr>
          <p:cNvSpPr txBox="1"/>
          <p:nvPr/>
        </p:nvSpPr>
        <p:spPr>
          <a:xfrm>
            <a:off x="4976735" y="6178082"/>
            <a:ext cx="3762531" cy="461665"/>
          </a:xfrm>
          <a:prstGeom prst="rect">
            <a:avLst/>
          </a:prstGeom>
          <a:noFill/>
        </p:spPr>
        <p:txBody>
          <a:bodyPr wrap="square" rtlCol="0">
            <a:spAutoFit/>
          </a:bodyPr>
          <a:lstStyle/>
          <a:p>
            <a:r>
              <a:rPr lang="en-GB" sz="1200" dirty="0"/>
              <a:t>US National Science Foundation, 2018. Includes only nations producing over 10,000 papers in 2016</a:t>
            </a:r>
          </a:p>
        </p:txBody>
      </p:sp>
    </p:spTree>
    <p:extLst>
      <p:ext uri="{BB962C8B-B14F-4D97-AF65-F5344CB8AC3E}">
        <p14:creationId xmlns:p14="http://schemas.microsoft.com/office/powerpoint/2010/main" val="13464319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F3E6-A046-F74E-99AF-AF75EF2A98CA}"/>
              </a:ext>
            </a:extLst>
          </p:cNvPr>
          <p:cNvSpPr>
            <a:spLocks noGrp="1"/>
          </p:cNvSpPr>
          <p:nvPr>
            <p:ph type="title"/>
          </p:nvPr>
        </p:nvSpPr>
        <p:spPr>
          <a:xfrm>
            <a:off x="105508" y="-244474"/>
            <a:ext cx="8675077" cy="1325563"/>
          </a:xfrm>
        </p:spPr>
        <p:txBody>
          <a:bodyPr>
            <a:normAutofit/>
          </a:bodyPr>
          <a:lstStyle/>
          <a:p>
            <a:pPr algn="ctr"/>
            <a:r>
              <a:rPr lang="en-GB" sz="3600" b="1" dirty="0">
                <a:solidFill>
                  <a:srgbClr val="0070C0"/>
                </a:solidFill>
                <a:latin typeface="+mn-lt"/>
              </a:rPr>
              <a:t>World’s largest science universities</a:t>
            </a:r>
          </a:p>
        </p:txBody>
      </p:sp>
      <p:graphicFrame>
        <p:nvGraphicFramePr>
          <p:cNvPr id="4" name="Content Placeholder 3">
            <a:extLst>
              <a:ext uri="{FF2B5EF4-FFF2-40B4-BE49-F238E27FC236}">
                <a16:creationId xmlns:a16="http://schemas.microsoft.com/office/drawing/2014/main" id="{F18D4D00-B133-6041-BEF7-7014DB14BEB1}"/>
              </a:ext>
            </a:extLst>
          </p:cNvPr>
          <p:cNvGraphicFramePr>
            <a:graphicFrameLocks noGrp="1"/>
          </p:cNvGraphicFramePr>
          <p:nvPr>
            <p:ph idx="1"/>
            <p:extLst/>
          </p:nvPr>
        </p:nvGraphicFramePr>
        <p:xfrm>
          <a:off x="398584" y="670951"/>
          <a:ext cx="8382001" cy="6187049"/>
        </p:xfrm>
        <a:graphic>
          <a:graphicData uri="http://schemas.openxmlformats.org/drawingml/2006/table">
            <a:tbl>
              <a:tblPr firstRow="1" bandRow="1">
                <a:tableStyleId>{5C22544A-7EE6-4342-B048-85BDC9FD1C3A}</a:tableStyleId>
              </a:tblPr>
              <a:tblGrid>
                <a:gridCol w="3723318">
                  <a:extLst>
                    <a:ext uri="{9D8B030D-6E8A-4147-A177-3AD203B41FA5}">
                      <a16:colId xmlns:a16="http://schemas.microsoft.com/office/drawing/2014/main" val="2121247503"/>
                    </a:ext>
                  </a:extLst>
                </a:gridCol>
                <a:gridCol w="1668241">
                  <a:extLst>
                    <a:ext uri="{9D8B030D-6E8A-4147-A177-3AD203B41FA5}">
                      <a16:colId xmlns:a16="http://schemas.microsoft.com/office/drawing/2014/main" val="3918129297"/>
                    </a:ext>
                  </a:extLst>
                </a:gridCol>
                <a:gridCol w="1571531">
                  <a:extLst>
                    <a:ext uri="{9D8B030D-6E8A-4147-A177-3AD203B41FA5}">
                      <a16:colId xmlns:a16="http://schemas.microsoft.com/office/drawing/2014/main" val="294178232"/>
                    </a:ext>
                  </a:extLst>
                </a:gridCol>
                <a:gridCol w="1418911">
                  <a:extLst>
                    <a:ext uri="{9D8B030D-6E8A-4147-A177-3AD203B41FA5}">
                      <a16:colId xmlns:a16="http://schemas.microsoft.com/office/drawing/2014/main" val="2551891699"/>
                    </a:ext>
                  </a:extLst>
                </a:gridCol>
              </a:tblGrid>
              <a:tr h="520065">
                <a:tc>
                  <a:txBody>
                    <a:bodyPr/>
                    <a:lstStyle/>
                    <a:p>
                      <a:r>
                        <a:rPr lang="en-GB" sz="1600" dirty="0"/>
                        <a:t>University and country</a:t>
                      </a:r>
                    </a:p>
                  </a:txBody>
                  <a:tcPr/>
                </a:tc>
                <a:tc>
                  <a:txBody>
                    <a:bodyPr/>
                    <a:lstStyle/>
                    <a:p>
                      <a:r>
                        <a:rPr lang="en-GB" sz="1600" dirty="0"/>
                        <a:t>Number of papers 2013-16</a:t>
                      </a:r>
                    </a:p>
                  </a:txBody>
                  <a:tcPr/>
                </a:tc>
                <a:tc>
                  <a:txBody>
                    <a:bodyPr/>
                    <a:lstStyle/>
                    <a:p>
                      <a:r>
                        <a:rPr lang="en-GB" sz="1600" dirty="0"/>
                        <a:t>Papers in top 10% by cite rate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Papers in top 1% by cite rate</a:t>
                      </a:r>
                    </a:p>
                  </a:txBody>
                  <a:tcPr/>
                </a:tc>
                <a:extLst>
                  <a:ext uri="{0D108BD9-81ED-4DB2-BD59-A6C34878D82A}">
                    <a16:rowId xmlns:a16="http://schemas.microsoft.com/office/drawing/2014/main" val="249822855"/>
                  </a:ext>
                </a:extLst>
              </a:tr>
              <a:tr h="416169">
                <a:tc>
                  <a:txBody>
                    <a:bodyPr/>
                    <a:lstStyle/>
                    <a:p>
                      <a:r>
                        <a:rPr lang="en-GB" dirty="0"/>
                        <a:t>Harvard U     </a:t>
                      </a:r>
                      <a:r>
                        <a:rPr lang="en-GB" sz="1400" dirty="0"/>
                        <a:t>UNITED STATES</a:t>
                      </a:r>
                    </a:p>
                  </a:txBody>
                  <a:tcPr/>
                </a:tc>
                <a:tc>
                  <a:txBody>
                    <a:bodyPr/>
                    <a:lstStyle/>
                    <a:p>
                      <a:pPr algn="ctr"/>
                      <a:r>
                        <a:rPr lang="en-GB" dirty="0"/>
                        <a:t>33,045</a:t>
                      </a:r>
                    </a:p>
                  </a:txBody>
                  <a:tcPr/>
                </a:tc>
                <a:tc>
                  <a:txBody>
                    <a:bodyPr/>
                    <a:lstStyle/>
                    <a:p>
                      <a:pPr algn="ctr"/>
                      <a:r>
                        <a:rPr lang="en-GB" dirty="0"/>
                        <a:t>7305</a:t>
                      </a:r>
                    </a:p>
                  </a:txBody>
                  <a:tcPr/>
                </a:tc>
                <a:tc>
                  <a:txBody>
                    <a:bodyPr/>
                    <a:lstStyle/>
                    <a:p>
                      <a:pPr algn="ctr"/>
                      <a:r>
                        <a:rPr lang="en-GB" dirty="0"/>
                        <a:t>1096</a:t>
                      </a:r>
                    </a:p>
                  </a:txBody>
                  <a:tcPr/>
                </a:tc>
                <a:extLst>
                  <a:ext uri="{0D108BD9-81ED-4DB2-BD59-A6C34878D82A}">
                    <a16:rowId xmlns:a16="http://schemas.microsoft.com/office/drawing/2014/main" val="2225080853"/>
                  </a:ext>
                </a:extLst>
              </a:tr>
              <a:tr h="370840">
                <a:tc>
                  <a:txBody>
                    <a:bodyPr/>
                    <a:lstStyle/>
                    <a:p>
                      <a:r>
                        <a:rPr lang="en-GB" dirty="0"/>
                        <a:t>U Toronto     </a:t>
                      </a:r>
                      <a:r>
                        <a:rPr lang="en-GB" sz="1400" dirty="0"/>
                        <a:t>CANADA</a:t>
                      </a:r>
                    </a:p>
                  </a:txBody>
                  <a:tcPr/>
                </a:tc>
                <a:tc>
                  <a:txBody>
                    <a:bodyPr/>
                    <a:lstStyle/>
                    <a:p>
                      <a:pPr algn="ctr"/>
                      <a:r>
                        <a:rPr lang="en-GB" dirty="0"/>
                        <a:t>22,151</a:t>
                      </a:r>
                    </a:p>
                  </a:txBody>
                  <a:tcPr/>
                </a:tc>
                <a:tc>
                  <a:txBody>
                    <a:bodyPr/>
                    <a:lstStyle/>
                    <a:p>
                      <a:pPr algn="ctr"/>
                      <a:r>
                        <a:rPr lang="en-GB" dirty="0"/>
                        <a:t>3088</a:t>
                      </a:r>
                    </a:p>
                  </a:txBody>
                  <a:tcPr/>
                </a:tc>
                <a:tc>
                  <a:txBody>
                    <a:bodyPr/>
                    <a:lstStyle/>
                    <a:p>
                      <a:pPr algn="ctr"/>
                      <a:r>
                        <a:rPr lang="en-GB" dirty="0"/>
                        <a:t>  326</a:t>
                      </a:r>
                    </a:p>
                  </a:txBody>
                  <a:tcPr/>
                </a:tc>
                <a:extLst>
                  <a:ext uri="{0D108BD9-81ED-4DB2-BD59-A6C34878D82A}">
                    <a16:rowId xmlns:a16="http://schemas.microsoft.com/office/drawing/2014/main" val="3529431446"/>
                  </a:ext>
                </a:extLst>
              </a:tr>
              <a:tr h="370840">
                <a:tc>
                  <a:txBody>
                    <a:bodyPr/>
                    <a:lstStyle/>
                    <a:p>
                      <a:r>
                        <a:rPr lang="en-GB" dirty="0"/>
                        <a:t>Zhejiang U     </a:t>
                      </a:r>
                      <a:r>
                        <a:rPr lang="en-GB" sz="1400" dirty="0"/>
                        <a:t>CHINA</a:t>
                      </a:r>
                    </a:p>
                  </a:txBody>
                  <a:tcPr/>
                </a:tc>
                <a:tc>
                  <a:txBody>
                    <a:bodyPr/>
                    <a:lstStyle/>
                    <a:p>
                      <a:pPr algn="ctr"/>
                      <a:r>
                        <a:rPr lang="en-GB" dirty="0"/>
                        <a:t>20,876</a:t>
                      </a:r>
                    </a:p>
                  </a:txBody>
                  <a:tcPr/>
                </a:tc>
                <a:tc>
                  <a:txBody>
                    <a:bodyPr/>
                    <a:lstStyle/>
                    <a:p>
                      <a:pPr algn="ctr"/>
                      <a:r>
                        <a:rPr lang="en-GB" dirty="0"/>
                        <a:t>2005</a:t>
                      </a:r>
                    </a:p>
                  </a:txBody>
                  <a:tcPr/>
                </a:tc>
                <a:tc>
                  <a:txBody>
                    <a:bodyPr/>
                    <a:lstStyle/>
                    <a:p>
                      <a:pPr algn="ctr"/>
                      <a:r>
                        <a:rPr lang="en-GB" dirty="0"/>
                        <a:t>  162</a:t>
                      </a:r>
                    </a:p>
                  </a:txBody>
                  <a:tcPr/>
                </a:tc>
                <a:extLst>
                  <a:ext uri="{0D108BD9-81ED-4DB2-BD59-A6C34878D82A}">
                    <a16:rowId xmlns:a16="http://schemas.microsoft.com/office/drawing/2014/main" val="2624912275"/>
                  </a:ext>
                </a:extLst>
              </a:tr>
              <a:tr h="370840">
                <a:tc>
                  <a:txBody>
                    <a:bodyPr/>
                    <a:lstStyle/>
                    <a:p>
                      <a:r>
                        <a:rPr lang="en-GB" dirty="0"/>
                        <a:t>Shanghai Jiao Tong U     </a:t>
                      </a:r>
                      <a:r>
                        <a:rPr lang="en-GB" sz="1400" dirty="0"/>
                        <a:t>CHINA</a:t>
                      </a:r>
                    </a:p>
                  </a:txBody>
                  <a:tcPr/>
                </a:tc>
                <a:tc>
                  <a:txBody>
                    <a:bodyPr/>
                    <a:lstStyle/>
                    <a:p>
                      <a:pPr algn="ctr"/>
                      <a:r>
                        <a:rPr lang="en-GB" dirty="0"/>
                        <a:t>20,406</a:t>
                      </a:r>
                    </a:p>
                  </a:txBody>
                  <a:tcPr/>
                </a:tc>
                <a:tc>
                  <a:txBody>
                    <a:bodyPr/>
                    <a:lstStyle/>
                    <a:p>
                      <a:pPr algn="ctr"/>
                      <a:r>
                        <a:rPr lang="en-GB" dirty="0"/>
                        <a:t>1773</a:t>
                      </a:r>
                    </a:p>
                  </a:txBody>
                  <a:tcPr/>
                </a:tc>
                <a:tc>
                  <a:txBody>
                    <a:bodyPr/>
                    <a:lstStyle/>
                    <a:p>
                      <a:pPr algn="ctr"/>
                      <a:r>
                        <a:rPr lang="en-GB" dirty="0"/>
                        <a:t>  129</a:t>
                      </a:r>
                    </a:p>
                  </a:txBody>
                  <a:tcPr/>
                </a:tc>
                <a:extLst>
                  <a:ext uri="{0D108BD9-81ED-4DB2-BD59-A6C34878D82A}">
                    <a16:rowId xmlns:a16="http://schemas.microsoft.com/office/drawing/2014/main" val="607663189"/>
                  </a:ext>
                </a:extLst>
              </a:tr>
              <a:tr h="370840">
                <a:tc>
                  <a:txBody>
                    <a:bodyPr/>
                    <a:lstStyle/>
                    <a:p>
                      <a:r>
                        <a:rPr lang="en-GB" dirty="0"/>
                        <a:t>U Michigan     </a:t>
                      </a:r>
                      <a:r>
                        <a:rPr lang="en-GB" sz="1400" dirty="0"/>
                        <a:t>UNITED STATES</a:t>
                      </a:r>
                    </a:p>
                  </a:txBody>
                  <a:tcPr/>
                </a:tc>
                <a:tc>
                  <a:txBody>
                    <a:bodyPr/>
                    <a:lstStyle/>
                    <a:p>
                      <a:pPr algn="ctr"/>
                      <a:r>
                        <a:rPr lang="en-GB" dirty="0"/>
                        <a:t>13,348</a:t>
                      </a:r>
                    </a:p>
                  </a:txBody>
                  <a:tcPr/>
                </a:tc>
                <a:tc>
                  <a:txBody>
                    <a:bodyPr/>
                    <a:lstStyle/>
                    <a:p>
                      <a:pPr algn="ctr"/>
                      <a:r>
                        <a:rPr lang="en-GB" dirty="0"/>
                        <a:t>2806</a:t>
                      </a:r>
                    </a:p>
                  </a:txBody>
                  <a:tcPr/>
                </a:tc>
                <a:tc>
                  <a:txBody>
                    <a:bodyPr/>
                    <a:lstStyle/>
                    <a:p>
                      <a:pPr algn="ctr"/>
                      <a:r>
                        <a:rPr lang="en-GB" dirty="0"/>
                        <a:t>  308</a:t>
                      </a:r>
                    </a:p>
                  </a:txBody>
                  <a:tcPr/>
                </a:tc>
                <a:extLst>
                  <a:ext uri="{0D108BD9-81ED-4DB2-BD59-A6C34878D82A}">
                    <a16:rowId xmlns:a16="http://schemas.microsoft.com/office/drawing/2014/main" val="654794868"/>
                  </a:ext>
                </a:extLst>
              </a:tr>
              <a:tr h="370840">
                <a:tc>
                  <a:txBody>
                    <a:bodyPr/>
                    <a:lstStyle/>
                    <a:p>
                      <a:r>
                        <a:rPr lang="en-GB" dirty="0"/>
                        <a:t>Tsinghua U     </a:t>
                      </a:r>
                      <a:r>
                        <a:rPr lang="en-GB" sz="1400" dirty="0"/>
                        <a:t>CHINA</a:t>
                      </a:r>
                    </a:p>
                  </a:txBody>
                  <a:tcPr/>
                </a:tc>
                <a:tc>
                  <a:txBody>
                    <a:bodyPr/>
                    <a:lstStyle/>
                    <a:p>
                      <a:pPr algn="ctr"/>
                      <a:r>
                        <a:rPr lang="en-GB" dirty="0"/>
                        <a:t>16,929</a:t>
                      </a:r>
                    </a:p>
                  </a:txBody>
                  <a:tcPr/>
                </a:tc>
                <a:tc>
                  <a:txBody>
                    <a:bodyPr/>
                    <a:lstStyle/>
                    <a:p>
                      <a:pPr algn="ctr"/>
                      <a:r>
                        <a:rPr lang="en-GB" dirty="0"/>
                        <a:t>2120</a:t>
                      </a:r>
                    </a:p>
                  </a:txBody>
                  <a:tcPr/>
                </a:tc>
                <a:tc>
                  <a:txBody>
                    <a:bodyPr/>
                    <a:lstStyle/>
                    <a:p>
                      <a:pPr algn="ctr"/>
                      <a:r>
                        <a:rPr lang="en-GB" dirty="0"/>
                        <a:t>  201</a:t>
                      </a:r>
                    </a:p>
                  </a:txBody>
                  <a:tcPr/>
                </a:tc>
                <a:extLst>
                  <a:ext uri="{0D108BD9-81ED-4DB2-BD59-A6C34878D82A}">
                    <a16:rowId xmlns:a16="http://schemas.microsoft.com/office/drawing/2014/main" val="1785000334"/>
                  </a:ext>
                </a:extLst>
              </a:tr>
              <a:tr h="370840">
                <a:tc>
                  <a:txBody>
                    <a:bodyPr/>
                    <a:lstStyle/>
                    <a:p>
                      <a:r>
                        <a:rPr lang="en-GB" dirty="0"/>
                        <a:t>Johns Hopkins U     </a:t>
                      </a:r>
                      <a:r>
                        <a:rPr lang="en-GB" sz="1400" dirty="0"/>
                        <a:t>UNITED STATES</a:t>
                      </a:r>
                    </a:p>
                  </a:txBody>
                  <a:tcPr/>
                </a:tc>
                <a:tc>
                  <a:txBody>
                    <a:bodyPr/>
                    <a:lstStyle/>
                    <a:p>
                      <a:pPr algn="ctr"/>
                      <a:r>
                        <a:rPr lang="en-GB" dirty="0"/>
                        <a:t>16,831</a:t>
                      </a:r>
                    </a:p>
                  </a:txBody>
                  <a:tcPr/>
                </a:tc>
                <a:tc>
                  <a:txBody>
                    <a:bodyPr/>
                    <a:lstStyle/>
                    <a:p>
                      <a:pPr algn="ctr"/>
                      <a:r>
                        <a:rPr lang="en-GB" dirty="0"/>
                        <a:t>2698</a:t>
                      </a:r>
                    </a:p>
                  </a:txBody>
                  <a:tcPr/>
                </a:tc>
                <a:tc>
                  <a:txBody>
                    <a:bodyPr/>
                    <a:lstStyle/>
                    <a:p>
                      <a:pPr algn="ctr"/>
                      <a:r>
                        <a:rPr lang="en-GB" dirty="0"/>
                        <a:t>  337</a:t>
                      </a:r>
                    </a:p>
                  </a:txBody>
                  <a:tcPr/>
                </a:tc>
                <a:extLst>
                  <a:ext uri="{0D108BD9-81ED-4DB2-BD59-A6C34878D82A}">
                    <a16:rowId xmlns:a16="http://schemas.microsoft.com/office/drawing/2014/main" val="2613347354"/>
                  </a:ext>
                </a:extLst>
              </a:tr>
              <a:tr h="370840">
                <a:tc>
                  <a:txBody>
                    <a:bodyPr/>
                    <a:lstStyle/>
                    <a:p>
                      <a:r>
                        <a:rPr lang="en-GB" dirty="0"/>
                        <a:t>U Sao Paulo     </a:t>
                      </a:r>
                      <a:r>
                        <a:rPr lang="en-GB" sz="1400" dirty="0"/>
                        <a:t>BRAZIL</a:t>
                      </a:r>
                    </a:p>
                  </a:txBody>
                  <a:tcPr/>
                </a:tc>
                <a:tc>
                  <a:txBody>
                    <a:bodyPr/>
                    <a:lstStyle/>
                    <a:p>
                      <a:pPr algn="ctr"/>
                      <a:r>
                        <a:rPr lang="en-GB" dirty="0"/>
                        <a:t>16,120</a:t>
                      </a:r>
                    </a:p>
                  </a:txBody>
                  <a:tcPr/>
                </a:tc>
                <a:tc>
                  <a:txBody>
                    <a:bodyPr/>
                    <a:lstStyle/>
                    <a:p>
                      <a:pPr algn="ctr"/>
                      <a:r>
                        <a:rPr lang="en-GB" dirty="0"/>
                        <a:t>  955</a:t>
                      </a:r>
                    </a:p>
                  </a:txBody>
                  <a:tcPr/>
                </a:tc>
                <a:tc>
                  <a:txBody>
                    <a:bodyPr/>
                    <a:lstStyle/>
                    <a:p>
                      <a:pPr algn="ctr"/>
                      <a:r>
                        <a:rPr lang="en-GB" dirty="0"/>
                        <a:t>    75</a:t>
                      </a:r>
                    </a:p>
                  </a:txBody>
                  <a:tcPr/>
                </a:tc>
                <a:extLst>
                  <a:ext uri="{0D108BD9-81ED-4DB2-BD59-A6C34878D82A}">
                    <a16:rowId xmlns:a16="http://schemas.microsoft.com/office/drawing/2014/main" val="3399323645"/>
                  </a:ext>
                </a:extLst>
              </a:tr>
              <a:tr h="370840">
                <a:tc>
                  <a:txBody>
                    <a:bodyPr/>
                    <a:lstStyle/>
                    <a:p>
                      <a:r>
                        <a:rPr lang="en-GB" dirty="0"/>
                        <a:t>Seoul National U     </a:t>
                      </a:r>
                      <a:r>
                        <a:rPr lang="en-GB" sz="1400" dirty="0"/>
                        <a:t>SOUTH KOREA</a:t>
                      </a:r>
                    </a:p>
                  </a:txBody>
                  <a:tcPr/>
                </a:tc>
                <a:tc>
                  <a:txBody>
                    <a:bodyPr/>
                    <a:lstStyle/>
                    <a:p>
                      <a:pPr algn="ctr"/>
                      <a:r>
                        <a:rPr lang="en-GB" dirty="0"/>
                        <a:t>15,468</a:t>
                      </a:r>
                    </a:p>
                  </a:txBody>
                  <a:tcPr/>
                </a:tc>
                <a:tc>
                  <a:txBody>
                    <a:bodyPr/>
                    <a:lstStyle/>
                    <a:p>
                      <a:pPr algn="ctr"/>
                      <a:r>
                        <a:rPr lang="en-GB" dirty="0"/>
                        <a:t>1217</a:t>
                      </a:r>
                    </a:p>
                  </a:txBody>
                  <a:tcPr/>
                </a:tc>
                <a:tc>
                  <a:txBody>
                    <a:bodyPr/>
                    <a:lstStyle/>
                    <a:p>
                      <a:pPr algn="ctr"/>
                      <a:r>
                        <a:rPr lang="en-GB" dirty="0"/>
                        <a:t>    90</a:t>
                      </a:r>
                    </a:p>
                  </a:txBody>
                  <a:tcPr/>
                </a:tc>
                <a:extLst>
                  <a:ext uri="{0D108BD9-81ED-4DB2-BD59-A6C34878D82A}">
                    <a16:rowId xmlns:a16="http://schemas.microsoft.com/office/drawing/2014/main" val="1214561265"/>
                  </a:ext>
                </a:extLst>
              </a:tr>
              <a:tr h="370840">
                <a:tc>
                  <a:txBody>
                    <a:bodyPr/>
                    <a:lstStyle/>
                    <a:p>
                      <a:r>
                        <a:rPr lang="en-GB" dirty="0"/>
                        <a:t>Stanford U     </a:t>
                      </a:r>
                      <a:r>
                        <a:rPr lang="en-GB" sz="1400" dirty="0"/>
                        <a:t>UNITED STATES</a:t>
                      </a:r>
                    </a:p>
                  </a:txBody>
                  <a:tcPr/>
                </a:tc>
                <a:tc>
                  <a:txBody>
                    <a:bodyPr/>
                    <a:lstStyle/>
                    <a:p>
                      <a:pPr algn="ctr"/>
                      <a:r>
                        <a:rPr lang="en-GB" dirty="0"/>
                        <a:t>15,364</a:t>
                      </a:r>
                    </a:p>
                  </a:txBody>
                  <a:tcPr/>
                </a:tc>
                <a:tc>
                  <a:txBody>
                    <a:bodyPr/>
                    <a:lstStyle/>
                    <a:p>
                      <a:pPr algn="ctr"/>
                      <a:r>
                        <a:rPr lang="en-GB" dirty="0"/>
                        <a:t>3441</a:t>
                      </a:r>
                    </a:p>
                  </a:txBody>
                  <a:tcPr/>
                </a:tc>
                <a:tc>
                  <a:txBody>
                    <a:bodyPr/>
                    <a:lstStyle/>
                    <a:p>
                      <a:pPr algn="ctr"/>
                      <a:r>
                        <a:rPr lang="en-GB" dirty="0"/>
                        <a:t>  533</a:t>
                      </a:r>
                    </a:p>
                  </a:txBody>
                  <a:tcPr/>
                </a:tc>
                <a:extLst>
                  <a:ext uri="{0D108BD9-81ED-4DB2-BD59-A6C34878D82A}">
                    <a16:rowId xmlns:a16="http://schemas.microsoft.com/office/drawing/2014/main" val="239376448"/>
                  </a:ext>
                </a:extLst>
              </a:tr>
              <a:tr h="370840">
                <a:tc>
                  <a:txBody>
                    <a:bodyPr/>
                    <a:lstStyle/>
                    <a:p>
                      <a:r>
                        <a:rPr lang="en-GB" dirty="0"/>
                        <a:t>Peking U     </a:t>
                      </a:r>
                      <a:r>
                        <a:rPr lang="en-GB" sz="1400" dirty="0"/>
                        <a:t>CHINA</a:t>
                      </a:r>
                    </a:p>
                  </a:txBody>
                  <a:tcPr/>
                </a:tc>
                <a:tc>
                  <a:txBody>
                    <a:bodyPr/>
                    <a:lstStyle/>
                    <a:p>
                      <a:pPr algn="ctr"/>
                      <a:r>
                        <a:rPr lang="en-GB" dirty="0"/>
                        <a:t>15,182</a:t>
                      </a:r>
                    </a:p>
                  </a:txBody>
                  <a:tcPr/>
                </a:tc>
                <a:tc>
                  <a:txBody>
                    <a:bodyPr/>
                    <a:lstStyle/>
                    <a:p>
                      <a:pPr algn="ctr"/>
                      <a:r>
                        <a:rPr lang="en-GB" dirty="0"/>
                        <a:t>1543</a:t>
                      </a:r>
                    </a:p>
                  </a:txBody>
                  <a:tcPr/>
                </a:tc>
                <a:tc>
                  <a:txBody>
                    <a:bodyPr/>
                    <a:lstStyle/>
                    <a:p>
                      <a:pPr algn="ctr"/>
                      <a:r>
                        <a:rPr lang="en-GB" dirty="0"/>
                        <a:t>  148</a:t>
                      </a:r>
                    </a:p>
                  </a:txBody>
                  <a:tcPr/>
                </a:tc>
                <a:extLst>
                  <a:ext uri="{0D108BD9-81ED-4DB2-BD59-A6C34878D82A}">
                    <a16:rowId xmlns:a16="http://schemas.microsoft.com/office/drawing/2014/main" val="1742283312"/>
                  </a:ext>
                </a:extLst>
              </a:tr>
              <a:tr h="370840">
                <a:tc>
                  <a:txBody>
                    <a:bodyPr/>
                    <a:lstStyle/>
                    <a:p>
                      <a:r>
                        <a:rPr lang="en-GB" dirty="0"/>
                        <a:t>U Tokyo     </a:t>
                      </a:r>
                      <a:r>
                        <a:rPr lang="en-GB" sz="1400" dirty="0"/>
                        <a:t>JAPAN</a:t>
                      </a:r>
                    </a:p>
                  </a:txBody>
                  <a:tcPr/>
                </a:tc>
                <a:tc>
                  <a:txBody>
                    <a:bodyPr/>
                    <a:lstStyle/>
                    <a:p>
                      <a:pPr algn="ctr"/>
                      <a:r>
                        <a:rPr lang="en-GB" dirty="0"/>
                        <a:t>14,893</a:t>
                      </a:r>
                    </a:p>
                  </a:txBody>
                  <a:tcPr/>
                </a:tc>
                <a:tc>
                  <a:txBody>
                    <a:bodyPr/>
                    <a:lstStyle/>
                    <a:p>
                      <a:pPr algn="ctr"/>
                      <a:r>
                        <a:rPr lang="en-GB" dirty="0"/>
                        <a:t>1401</a:t>
                      </a:r>
                    </a:p>
                  </a:txBody>
                  <a:tcPr/>
                </a:tc>
                <a:tc>
                  <a:txBody>
                    <a:bodyPr/>
                    <a:lstStyle/>
                    <a:p>
                      <a:pPr algn="ctr"/>
                      <a:r>
                        <a:rPr lang="en-GB" dirty="0"/>
                        <a:t>  133</a:t>
                      </a:r>
                    </a:p>
                  </a:txBody>
                  <a:tcPr/>
                </a:tc>
                <a:extLst>
                  <a:ext uri="{0D108BD9-81ED-4DB2-BD59-A6C34878D82A}">
                    <a16:rowId xmlns:a16="http://schemas.microsoft.com/office/drawing/2014/main" val="1943580609"/>
                  </a:ext>
                </a:extLst>
              </a:tr>
              <a:tr h="370840">
                <a:tc>
                  <a:txBody>
                    <a:bodyPr/>
                    <a:lstStyle/>
                    <a:p>
                      <a:r>
                        <a:rPr lang="en-GB" dirty="0"/>
                        <a:t>U Oxford     </a:t>
                      </a:r>
                      <a:r>
                        <a:rPr lang="en-GB" sz="1400" dirty="0"/>
                        <a:t>UNITED KINGDOM</a:t>
                      </a:r>
                    </a:p>
                  </a:txBody>
                  <a:tcPr/>
                </a:tc>
                <a:tc>
                  <a:txBody>
                    <a:bodyPr/>
                    <a:lstStyle/>
                    <a:p>
                      <a:pPr algn="ctr"/>
                      <a:r>
                        <a:rPr lang="en-GB" dirty="0"/>
                        <a:t>14,505</a:t>
                      </a:r>
                    </a:p>
                  </a:txBody>
                  <a:tcPr/>
                </a:tc>
                <a:tc>
                  <a:txBody>
                    <a:bodyPr/>
                    <a:lstStyle/>
                    <a:p>
                      <a:pPr algn="ctr"/>
                      <a:r>
                        <a:rPr lang="en-GB" dirty="0"/>
                        <a:t>2732</a:t>
                      </a:r>
                    </a:p>
                  </a:txBody>
                  <a:tcPr/>
                </a:tc>
                <a:tc>
                  <a:txBody>
                    <a:bodyPr/>
                    <a:lstStyle/>
                    <a:p>
                      <a:pPr algn="ctr"/>
                      <a:r>
                        <a:rPr lang="en-GB" dirty="0"/>
                        <a:t>  354</a:t>
                      </a:r>
                    </a:p>
                  </a:txBody>
                  <a:tcPr/>
                </a:tc>
                <a:extLst>
                  <a:ext uri="{0D108BD9-81ED-4DB2-BD59-A6C34878D82A}">
                    <a16:rowId xmlns:a16="http://schemas.microsoft.com/office/drawing/2014/main" val="876521417"/>
                  </a:ext>
                </a:extLst>
              </a:tr>
              <a:tr h="370840">
                <a:tc>
                  <a:txBody>
                    <a:bodyPr/>
                    <a:lstStyle/>
                    <a:p>
                      <a:r>
                        <a:rPr lang="en-GB" dirty="0"/>
                        <a:t>U Washington     </a:t>
                      </a:r>
                      <a:r>
                        <a:rPr lang="en-GB" sz="1400" dirty="0"/>
                        <a:t>UNITED STATES</a:t>
                      </a:r>
                    </a:p>
                  </a:txBody>
                  <a:tcPr/>
                </a:tc>
                <a:tc>
                  <a:txBody>
                    <a:bodyPr/>
                    <a:lstStyle/>
                    <a:p>
                      <a:pPr algn="ctr"/>
                      <a:r>
                        <a:rPr lang="en-GB" dirty="0"/>
                        <a:t>14,446</a:t>
                      </a:r>
                    </a:p>
                  </a:txBody>
                  <a:tcPr/>
                </a:tc>
                <a:tc>
                  <a:txBody>
                    <a:bodyPr/>
                    <a:lstStyle/>
                    <a:p>
                      <a:pPr algn="ctr"/>
                      <a:r>
                        <a:rPr lang="en-GB" dirty="0"/>
                        <a:t>2429</a:t>
                      </a:r>
                    </a:p>
                  </a:txBody>
                  <a:tcPr/>
                </a:tc>
                <a:tc>
                  <a:txBody>
                    <a:bodyPr/>
                    <a:lstStyle/>
                    <a:p>
                      <a:pPr algn="ctr"/>
                      <a:r>
                        <a:rPr lang="en-GB" dirty="0"/>
                        <a:t>  313</a:t>
                      </a:r>
                    </a:p>
                  </a:txBody>
                  <a:tcPr/>
                </a:tc>
                <a:extLst>
                  <a:ext uri="{0D108BD9-81ED-4DB2-BD59-A6C34878D82A}">
                    <a16:rowId xmlns:a16="http://schemas.microsoft.com/office/drawing/2014/main" val="2956906388"/>
                  </a:ext>
                </a:extLst>
              </a:tr>
              <a:tr h="370840">
                <a:tc>
                  <a:txBody>
                    <a:bodyPr/>
                    <a:lstStyle/>
                    <a:p>
                      <a:r>
                        <a:rPr lang="en-GB" dirty="0"/>
                        <a:t>U College London     </a:t>
                      </a:r>
                      <a:r>
                        <a:rPr lang="en-GB" sz="1400" dirty="0"/>
                        <a:t>UNITED KINGDOM</a:t>
                      </a:r>
                    </a:p>
                  </a:txBody>
                  <a:tcPr/>
                </a:tc>
                <a:tc>
                  <a:txBody>
                    <a:bodyPr/>
                    <a:lstStyle/>
                    <a:p>
                      <a:pPr algn="ctr"/>
                      <a:r>
                        <a:rPr lang="en-GB" dirty="0"/>
                        <a:t>14,203</a:t>
                      </a:r>
                    </a:p>
                  </a:txBody>
                  <a:tcPr/>
                </a:tc>
                <a:tc>
                  <a:txBody>
                    <a:bodyPr/>
                    <a:lstStyle/>
                    <a:p>
                      <a:pPr algn="ctr"/>
                      <a:r>
                        <a:rPr lang="en-GB" dirty="0"/>
                        <a:t>2532</a:t>
                      </a:r>
                    </a:p>
                  </a:txBody>
                  <a:tcPr/>
                </a:tc>
                <a:tc>
                  <a:txBody>
                    <a:bodyPr/>
                    <a:lstStyle/>
                    <a:p>
                      <a:pPr algn="ctr"/>
                      <a:r>
                        <a:rPr lang="en-GB" dirty="0"/>
                        <a:t>  325</a:t>
                      </a:r>
                    </a:p>
                  </a:txBody>
                  <a:tcPr/>
                </a:tc>
                <a:extLst>
                  <a:ext uri="{0D108BD9-81ED-4DB2-BD59-A6C34878D82A}">
                    <a16:rowId xmlns:a16="http://schemas.microsoft.com/office/drawing/2014/main" val="672079076"/>
                  </a:ext>
                </a:extLst>
              </a:tr>
            </a:tbl>
          </a:graphicData>
        </a:graphic>
      </p:graphicFrame>
    </p:spTree>
    <p:extLst>
      <p:ext uri="{BB962C8B-B14F-4D97-AF65-F5344CB8AC3E}">
        <p14:creationId xmlns:p14="http://schemas.microsoft.com/office/powerpoint/2010/main" val="257691238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F3E6-A046-F74E-99AF-AF75EF2A98CA}"/>
              </a:ext>
            </a:extLst>
          </p:cNvPr>
          <p:cNvSpPr>
            <a:spLocks noGrp="1"/>
          </p:cNvSpPr>
          <p:nvPr>
            <p:ph type="title"/>
          </p:nvPr>
        </p:nvSpPr>
        <p:spPr>
          <a:xfrm>
            <a:off x="0" y="-244474"/>
            <a:ext cx="9144000" cy="1325563"/>
          </a:xfrm>
        </p:spPr>
        <p:txBody>
          <a:bodyPr>
            <a:normAutofit/>
          </a:bodyPr>
          <a:lstStyle/>
          <a:p>
            <a:pPr algn="ctr"/>
            <a:r>
              <a:rPr lang="en-GB" sz="3600" b="1" dirty="0">
                <a:solidFill>
                  <a:srgbClr val="0070C0"/>
                </a:solidFill>
                <a:latin typeface="+mn-lt"/>
              </a:rPr>
              <a:t>WCUs with most high cite papers 2013-16</a:t>
            </a:r>
          </a:p>
        </p:txBody>
      </p:sp>
      <p:graphicFrame>
        <p:nvGraphicFramePr>
          <p:cNvPr id="4" name="Content Placeholder 3">
            <a:extLst>
              <a:ext uri="{FF2B5EF4-FFF2-40B4-BE49-F238E27FC236}">
                <a16:creationId xmlns:a16="http://schemas.microsoft.com/office/drawing/2014/main" id="{F18D4D00-B133-6041-BEF7-7014DB14BEB1}"/>
              </a:ext>
            </a:extLst>
          </p:cNvPr>
          <p:cNvGraphicFramePr>
            <a:graphicFrameLocks noGrp="1"/>
          </p:cNvGraphicFramePr>
          <p:nvPr>
            <p:ph idx="1"/>
            <p:extLst/>
          </p:nvPr>
        </p:nvGraphicFramePr>
        <p:xfrm>
          <a:off x="252045" y="670951"/>
          <a:ext cx="8713825" cy="6187049"/>
        </p:xfrm>
        <a:graphic>
          <a:graphicData uri="http://schemas.openxmlformats.org/drawingml/2006/table">
            <a:tbl>
              <a:tblPr firstRow="1" bandRow="1">
                <a:tableStyleId>{5C22544A-7EE6-4342-B048-85BDC9FD1C3A}</a:tableStyleId>
              </a:tblPr>
              <a:tblGrid>
                <a:gridCol w="3575686">
                  <a:extLst>
                    <a:ext uri="{9D8B030D-6E8A-4147-A177-3AD203B41FA5}">
                      <a16:colId xmlns:a16="http://schemas.microsoft.com/office/drawing/2014/main" val="2121247503"/>
                    </a:ext>
                  </a:extLst>
                </a:gridCol>
                <a:gridCol w="1642821">
                  <a:extLst>
                    <a:ext uri="{9D8B030D-6E8A-4147-A177-3AD203B41FA5}">
                      <a16:colId xmlns:a16="http://schemas.microsoft.com/office/drawing/2014/main" val="3918129297"/>
                    </a:ext>
                  </a:extLst>
                </a:gridCol>
                <a:gridCol w="1737770">
                  <a:extLst>
                    <a:ext uri="{9D8B030D-6E8A-4147-A177-3AD203B41FA5}">
                      <a16:colId xmlns:a16="http://schemas.microsoft.com/office/drawing/2014/main" val="294178232"/>
                    </a:ext>
                  </a:extLst>
                </a:gridCol>
                <a:gridCol w="1757548">
                  <a:extLst>
                    <a:ext uri="{9D8B030D-6E8A-4147-A177-3AD203B41FA5}">
                      <a16:colId xmlns:a16="http://schemas.microsoft.com/office/drawing/2014/main" val="2551891699"/>
                    </a:ext>
                  </a:extLst>
                </a:gridCol>
              </a:tblGrid>
              <a:tr h="520065">
                <a:tc>
                  <a:txBody>
                    <a:bodyPr/>
                    <a:lstStyle/>
                    <a:p>
                      <a:r>
                        <a:rPr lang="en-GB" sz="1600" dirty="0"/>
                        <a:t>University and country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Papers in top 1%</a:t>
                      </a:r>
                    </a:p>
                  </a:txBody>
                  <a:tcPr/>
                </a:tc>
                <a:tc>
                  <a:txBody>
                    <a:bodyPr/>
                    <a:lstStyle/>
                    <a:p>
                      <a:r>
                        <a:rPr lang="en-GB" sz="1600" dirty="0"/>
                        <a:t>Papers in top 10%</a:t>
                      </a:r>
                    </a:p>
                  </a:txBody>
                  <a:tcPr/>
                </a:tc>
                <a:tc>
                  <a:txBody>
                    <a:bodyPr/>
                    <a:lstStyle/>
                    <a:p>
                      <a:r>
                        <a:rPr lang="en-GB" sz="1600" dirty="0"/>
                        <a:t>Proportion of all papers in top 10%</a:t>
                      </a:r>
                    </a:p>
                  </a:txBody>
                  <a:tcPr/>
                </a:tc>
                <a:extLst>
                  <a:ext uri="{0D108BD9-81ED-4DB2-BD59-A6C34878D82A}">
                    <a16:rowId xmlns:a16="http://schemas.microsoft.com/office/drawing/2014/main" val="249822855"/>
                  </a:ext>
                </a:extLst>
              </a:tr>
              <a:tr h="416169">
                <a:tc>
                  <a:txBody>
                    <a:bodyPr/>
                    <a:lstStyle/>
                    <a:p>
                      <a:r>
                        <a:rPr lang="en-GB" dirty="0"/>
                        <a:t>Harvard U     </a:t>
                      </a:r>
                      <a:r>
                        <a:rPr lang="en-GB" sz="1400" dirty="0"/>
                        <a:t>UNITED STATES</a:t>
                      </a:r>
                    </a:p>
                  </a:txBody>
                  <a:tcPr/>
                </a:tc>
                <a:tc>
                  <a:txBody>
                    <a:bodyPr/>
                    <a:lstStyle/>
                    <a:p>
                      <a:pPr algn="ctr"/>
                      <a:r>
                        <a:rPr lang="en-GB" dirty="0"/>
                        <a:t>1096</a:t>
                      </a:r>
                    </a:p>
                  </a:txBody>
                  <a:tcPr/>
                </a:tc>
                <a:tc>
                  <a:txBody>
                    <a:bodyPr/>
                    <a:lstStyle/>
                    <a:p>
                      <a:pPr algn="ctr"/>
                      <a:r>
                        <a:rPr lang="en-GB" dirty="0"/>
                        <a:t>7305</a:t>
                      </a:r>
                    </a:p>
                  </a:txBody>
                  <a:tcPr/>
                </a:tc>
                <a:tc>
                  <a:txBody>
                    <a:bodyPr/>
                    <a:lstStyle/>
                    <a:p>
                      <a:pPr algn="ctr"/>
                      <a:r>
                        <a:rPr lang="en-GB" dirty="0"/>
                        <a:t>22.1%</a:t>
                      </a:r>
                    </a:p>
                  </a:txBody>
                  <a:tcPr/>
                </a:tc>
                <a:extLst>
                  <a:ext uri="{0D108BD9-81ED-4DB2-BD59-A6C34878D82A}">
                    <a16:rowId xmlns:a16="http://schemas.microsoft.com/office/drawing/2014/main" val="2225080853"/>
                  </a:ext>
                </a:extLst>
              </a:tr>
              <a:tr h="370840">
                <a:tc>
                  <a:txBody>
                    <a:bodyPr/>
                    <a:lstStyle/>
                    <a:p>
                      <a:r>
                        <a:rPr lang="en-GB" dirty="0"/>
                        <a:t>Stanford U     </a:t>
                      </a:r>
                      <a:r>
                        <a:rPr lang="en-GB" sz="1400" dirty="0"/>
                        <a:t>UNITED STATES</a:t>
                      </a:r>
                    </a:p>
                  </a:txBody>
                  <a:tcPr/>
                </a:tc>
                <a:tc>
                  <a:txBody>
                    <a:bodyPr/>
                    <a:lstStyle/>
                    <a:p>
                      <a:pPr algn="ctr"/>
                      <a:r>
                        <a:rPr lang="en-GB" dirty="0"/>
                        <a:t>  533</a:t>
                      </a:r>
                    </a:p>
                  </a:txBody>
                  <a:tcPr/>
                </a:tc>
                <a:tc>
                  <a:txBody>
                    <a:bodyPr/>
                    <a:lstStyle/>
                    <a:p>
                      <a:pPr algn="ctr"/>
                      <a:r>
                        <a:rPr lang="en-GB" dirty="0"/>
                        <a:t>3441</a:t>
                      </a:r>
                    </a:p>
                  </a:txBody>
                  <a:tcPr/>
                </a:tc>
                <a:tc>
                  <a:txBody>
                    <a:bodyPr/>
                    <a:lstStyle/>
                    <a:p>
                      <a:pPr algn="ctr"/>
                      <a:r>
                        <a:rPr lang="en-GB" dirty="0"/>
                        <a:t>22.4%</a:t>
                      </a:r>
                    </a:p>
                  </a:txBody>
                  <a:tcPr/>
                </a:tc>
                <a:extLst>
                  <a:ext uri="{0D108BD9-81ED-4DB2-BD59-A6C34878D82A}">
                    <a16:rowId xmlns:a16="http://schemas.microsoft.com/office/drawing/2014/main" val="2821207810"/>
                  </a:ext>
                </a:extLst>
              </a:tr>
              <a:tr h="370840">
                <a:tc>
                  <a:txBody>
                    <a:bodyPr/>
                    <a:lstStyle/>
                    <a:p>
                      <a:r>
                        <a:rPr lang="en-GB" sz="1800" dirty="0"/>
                        <a:t>MIT    </a:t>
                      </a:r>
                      <a:r>
                        <a:rPr lang="en-GB" sz="1400" dirty="0"/>
                        <a:t> UNITED STATES</a:t>
                      </a:r>
                    </a:p>
                  </a:txBody>
                  <a:tcPr/>
                </a:tc>
                <a:tc>
                  <a:txBody>
                    <a:bodyPr/>
                    <a:lstStyle/>
                    <a:p>
                      <a:pPr algn="ctr"/>
                      <a:r>
                        <a:rPr lang="en-GB" dirty="0"/>
                        <a:t>  429</a:t>
                      </a:r>
                    </a:p>
                  </a:txBody>
                  <a:tcPr/>
                </a:tc>
                <a:tc>
                  <a:txBody>
                    <a:bodyPr/>
                    <a:lstStyle/>
                    <a:p>
                      <a:pPr algn="ctr"/>
                      <a:r>
                        <a:rPr lang="en-GB" dirty="0"/>
                        <a:t>2616</a:t>
                      </a:r>
                    </a:p>
                  </a:txBody>
                  <a:tcPr/>
                </a:tc>
                <a:tc>
                  <a:txBody>
                    <a:bodyPr/>
                    <a:lstStyle/>
                    <a:p>
                      <a:pPr algn="ctr"/>
                      <a:r>
                        <a:rPr lang="en-GB" dirty="0"/>
                        <a:t>25.1%</a:t>
                      </a:r>
                    </a:p>
                  </a:txBody>
                  <a:tcPr/>
                </a:tc>
                <a:extLst>
                  <a:ext uri="{0D108BD9-81ED-4DB2-BD59-A6C34878D82A}">
                    <a16:rowId xmlns:a16="http://schemas.microsoft.com/office/drawing/2014/main" val="1286820747"/>
                  </a:ext>
                </a:extLst>
              </a:tr>
              <a:tr h="370840">
                <a:tc>
                  <a:txBody>
                    <a:bodyPr/>
                    <a:lstStyle/>
                    <a:p>
                      <a:r>
                        <a:rPr lang="en-GB" sz="1800" dirty="0"/>
                        <a:t>UC Berkeley      </a:t>
                      </a:r>
                      <a:r>
                        <a:rPr lang="en-GB" sz="1400" dirty="0"/>
                        <a:t>UNITED STATES</a:t>
                      </a:r>
                    </a:p>
                  </a:txBody>
                  <a:tcPr/>
                </a:tc>
                <a:tc>
                  <a:txBody>
                    <a:bodyPr/>
                    <a:lstStyle/>
                    <a:p>
                      <a:pPr algn="ctr"/>
                      <a:r>
                        <a:rPr lang="en-GB" dirty="0"/>
                        <a:t>  355</a:t>
                      </a:r>
                    </a:p>
                  </a:txBody>
                  <a:tcPr/>
                </a:tc>
                <a:tc>
                  <a:txBody>
                    <a:bodyPr/>
                    <a:lstStyle/>
                    <a:p>
                      <a:pPr algn="ctr"/>
                      <a:r>
                        <a:rPr lang="en-GB" dirty="0"/>
                        <a:t>2557</a:t>
                      </a:r>
                    </a:p>
                  </a:txBody>
                  <a:tcPr/>
                </a:tc>
                <a:tc>
                  <a:txBody>
                    <a:bodyPr/>
                    <a:lstStyle/>
                    <a:p>
                      <a:pPr algn="ctr"/>
                      <a:r>
                        <a:rPr lang="en-GB" dirty="0"/>
                        <a:t>21.6%</a:t>
                      </a:r>
                    </a:p>
                  </a:txBody>
                  <a:tcPr/>
                </a:tc>
                <a:extLst>
                  <a:ext uri="{0D108BD9-81ED-4DB2-BD59-A6C34878D82A}">
                    <a16:rowId xmlns:a16="http://schemas.microsoft.com/office/drawing/2014/main" val="808732075"/>
                  </a:ext>
                </a:extLst>
              </a:tr>
              <a:tr h="370840">
                <a:tc>
                  <a:txBody>
                    <a:bodyPr/>
                    <a:lstStyle/>
                    <a:p>
                      <a:r>
                        <a:rPr lang="en-GB" dirty="0"/>
                        <a:t>U Oxford     </a:t>
                      </a:r>
                      <a:r>
                        <a:rPr lang="en-GB" sz="1400" dirty="0"/>
                        <a:t>UNITED KINGDOM</a:t>
                      </a:r>
                    </a:p>
                  </a:txBody>
                  <a:tcPr/>
                </a:tc>
                <a:tc>
                  <a:txBody>
                    <a:bodyPr/>
                    <a:lstStyle/>
                    <a:p>
                      <a:pPr algn="ctr"/>
                      <a:r>
                        <a:rPr lang="en-GB" dirty="0"/>
                        <a:t>  354</a:t>
                      </a:r>
                    </a:p>
                  </a:txBody>
                  <a:tcPr/>
                </a:tc>
                <a:tc>
                  <a:txBody>
                    <a:bodyPr/>
                    <a:lstStyle/>
                    <a:p>
                      <a:pPr algn="ctr"/>
                      <a:r>
                        <a:rPr lang="en-GB" dirty="0"/>
                        <a:t>2732</a:t>
                      </a:r>
                    </a:p>
                  </a:txBody>
                  <a:tcPr/>
                </a:tc>
                <a:tc>
                  <a:txBody>
                    <a:bodyPr/>
                    <a:lstStyle/>
                    <a:p>
                      <a:pPr algn="ctr"/>
                      <a:r>
                        <a:rPr lang="en-GB" dirty="0"/>
                        <a:t>18.8%</a:t>
                      </a:r>
                    </a:p>
                  </a:txBody>
                  <a:tcPr/>
                </a:tc>
                <a:extLst>
                  <a:ext uri="{0D108BD9-81ED-4DB2-BD59-A6C34878D82A}">
                    <a16:rowId xmlns:a16="http://schemas.microsoft.com/office/drawing/2014/main" val="3571837997"/>
                  </a:ext>
                </a:extLst>
              </a:tr>
              <a:tr h="370840">
                <a:tc>
                  <a:txBody>
                    <a:bodyPr/>
                    <a:lstStyle/>
                    <a:p>
                      <a:r>
                        <a:rPr lang="en-GB" dirty="0"/>
                        <a:t>Johns Hopkins U     </a:t>
                      </a:r>
                      <a:r>
                        <a:rPr lang="en-GB" sz="1400" dirty="0"/>
                        <a:t>UNITED STATES</a:t>
                      </a:r>
                    </a:p>
                  </a:txBody>
                  <a:tcPr/>
                </a:tc>
                <a:tc>
                  <a:txBody>
                    <a:bodyPr/>
                    <a:lstStyle/>
                    <a:p>
                      <a:pPr algn="ctr"/>
                      <a:r>
                        <a:rPr lang="en-GB" dirty="0"/>
                        <a:t>  337</a:t>
                      </a:r>
                    </a:p>
                  </a:txBody>
                  <a:tcPr/>
                </a:tc>
                <a:tc>
                  <a:txBody>
                    <a:bodyPr/>
                    <a:lstStyle/>
                    <a:p>
                      <a:pPr algn="ctr"/>
                      <a:r>
                        <a:rPr lang="en-GB" dirty="0"/>
                        <a:t>2698</a:t>
                      </a:r>
                    </a:p>
                  </a:txBody>
                  <a:tcPr/>
                </a:tc>
                <a:tc>
                  <a:txBody>
                    <a:bodyPr/>
                    <a:lstStyle/>
                    <a:p>
                      <a:pPr algn="ctr"/>
                      <a:r>
                        <a:rPr lang="en-GB" dirty="0"/>
                        <a:t>16.0%</a:t>
                      </a:r>
                    </a:p>
                  </a:txBody>
                  <a:tcPr/>
                </a:tc>
                <a:extLst>
                  <a:ext uri="{0D108BD9-81ED-4DB2-BD59-A6C34878D82A}">
                    <a16:rowId xmlns:a16="http://schemas.microsoft.com/office/drawing/2014/main" val="1034716890"/>
                  </a:ext>
                </a:extLst>
              </a:tr>
              <a:tr h="370840">
                <a:tc>
                  <a:txBody>
                    <a:bodyPr/>
                    <a:lstStyle/>
                    <a:p>
                      <a:r>
                        <a:rPr lang="en-GB" sz="1800" dirty="0"/>
                        <a:t>U Cambridge     </a:t>
                      </a:r>
                      <a:r>
                        <a:rPr lang="en-GB" sz="1400" dirty="0"/>
                        <a:t>UNITED KINGDOM</a:t>
                      </a:r>
                    </a:p>
                  </a:txBody>
                  <a:tcPr/>
                </a:tc>
                <a:tc>
                  <a:txBody>
                    <a:bodyPr/>
                    <a:lstStyle/>
                    <a:p>
                      <a:pPr algn="ctr"/>
                      <a:r>
                        <a:rPr lang="en-GB" dirty="0"/>
                        <a:t>  334</a:t>
                      </a:r>
                    </a:p>
                  </a:txBody>
                  <a:tcPr/>
                </a:tc>
                <a:tc>
                  <a:txBody>
                    <a:bodyPr/>
                    <a:lstStyle/>
                    <a:p>
                      <a:pPr algn="ctr"/>
                      <a:r>
                        <a:rPr lang="en-GB" dirty="0"/>
                        <a:t>2407</a:t>
                      </a:r>
                    </a:p>
                  </a:txBody>
                  <a:tcPr/>
                </a:tc>
                <a:tc>
                  <a:txBody>
                    <a:bodyPr/>
                    <a:lstStyle/>
                    <a:p>
                      <a:pPr algn="ctr"/>
                      <a:r>
                        <a:rPr lang="en-GB" dirty="0"/>
                        <a:t>18.4%</a:t>
                      </a:r>
                    </a:p>
                  </a:txBody>
                  <a:tcPr/>
                </a:tc>
                <a:extLst>
                  <a:ext uri="{0D108BD9-81ED-4DB2-BD59-A6C34878D82A}">
                    <a16:rowId xmlns:a16="http://schemas.microsoft.com/office/drawing/2014/main" val="4268150851"/>
                  </a:ext>
                </a:extLst>
              </a:tr>
              <a:tr h="370840">
                <a:tc>
                  <a:txBody>
                    <a:bodyPr/>
                    <a:lstStyle/>
                    <a:p>
                      <a:r>
                        <a:rPr lang="en-GB" dirty="0"/>
                        <a:t>U Toronto     </a:t>
                      </a:r>
                      <a:r>
                        <a:rPr lang="en-GB" sz="1400" dirty="0"/>
                        <a:t>CANADA</a:t>
                      </a:r>
                    </a:p>
                  </a:txBody>
                  <a:tcPr/>
                </a:tc>
                <a:tc>
                  <a:txBody>
                    <a:bodyPr/>
                    <a:lstStyle/>
                    <a:p>
                      <a:pPr algn="ctr"/>
                      <a:r>
                        <a:rPr lang="en-GB" dirty="0"/>
                        <a:t>  326</a:t>
                      </a:r>
                    </a:p>
                  </a:txBody>
                  <a:tcPr/>
                </a:tc>
                <a:tc>
                  <a:txBody>
                    <a:bodyPr/>
                    <a:lstStyle/>
                    <a:p>
                      <a:pPr algn="ctr"/>
                      <a:r>
                        <a:rPr lang="en-GB" dirty="0"/>
                        <a:t>3088</a:t>
                      </a:r>
                    </a:p>
                  </a:txBody>
                  <a:tcPr/>
                </a:tc>
                <a:tc>
                  <a:txBody>
                    <a:bodyPr/>
                    <a:lstStyle/>
                    <a:p>
                      <a:pPr algn="ctr"/>
                      <a:r>
                        <a:rPr lang="en-GB" dirty="0"/>
                        <a:t>13.9%</a:t>
                      </a:r>
                    </a:p>
                  </a:txBody>
                  <a:tcPr/>
                </a:tc>
                <a:extLst>
                  <a:ext uri="{0D108BD9-81ED-4DB2-BD59-A6C34878D82A}">
                    <a16:rowId xmlns:a16="http://schemas.microsoft.com/office/drawing/2014/main" val="2661598923"/>
                  </a:ext>
                </a:extLst>
              </a:tr>
              <a:tr h="370840">
                <a:tc>
                  <a:txBody>
                    <a:bodyPr/>
                    <a:lstStyle/>
                    <a:p>
                      <a:r>
                        <a:rPr lang="en-GB" dirty="0"/>
                        <a:t>U College London     </a:t>
                      </a:r>
                      <a:r>
                        <a:rPr lang="en-GB" sz="1400" dirty="0"/>
                        <a:t>UNITED KINGDOM</a:t>
                      </a:r>
                    </a:p>
                  </a:txBody>
                  <a:tcPr/>
                </a:tc>
                <a:tc>
                  <a:txBody>
                    <a:bodyPr/>
                    <a:lstStyle/>
                    <a:p>
                      <a:pPr algn="ctr"/>
                      <a:r>
                        <a:rPr lang="en-GB" dirty="0"/>
                        <a:t>  325</a:t>
                      </a:r>
                    </a:p>
                  </a:txBody>
                  <a:tcPr/>
                </a:tc>
                <a:tc>
                  <a:txBody>
                    <a:bodyPr/>
                    <a:lstStyle/>
                    <a:p>
                      <a:pPr algn="ctr"/>
                      <a:r>
                        <a:rPr lang="en-GB" dirty="0"/>
                        <a:t>2532</a:t>
                      </a:r>
                    </a:p>
                  </a:txBody>
                  <a:tcPr/>
                </a:tc>
                <a:tc>
                  <a:txBody>
                    <a:bodyPr/>
                    <a:lstStyle/>
                    <a:p>
                      <a:pPr algn="ctr"/>
                      <a:r>
                        <a:rPr lang="en-GB" dirty="0"/>
                        <a:t>17.8%</a:t>
                      </a:r>
                    </a:p>
                  </a:txBody>
                  <a:tcPr/>
                </a:tc>
                <a:extLst>
                  <a:ext uri="{0D108BD9-81ED-4DB2-BD59-A6C34878D82A}">
                    <a16:rowId xmlns:a16="http://schemas.microsoft.com/office/drawing/2014/main" val="945695242"/>
                  </a:ext>
                </a:extLst>
              </a:tr>
              <a:tr h="370840">
                <a:tc>
                  <a:txBody>
                    <a:bodyPr/>
                    <a:lstStyle/>
                    <a:p>
                      <a:r>
                        <a:rPr lang="en-GB" dirty="0"/>
                        <a:t>U Washington     </a:t>
                      </a:r>
                      <a:r>
                        <a:rPr lang="en-GB" sz="1400" dirty="0"/>
                        <a:t>UNITED STATES</a:t>
                      </a:r>
                    </a:p>
                  </a:txBody>
                  <a:tcPr/>
                </a:tc>
                <a:tc>
                  <a:txBody>
                    <a:bodyPr/>
                    <a:lstStyle/>
                    <a:p>
                      <a:pPr algn="ctr"/>
                      <a:r>
                        <a:rPr lang="en-GB" dirty="0"/>
                        <a:t>  313</a:t>
                      </a:r>
                    </a:p>
                  </a:txBody>
                  <a:tcPr/>
                </a:tc>
                <a:tc>
                  <a:txBody>
                    <a:bodyPr/>
                    <a:lstStyle/>
                    <a:p>
                      <a:pPr algn="ctr"/>
                      <a:r>
                        <a:rPr lang="en-GB" dirty="0"/>
                        <a:t>2429</a:t>
                      </a:r>
                    </a:p>
                  </a:txBody>
                  <a:tcPr/>
                </a:tc>
                <a:tc>
                  <a:txBody>
                    <a:bodyPr/>
                    <a:lstStyle/>
                    <a:p>
                      <a:pPr algn="ctr"/>
                      <a:r>
                        <a:rPr lang="en-GB" dirty="0"/>
                        <a:t>16.8%</a:t>
                      </a:r>
                    </a:p>
                  </a:txBody>
                  <a:tcPr/>
                </a:tc>
                <a:extLst>
                  <a:ext uri="{0D108BD9-81ED-4DB2-BD59-A6C34878D82A}">
                    <a16:rowId xmlns:a16="http://schemas.microsoft.com/office/drawing/2014/main" val="46492725"/>
                  </a:ext>
                </a:extLst>
              </a:tr>
              <a:tr h="370840">
                <a:tc>
                  <a:txBody>
                    <a:bodyPr/>
                    <a:lstStyle/>
                    <a:p>
                      <a:r>
                        <a:rPr lang="en-GB" dirty="0"/>
                        <a:t>U Michigan     </a:t>
                      </a:r>
                      <a:r>
                        <a:rPr lang="en-GB" sz="1400" dirty="0"/>
                        <a:t>UNITED STATES</a:t>
                      </a:r>
                    </a:p>
                  </a:txBody>
                  <a:tcPr/>
                </a:tc>
                <a:tc>
                  <a:txBody>
                    <a:bodyPr/>
                    <a:lstStyle/>
                    <a:p>
                      <a:pPr algn="ctr"/>
                      <a:r>
                        <a:rPr lang="en-GB" dirty="0"/>
                        <a:t>  308</a:t>
                      </a:r>
                    </a:p>
                  </a:txBody>
                  <a:tcPr/>
                </a:tc>
                <a:tc>
                  <a:txBody>
                    <a:bodyPr/>
                    <a:lstStyle/>
                    <a:p>
                      <a:pPr algn="ctr"/>
                      <a:r>
                        <a:rPr lang="en-GB" dirty="0"/>
                        <a:t>2806</a:t>
                      </a:r>
                    </a:p>
                  </a:txBody>
                  <a:tcPr/>
                </a:tc>
                <a:tc>
                  <a:txBody>
                    <a:bodyPr/>
                    <a:lstStyle/>
                    <a:p>
                      <a:pPr algn="ctr"/>
                      <a:r>
                        <a:rPr lang="en-GB" dirty="0"/>
                        <a:t>15.3%</a:t>
                      </a:r>
                    </a:p>
                  </a:txBody>
                  <a:tcPr/>
                </a:tc>
                <a:extLst>
                  <a:ext uri="{0D108BD9-81ED-4DB2-BD59-A6C34878D82A}">
                    <a16:rowId xmlns:a16="http://schemas.microsoft.com/office/drawing/2014/main" val="1705186080"/>
                  </a:ext>
                </a:extLst>
              </a:tr>
              <a:tr h="370840">
                <a:tc>
                  <a:txBody>
                    <a:bodyPr/>
                    <a:lstStyle/>
                    <a:p>
                      <a:r>
                        <a:rPr lang="en-GB" sz="1800" dirty="0"/>
                        <a:t>UC Los Angeles     </a:t>
                      </a:r>
                      <a:r>
                        <a:rPr lang="en-GB" sz="1400" dirty="0"/>
                        <a:t>UNITED STATES</a:t>
                      </a:r>
                    </a:p>
                  </a:txBody>
                  <a:tcPr/>
                </a:tc>
                <a:tc>
                  <a:txBody>
                    <a:bodyPr/>
                    <a:lstStyle/>
                    <a:p>
                      <a:pPr algn="ctr"/>
                      <a:r>
                        <a:rPr lang="en-GB" dirty="0"/>
                        <a:t>  302</a:t>
                      </a:r>
                    </a:p>
                  </a:txBody>
                  <a:tcPr/>
                </a:tc>
                <a:tc>
                  <a:txBody>
                    <a:bodyPr/>
                    <a:lstStyle/>
                    <a:p>
                      <a:pPr algn="ctr"/>
                      <a:r>
                        <a:rPr lang="en-GB" dirty="0"/>
                        <a:t>2366</a:t>
                      </a:r>
                    </a:p>
                  </a:txBody>
                  <a:tcPr/>
                </a:tc>
                <a:tc>
                  <a:txBody>
                    <a:bodyPr/>
                    <a:lstStyle/>
                    <a:p>
                      <a:pPr algn="ctr"/>
                      <a:r>
                        <a:rPr lang="en-GB" dirty="0"/>
                        <a:t>17.2%</a:t>
                      </a:r>
                    </a:p>
                  </a:txBody>
                  <a:tcPr/>
                </a:tc>
                <a:extLst>
                  <a:ext uri="{0D108BD9-81ED-4DB2-BD59-A6C34878D82A}">
                    <a16:rowId xmlns:a16="http://schemas.microsoft.com/office/drawing/2014/main" val="1990708370"/>
                  </a:ext>
                </a:extLst>
              </a:tr>
              <a:tr h="370840">
                <a:tc>
                  <a:txBody>
                    <a:bodyPr/>
                    <a:lstStyle/>
                    <a:p>
                      <a:r>
                        <a:rPr lang="en-GB" sz="1800" dirty="0"/>
                        <a:t>Yale U     </a:t>
                      </a:r>
                      <a:r>
                        <a:rPr lang="en-GB" sz="1400" dirty="0"/>
                        <a:t>UNITED STATES</a:t>
                      </a:r>
                    </a:p>
                  </a:txBody>
                  <a:tcPr/>
                </a:tc>
                <a:tc>
                  <a:txBody>
                    <a:bodyPr/>
                    <a:lstStyle/>
                    <a:p>
                      <a:pPr algn="ctr"/>
                      <a:r>
                        <a:rPr lang="en-GB" dirty="0"/>
                        <a:t>  290</a:t>
                      </a:r>
                    </a:p>
                  </a:txBody>
                  <a:tcPr/>
                </a:tc>
                <a:tc>
                  <a:txBody>
                    <a:bodyPr/>
                    <a:lstStyle/>
                    <a:p>
                      <a:pPr algn="ctr"/>
                      <a:r>
                        <a:rPr lang="en-GB" dirty="0"/>
                        <a:t>2129</a:t>
                      </a:r>
                    </a:p>
                  </a:txBody>
                  <a:tcPr/>
                </a:tc>
                <a:tc>
                  <a:txBody>
                    <a:bodyPr/>
                    <a:lstStyle/>
                    <a:p>
                      <a:pPr algn="ctr"/>
                      <a:r>
                        <a:rPr lang="en-GB" dirty="0"/>
                        <a:t>18.9%</a:t>
                      </a:r>
                    </a:p>
                  </a:txBody>
                  <a:tcPr/>
                </a:tc>
                <a:extLst>
                  <a:ext uri="{0D108BD9-81ED-4DB2-BD59-A6C34878D82A}">
                    <a16:rowId xmlns:a16="http://schemas.microsoft.com/office/drawing/2014/main" val="2538928293"/>
                  </a:ext>
                </a:extLst>
              </a:tr>
              <a:tr h="370840">
                <a:tc>
                  <a:txBody>
                    <a:bodyPr/>
                    <a:lstStyle/>
                    <a:p>
                      <a:r>
                        <a:rPr lang="en-GB" sz="1800" dirty="0"/>
                        <a:t>U Pennsylvania     </a:t>
                      </a:r>
                      <a:r>
                        <a:rPr lang="en-GB" sz="1400" dirty="0"/>
                        <a:t>UNITED STATES</a:t>
                      </a:r>
                    </a:p>
                  </a:txBody>
                  <a:tcPr/>
                </a:tc>
                <a:tc>
                  <a:txBody>
                    <a:bodyPr/>
                    <a:lstStyle/>
                    <a:p>
                      <a:pPr algn="ctr"/>
                      <a:r>
                        <a:rPr lang="en-GB" dirty="0"/>
                        <a:t>  288</a:t>
                      </a:r>
                    </a:p>
                  </a:txBody>
                  <a:tcPr/>
                </a:tc>
                <a:tc>
                  <a:txBody>
                    <a:bodyPr/>
                    <a:lstStyle/>
                    <a:p>
                      <a:pPr algn="ctr"/>
                      <a:r>
                        <a:rPr lang="en-GB" dirty="0"/>
                        <a:t>2335</a:t>
                      </a:r>
                    </a:p>
                  </a:txBody>
                  <a:tcPr/>
                </a:tc>
                <a:tc>
                  <a:txBody>
                    <a:bodyPr/>
                    <a:lstStyle/>
                    <a:p>
                      <a:pPr algn="ctr"/>
                      <a:r>
                        <a:rPr lang="en-GB" dirty="0"/>
                        <a:t>17.6%</a:t>
                      </a:r>
                    </a:p>
                  </a:txBody>
                  <a:tcPr/>
                </a:tc>
                <a:extLst>
                  <a:ext uri="{0D108BD9-81ED-4DB2-BD59-A6C34878D82A}">
                    <a16:rowId xmlns:a16="http://schemas.microsoft.com/office/drawing/2014/main" val="504001156"/>
                  </a:ext>
                </a:extLst>
              </a:tr>
              <a:tr h="370840">
                <a:tc>
                  <a:txBody>
                    <a:bodyPr/>
                    <a:lstStyle/>
                    <a:p>
                      <a:r>
                        <a:rPr lang="en-GB" sz="1800" dirty="0"/>
                        <a:t>U Columbia     </a:t>
                      </a:r>
                      <a:r>
                        <a:rPr lang="en-GB" sz="1400" dirty="0"/>
                        <a:t>UNITED STATES</a:t>
                      </a:r>
                    </a:p>
                  </a:txBody>
                  <a:tcPr/>
                </a:tc>
                <a:tc>
                  <a:txBody>
                    <a:bodyPr/>
                    <a:lstStyle/>
                    <a:p>
                      <a:pPr algn="ctr"/>
                      <a:r>
                        <a:rPr lang="en-GB" dirty="0"/>
                        <a:t>  273</a:t>
                      </a:r>
                    </a:p>
                  </a:txBody>
                  <a:tcPr/>
                </a:tc>
                <a:tc>
                  <a:txBody>
                    <a:bodyPr/>
                    <a:lstStyle/>
                    <a:p>
                      <a:pPr algn="ctr"/>
                      <a:r>
                        <a:rPr lang="en-GB" dirty="0"/>
                        <a:t>2192</a:t>
                      </a:r>
                    </a:p>
                  </a:txBody>
                  <a:tcPr/>
                </a:tc>
                <a:tc>
                  <a:txBody>
                    <a:bodyPr/>
                    <a:lstStyle/>
                    <a:p>
                      <a:pPr algn="ctr"/>
                      <a:r>
                        <a:rPr lang="en-GB" dirty="0"/>
                        <a:t>17.9%</a:t>
                      </a:r>
                    </a:p>
                  </a:txBody>
                  <a:tcPr/>
                </a:tc>
                <a:extLst>
                  <a:ext uri="{0D108BD9-81ED-4DB2-BD59-A6C34878D82A}">
                    <a16:rowId xmlns:a16="http://schemas.microsoft.com/office/drawing/2014/main" val="1336856715"/>
                  </a:ext>
                </a:extLst>
              </a:tr>
            </a:tbl>
          </a:graphicData>
        </a:graphic>
      </p:graphicFrame>
    </p:spTree>
    <p:extLst>
      <p:ext uri="{BB962C8B-B14F-4D97-AF65-F5344CB8AC3E}">
        <p14:creationId xmlns:p14="http://schemas.microsoft.com/office/powerpoint/2010/main" val="27933085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6A78-2D44-6A49-85F4-A4034A62699B}"/>
              </a:ext>
            </a:extLst>
          </p:cNvPr>
          <p:cNvSpPr>
            <a:spLocks noGrp="1"/>
          </p:cNvSpPr>
          <p:nvPr>
            <p:ph type="title"/>
          </p:nvPr>
        </p:nvSpPr>
        <p:spPr>
          <a:xfrm>
            <a:off x="0" y="280309"/>
            <a:ext cx="9144000" cy="1545316"/>
          </a:xfrm>
        </p:spPr>
        <p:txBody>
          <a:bodyPr>
            <a:normAutofit fontScale="90000"/>
          </a:bodyPr>
          <a:lstStyle/>
          <a:p>
            <a:pPr algn="ctr"/>
            <a:r>
              <a:rPr lang="en-GB" b="1" dirty="0">
                <a:solidFill>
                  <a:srgbClr val="0070C0"/>
                </a:solidFill>
                <a:latin typeface="+mn-lt"/>
              </a:rPr>
              <a:t>High citation (top 10%) papers, 2006-09 </a:t>
            </a:r>
            <a:br>
              <a:rPr lang="en-GB" b="1" dirty="0">
                <a:solidFill>
                  <a:srgbClr val="0070C0"/>
                </a:solidFill>
                <a:latin typeface="+mn-lt"/>
              </a:rPr>
            </a:br>
            <a:r>
              <a:rPr lang="en-GB" b="1" dirty="0">
                <a:solidFill>
                  <a:srgbClr val="0070C0"/>
                </a:solidFill>
                <a:latin typeface="+mn-lt"/>
              </a:rPr>
              <a:t>to 2013-16 cite periods, all research fields</a:t>
            </a:r>
            <a:br>
              <a:rPr lang="en-GB" sz="4000" b="1" dirty="0">
                <a:solidFill>
                  <a:srgbClr val="0070C0"/>
                </a:solidFill>
                <a:latin typeface="+mn-lt"/>
              </a:rPr>
            </a:br>
            <a:r>
              <a:rPr lang="en-GB" sz="3100" dirty="0"/>
              <a:t>Five leading universities from Japan – Leiden ranking data</a:t>
            </a:r>
          </a:p>
        </p:txBody>
      </p:sp>
      <p:graphicFrame>
        <p:nvGraphicFramePr>
          <p:cNvPr id="4" name="Content Placeholder 3">
            <a:extLst>
              <a:ext uri="{FF2B5EF4-FFF2-40B4-BE49-F238E27FC236}">
                <a16:creationId xmlns:a16="http://schemas.microsoft.com/office/drawing/2014/main" id="{02080FA0-F36D-1D49-BFD3-98503686282E}"/>
              </a:ext>
            </a:extLst>
          </p:cNvPr>
          <p:cNvGraphicFramePr>
            <a:graphicFrameLocks noGrp="1"/>
          </p:cNvGraphicFramePr>
          <p:nvPr>
            <p:ph idx="1"/>
            <p:extLst>
              <p:ext uri="{D42A27DB-BD31-4B8C-83A1-F6EECF244321}">
                <p14:modId xmlns:p14="http://schemas.microsoft.com/office/powerpoint/2010/main" val="2659225648"/>
              </p:ext>
            </p:extLst>
          </p:nvPr>
        </p:nvGraphicFramePr>
        <p:xfrm>
          <a:off x="416718" y="1945059"/>
          <a:ext cx="8310564" cy="4639678"/>
        </p:xfrm>
        <a:graphic>
          <a:graphicData uri="http://schemas.openxmlformats.org/drawingml/2006/table">
            <a:tbl>
              <a:tblPr firstRow="1" bandRow="1">
                <a:tableStyleId>{5C22544A-7EE6-4342-B048-85BDC9FD1C3A}</a:tableStyleId>
              </a:tblPr>
              <a:tblGrid>
                <a:gridCol w="923396">
                  <a:extLst>
                    <a:ext uri="{9D8B030D-6E8A-4147-A177-3AD203B41FA5}">
                      <a16:colId xmlns:a16="http://schemas.microsoft.com/office/drawing/2014/main" val="3777922466"/>
                    </a:ext>
                  </a:extLst>
                </a:gridCol>
                <a:gridCol w="923396">
                  <a:extLst>
                    <a:ext uri="{9D8B030D-6E8A-4147-A177-3AD203B41FA5}">
                      <a16:colId xmlns:a16="http://schemas.microsoft.com/office/drawing/2014/main" val="2905713337"/>
                    </a:ext>
                  </a:extLst>
                </a:gridCol>
                <a:gridCol w="923396">
                  <a:extLst>
                    <a:ext uri="{9D8B030D-6E8A-4147-A177-3AD203B41FA5}">
                      <a16:colId xmlns:a16="http://schemas.microsoft.com/office/drawing/2014/main" val="1286789286"/>
                    </a:ext>
                  </a:extLst>
                </a:gridCol>
                <a:gridCol w="923396">
                  <a:extLst>
                    <a:ext uri="{9D8B030D-6E8A-4147-A177-3AD203B41FA5}">
                      <a16:colId xmlns:a16="http://schemas.microsoft.com/office/drawing/2014/main" val="3673197083"/>
                    </a:ext>
                  </a:extLst>
                </a:gridCol>
                <a:gridCol w="923396">
                  <a:extLst>
                    <a:ext uri="{9D8B030D-6E8A-4147-A177-3AD203B41FA5}">
                      <a16:colId xmlns:a16="http://schemas.microsoft.com/office/drawing/2014/main" val="1919097867"/>
                    </a:ext>
                  </a:extLst>
                </a:gridCol>
                <a:gridCol w="923396">
                  <a:extLst>
                    <a:ext uri="{9D8B030D-6E8A-4147-A177-3AD203B41FA5}">
                      <a16:colId xmlns:a16="http://schemas.microsoft.com/office/drawing/2014/main" val="3322753"/>
                    </a:ext>
                  </a:extLst>
                </a:gridCol>
                <a:gridCol w="923396">
                  <a:extLst>
                    <a:ext uri="{9D8B030D-6E8A-4147-A177-3AD203B41FA5}">
                      <a16:colId xmlns:a16="http://schemas.microsoft.com/office/drawing/2014/main" val="188791111"/>
                    </a:ext>
                  </a:extLst>
                </a:gridCol>
                <a:gridCol w="923396">
                  <a:extLst>
                    <a:ext uri="{9D8B030D-6E8A-4147-A177-3AD203B41FA5}">
                      <a16:colId xmlns:a16="http://schemas.microsoft.com/office/drawing/2014/main" val="3842585455"/>
                    </a:ext>
                  </a:extLst>
                </a:gridCol>
                <a:gridCol w="923396">
                  <a:extLst>
                    <a:ext uri="{9D8B030D-6E8A-4147-A177-3AD203B41FA5}">
                      <a16:colId xmlns:a16="http://schemas.microsoft.com/office/drawing/2014/main" val="1178280984"/>
                    </a:ext>
                  </a:extLst>
                </a:gridCol>
              </a:tblGrid>
              <a:tr h="501258">
                <a:tc>
                  <a:txBody>
                    <a:bodyPr/>
                    <a:lstStyle/>
                    <a:p>
                      <a:endParaRPr lang="en-GB" sz="1600" dirty="0"/>
                    </a:p>
                  </a:txBody>
                  <a:tcPr/>
                </a:tc>
                <a:tc>
                  <a:txBody>
                    <a:bodyPr/>
                    <a:lstStyle/>
                    <a:p>
                      <a:r>
                        <a:rPr lang="en-GB" sz="1600" dirty="0"/>
                        <a:t>2006-09</a:t>
                      </a:r>
                    </a:p>
                  </a:txBody>
                  <a:tcPr/>
                </a:tc>
                <a:tc>
                  <a:txBody>
                    <a:bodyPr/>
                    <a:lstStyle/>
                    <a:p>
                      <a:r>
                        <a:rPr lang="en-GB" sz="1600" dirty="0"/>
                        <a:t>2007-10</a:t>
                      </a:r>
                    </a:p>
                  </a:txBody>
                  <a:tcPr/>
                </a:tc>
                <a:tc>
                  <a:txBody>
                    <a:bodyPr/>
                    <a:lstStyle/>
                    <a:p>
                      <a:r>
                        <a:rPr lang="en-GB" sz="1600" dirty="0"/>
                        <a:t>2008-11</a:t>
                      </a:r>
                    </a:p>
                  </a:txBody>
                  <a:tcPr/>
                </a:tc>
                <a:tc>
                  <a:txBody>
                    <a:bodyPr/>
                    <a:lstStyle/>
                    <a:p>
                      <a:r>
                        <a:rPr lang="en-GB" sz="1600" dirty="0"/>
                        <a:t>2009-12</a:t>
                      </a:r>
                    </a:p>
                  </a:txBody>
                  <a:tcPr/>
                </a:tc>
                <a:tc>
                  <a:txBody>
                    <a:bodyPr/>
                    <a:lstStyle/>
                    <a:p>
                      <a:r>
                        <a:rPr lang="en-GB" sz="1600" dirty="0"/>
                        <a:t>2010-13</a:t>
                      </a:r>
                    </a:p>
                  </a:txBody>
                  <a:tcPr/>
                </a:tc>
                <a:tc>
                  <a:txBody>
                    <a:bodyPr/>
                    <a:lstStyle/>
                    <a:p>
                      <a:r>
                        <a:rPr lang="en-GB" sz="1600" dirty="0"/>
                        <a:t>2011-14</a:t>
                      </a:r>
                    </a:p>
                  </a:txBody>
                  <a:tcPr/>
                </a:tc>
                <a:tc>
                  <a:txBody>
                    <a:bodyPr/>
                    <a:lstStyle/>
                    <a:p>
                      <a:r>
                        <a:rPr lang="en-GB" sz="1600" dirty="0"/>
                        <a:t>2012-15</a:t>
                      </a:r>
                    </a:p>
                  </a:txBody>
                  <a:tcPr/>
                </a:tc>
                <a:tc>
                  <a:txBody>
                    <a:bodyPr/>
                    <a:lstStyle/>
                    <a:p>
                      <a:r>
                        <a:rPr lang="en-GB" sz="1600" dirty="0"/>
                        <a:t>2013-16</a:t>
                      </a:r>
                    </a:p>
                  </a:txBody>
                  <a:tcPr/>
                </a:tc>
                <a:extLst>
                  <a:ext uri="{0D108BD9-81ED-4DB2-BD59-A6C34878D82A}">
                    <a16:rowId xmlns:a16="http://schemas.microsoft.com/office/drawing/2014/main" val="2352105153"/>
                  </a:ext>
                </a:extLst>
              </a:tr>
              <a:tr h="383323">
                <a:tc>
                  <a:txBody>
                    <a:bodyPr/>
                    <a:lstStyle/>
                    <a:p>
                      <a:r>
                        <a:rPr lang="en-GB" dirty="0"/>
                        <a:t>Tokyo</a:t>
                      </a:r>
                    </a:p>
                  </a:txBody>
                  <a:tcPr/>
                </a:tc>
                <a:tc>
                  <a:txBody>
                    <a:bodyPr/>
                    <a:lstStyle/>
                    <a:p>
                      <a:pPr algn="ctr"/>
                      <a:r>
                        <a:rPr lang="en-GB" dirty="0"/>
                        <a:t>1349</a:t>
                      </a:r>
                    </a:p>
                  </a:txBody>
                  <a:tcPr/>
                </a:tc>
                <a:tc>
                  <a:txBody>
                    <a:bodyPr/>
                    <a:lstStyle/>
                    <a:p>
                      <a:pPr algn="ctr"/>
                      <a:r>
                        <a:rPr lang="en-GB" dirty="0"/>
                        <a:t>1344</a:t>
                      </a:r>
                    </a:p>
                  </a:txBody>
                  <a:tcPr/>
                </a:tc>
                <a:tc>
                  <a:txBody>
                    <a:bodyPr/>
                    <a:lstStyle/>
                    <a:p>
                      <a:pPr algn="ctr"/>
                      <a:r>
                        <a:rPr lang="en-GB" dirty="0"/>
                        <a:t>1355</a:t>
                      </a:r>
                    </a:p>
                  </a:txBody>
                  <a:tcPr/>
                </a:tc>
                <a:tc>
                  <a:txBody>
                    <a:bodyPr/>
                    <a:lstStyle/>
                    <a:p>
                      <a:pPr algn="ctr"/>
                      <a:r>
                        <a:rPr lang="en-GB" dirty="0"/>
                        <a:t>1381</a:t>
                      </a:r>
                    </a:p>
                  </a:txBody>
                  <a:tcPr/>
                </a:tc>
                <a:tc>
                  <a:txBody>
                    <a:bodyPr/>
                    <a:lstStyle/>
                    <a:p>
                      <a:pPr algn="ctr"/>
                      <a:r>
                        <a:rPr lang="en-GB" dirty="0"/>
                        <a:t>1361</a:t>
                      </a:r>
                    </a:p>
                  </a:txBody>
                  <a:tcPr/>
                </a:tc>
                <a:tc>
                  <a:txBody>
                    <a:bodyPr/>
                    <a:lstStyle/>
                    <a:p>
                      <a:pPr algn="ctr"/>
                      <a:r>
                        <a:rPr lang="en-GB" dirty="0"/>
                        <a:t>1394</a:t>
                      </a:r>
                    </a:p>
                  </a:txBody>
                  <a:tcPr/>
                </a:tc>
                <a:tc>
                  <a:txBody>
                    <a:bodyPr/>
                    <a:lstStyle/>
                    <a:p>
                      <a:pPr algn="ctr"/>
                      <a:r>
                        <a:rPr lang="en-GB" dirty="0"/>
                        <a:t>1392</a:t>
                      </a:r>
                    </a:p>
                  </a:txBody>
                  <a:tcPr/>
                </a:tc>
                <a:tc>
                  <a:txBody>
                    <a:bodyPr/>
                    <a:lstStyle/>
                    <a:p>
                      <a:pPr algn="ctr"/>
                      <a:r>
                        <a:rPr lang="en-GB" dirty="0"/>
                        <a:t>1401</a:t>
                      </a:r>
                    </a:p>
                  </a:txBody>
                  <a:tcPr/>
                </a:tc>
                <a:extLst>
                  <a:ext uri="{0D108BD9-81ED-4DB2-BD59-A6C34878D82A}">
                    <a16:rowId xmlns:a16="http://schemas.microsoft.com/office/drawing/2014/main" val="62163042"/>
                  </a:ext>
                </a:extLst>
              </a:tr>
              <a:tr h="463439">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28</a:t>
                      </a:r>
                    </a:p>
                  </a:txBody>
                  <a:tcPr/>
                </a:tc>
                <a:tc>
                  <a:txBody>
                    <a:bodyPr/>
                    <a:lstStyle/>
                    <a:p>
                      <a:pPr algn="ctr"/>
                      <a:r>
                        <a:rPr lang="en-GB" sz="1400" dirty="0">
                          <a:solidFill>
                            <a:schemeClr val="bg1">
                              <a:lumMod val="50000"/>
                            </a:schemeClr>
                          </a:solidFill>
                        </a:rPr>
                        <a:t>  28</a:t>
                      </a:r>
                    </a:p>
                  </a:txBody>
                  <a:tcPr/>
                </a:tc>
                <a:tc>
                  <a:txBody>
                    <a:bodyPr/>
                    <a:lstStyle/>
                    <a:p>
                      <a:pPr algn="ctr"/>
                      <a:r>
                        <a:rPr lang="en-GB" sz="1400" dirty="0">
                          <a:solidFill>
                            <a:schemeClr val="bg1">
                              <a:lumMod val="50000"/>
                            </a:schemeClr>
                          </a:solidFill>
                        </a:rPr>
                        <a:t>  29</a:t>
                      </a:r>
                    </a:p>
                  </a:txBody>
                  <a:tcPr/>
                </a:tc>
                <a:tc>
                  <a:txBody>
                    <a:bodyPr/>
                    <a:lstStyle/>
                    <a:p>
                      <a:pPr algn="ctr"/>
                      <a:r>
                        <a:rPr lang="en-GB" sz="1400" dirty="0">
                          <a:solidFill>
                            <a:schemeClr val="bg1">
                              <a:lumMod val="50000"/>
                            </a:schemeClr>
                          </a:solidFill>
                        </a:rPr>
                        <a:t>  30</a:t>
                      </a:r>
                    </a:p>
                  </a:txBody>
                  <a:tcPr/>
                </a:tc>
                <a:tc>
                  <a:txBody>
                    <a:bodyPr/>
                    <a:lstStyle/>
                    <a:p>
                      <a:pPr algn="ctr"/>
                      <a:r>
                        <a:rPr lang="en-GB" sz="1400" dirty="0">
                          <a:solidFill>
                            <a:schemeClr val="bg1">
                              <a:lumMod val="50000"/>
                            </a:schemeClr>
                          </a:solidFill>
                        </a:rPr>
                        <a:t>  34</a:t>
                      </a:r>
                    </a:p>
                  </a:txBody>
                  <a:tcPr/>
                </a:tc>
                <a:tc>
                  <a:txBody>
                    <a:bodyPr/>
                    <a:lstStyle/>
                    <a:p>
                      <a:pPr algn="ctr"/>
                      <a:r>
                        <a:rPr lang="en-GB" sz="1400" dirty="0">
                          <a:solidFill>
                            <a:schemeClr val="bg1">
                              <a:lumMod val="50000"/>
                            </a:schemeClr>
                          </a:solidFill>
                        </a:rPr>
                        <a:t>  38</a:t>
                      </a:r>
                    </a:p>
                  </a:txBody>
                  <a:tcPr/>
                </a:tc>
                <a:tc>
                  <a:txBody>
                    <a:bodyPr/>
                    <a:lstStyle/>
                    <a:p>
                      <a:pPr algn="ctr"/>
                      <a:r>
                        <a:rPr lang="en-GB" sz="1400" dirty="0">
                          <a:solidFill>
                            <a:schemeClr val="bg1">
                              <a:lumMod val="50000"/>
                            </a:schemeClr>
                          </a:solidFill>
                        </a:rPr>
                        <a:t>  46</a:t>
                      </a:r>
                    </a:p>
                  </a:txBody>
                  <a:tcPr/>
                </a:tc>
                <a:tc>
                  <a:txBody>
                    <a:bodyPr/>
                    <a:lstStyle/>
                    <a:p>
                      <a:pPr algn="ctr"/>
                      <a:r>
                        <a:rPr lang="en-GB" sz="1400" dirty="0">
                          <a:solidFill>
                            <a:schemeClr val="bg1">
                              <a:lumMod val="50000"/>
                            </a:schemeClr>
                          </a:solidFill>
                        </a:rPr>
                        <a:t>  46</a:t>
                      </a:r>
                    </a:p>
                  </a:txBody>
                  <a:tcPr/>
                </a:tc>
                <a:extLst>
                  <a:ext uri="{0D108BD9-81ED-4DB2-BD59-A6C34878D82A}">
                    <a16:rowId xmlns:a16="http://schemas.microsoft.com/office/drawing/2014/main" val="3384218405"/>
                  </a:ext>
                </a:extLst>
              </a:tr>
              <a:tr h="383323">
                <a:tc>
                  <a:txBody>
                    <a:bodyPr/>
                    <a:lstStyle/>
                    <a:p>
                      <a:r>
                        <a:rPr lang="en-GB" dirty="0"/>
                        <a:t>Kyoto</a:t>
                      </a:r>
                    </a:p>
                  </a:txBody>
                  <a:tcPr/>
                </a:tc>
                <a:tc>
                  <a:txBody>
                    <a:bodyPr/>
                    <a:lstStyle/>
                    <a:p>
                      <a:pPr algn="ctr"/>
                      <a:r>
                        <a:rPr lang="en-GB" dirty="0"/>
                        <a:t>  996</a:t>
                      </a:r>
                    </a:p>
                  </a:txBody>
                  <a:tcPr/>
                </a:tc>
                <a:tc>
                  <a:txBody>
                    <a:bodyPr/>
                    <a:lstStyle/>
                    <a:p>
                      <a:pPr algn="ctr"/>
                      <a:r>
                        <a:rPr lang="en-GB" dirty="0"/>
                        <a:t>1001</a:t>
                      </a:r>
                    </a:p>
                  </a:txBody>
                  <a:tcPr/>
                </a:tc>
                <a:tc>
                  <a:txBody>
                    <a:bodyPr/>
                    <a:lstStyle/>
                    <a:p>
                      <a:pPr algn="ctr"/>
                      <a:r>
                        <a:rPr lang="en-GB" dirty="0"/>
                        <a:t>1025</a:t>
                      </a:r>
                    </a:p>
                  </a:txBody>
                  <a:tcPr/>
                </a:tc>
                <a:tc>
                  <a:txBody>
                    <a:bodyPr/>
                    <a:lstStyle/>
                    <a:p>
                      <a:pPr algn="ctr"/>
                      <a:r>
                        <a:rPr lang="en-GB" dirty="0"/>
                        <a:t>1011</a:t>
                      </a:r>
                    </a:p>
                  </a:txBody>
                  <a:tcPr/>
                </a:tc>
                <a:tc>
                  <a:txBody>
                    <a:bodyPr/>
                    <a:lstStyle/>
                    <a:p>
                      <a:pPr algn="ctr"/>
                      <a:r>
                        <a:rPr lang="en-GB" dirty="0"/>
                        <a:t>1033</a:t>
                      </a:r>
                    </a:p>
                  </a:txBody>
                  <a:tcPr/>
                </a:tc>
                <a:tc>
                  <a:txBody>
                    <a:bodyPr/>
                    <a:lstStyle/>
                    <a:p>
                      <a:pPr algn="ctr"/>
                      <a:r>
                        <a:rPr lang="en-GB" dirty="0"/>
                        <a:t>  985</a:t>
                      </a:r>
                    </a:p>
                  </a:txBody>
                  <a:tcPr/>
                </a:tc>
                <a:tc>
                  <a:txBody>
                    <a:bodyPr/>
                    <a:lstStyle/>
                    <a:p>
                      <a:pPr algn="ctr"/>
                      <a:r>
                        <a:rPr lang="en-GB" dirty="0"/>
                        <a:t>  946</a:t>
                      </a:r>
                    </a:p>
                  </a:txBody>
                  <a:tcPr/>
                </a:tc>
                <a:tc>
                  <a:txBody>
                    <a:bodyPr/>
                    <a:lstStyle/>
                    <a:p>
                      <a:pPr algn="ctr"/>
                      <a:r>
                        <a:rPr lang="en-GB" dirty="0"/>
                        <a:t>  921</a:t>
                      </a:r>
                    </a:p>
                  </a:txBody>
                  <a:tcPr/>
                </a:tc>
                <a:extLst>
                  <a:ext uri="{0D108BD9-81ED-4DB2-BD59-A6C34878D82A}">
                    <a16:rowId xmlns:a16="http://schemas.microsoft.com/office/drawing/2014/main" val="3876691689"/>
                  </a:ext>
                </a:extLst>
              </a:tr>
              <a:tr h="451381">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49</a:t>
                      </a:r>
                    </a:p>
                  </a:txBody>
                  <a:tcPr/>
                </a:tc>
                <a:tc>
                  <a:txBody>
                    <a:bodyPr/>
                    <a:lstStyle/>
                    <a:p>
                      <a:pPr algn="ctr"/>
                      <a:r>
                        <a:rPr lang="en-GB" sz="1400" dirty="0">
                          <a:solidFill>
                            <a:schemeClr val="bg1">
                              <a:lumMod val="50000"/>
                            </a:schemeClr>
                          </a:solidFill>
                        </a:rPr>
                        <a:t>  48</a:t>
                      </a:r>
                    </a:p>
                  </a:txBody>
                  <a:tcPr/>
                </a:tc>
                <a:tc>
                  <a:txBody>
                    <a:bodyPr/>
                    <a:lstStyle/>
                    <a:p>
                      <a:pPr algn="ctr"/>
                      <a:r>
                        <a:rPr lang="en-GB" sz="1400" dirty="0">
                          <a:solidFill>
                            <a:schemeClr val="bg1">
                              <a:lumMod val="50000"/>
                            </a:schemeClr>
                          </a:solidFill>
                        </a:rPr>
                        <a:t>  52</a:t>
                      </a:r>
                    </a:p>
                  </a:txBody>
                  <a:tcPr/>
                </a:tc>
                <a:tc>
                  <a:txBody>
                    <a:bodyPr/>
                    <a:lstStyle/>
                    <a:p>
                      <a:pPr algn="ctr"/>
                      <a:r>
                        <a:rPr lang="en-GB" sz="1400" dirty="0">
                          <a:solidFill>
                            <a:schemeClr val="bg1">
                              <a:lumMod val="50000"/>
                            </a:schemeClr>
                          </a:solidFill>
                        </a:rPr>
                        <a:t>  60</a:t>
                      </a:r>
                    </a:p>
                  </a:txBody>
                  <a:tcPr/>
                </a:tc>
                <a:tc>
                  <a:txBody>
                    <a:bodyPr/>
                    <a:lstStyle/>
                    <a:p>
                      <a:pPr algn="ctr"/>
                      <a:r>
                        <a:rPr lang="en-GB" sz="1400" dirty="0">
                          <a:solidFill>
                            <a:schemeClr val="bg1">
                              <a:lumMod val="50000"/>
                            </a:schemeClr>
                          </a:solidFill>
                        </a:rPr>
                        <a:t>  69</a:t>
                      </a:r>
                    </a:p>
                  </a:txBody>
                  <a:tcPr/>
                </a:tc>
                <a:tc>
                  <a:txBody>
                    <a:bodyPr/>
                    <a:lstStyle/>
                    <a:p>
                      <a:pPr algn="ctr"/>
                      <a:r>
                        <a:rPr lang="en-GB" sz="1400" dirty="0">
                          <a:solidFill>
                            <a:schemeClr val="bg1">
                              <a:lumMod val="50000"/>
                            </a:schemeClr>
                          </a:solidFill>
                        </a:rPr>
                        <a:t>  75</a:t>
                      </a:r>
                    </a:p>
                  </a:txBody>
                  <a:tcPr/>
                </a:tc>
                <a:tc>
                  <a:txBody>
                    <a:bodyPr/>
                    <a:lstStyle/>
                    <a:p>
                      <a:pPr algn="ctr"/>
                      <a:r>
                        <a:rPr lang="en-GB" sz="1400" dirty="0">
                          <a:solidFill>
                            <a:schemeClr val="bg1">
                              <a:lumMod val="50000"/>
                            </a:schemeClr>
                          </a:solidFill>
                        </a:rPr>
                        <a:t>  89</a:t>
                      </a:r>
                    </a:p>
                  </a:txBody>
                  <a:tcPr/>
                </a:tc>
                <a:tc>
                  <a:txBody>
                    <a:bodyPr/>
                    <a:lstStyle/>
                    <a:p>
                      <a:pPr algn="ctr"/>
                      <a:r>
                        <a:rPr lang="en-GB" sz="1400" dirty="0">
                          <a:solidFill>
                            <a:schemeClr val="bg1">
                              <a:lumMod val="50000"/>
                            </a:schemeClr>
                          </a:solidFill>
                        </a:rPr>
                        <a:t>  95</a:t>
                      </a:r>
                    </a:p>
                  </a:txBody>
                  <a:tcPr/>
                </a:tc>
                <a:extLst>
                  <a:ext uri="{0D108BD9-81ED-4DB2-BD59-A6C34878D82A}">
                    <a16:rowId xmlns:a16="http://schemas.microsoft.com/office/drawing/2014/main" val="2769656202"/>
                  </a:ext>
                </a:extLst>
              </a:tr>
              <a:tr h="383323">
                <a:tc>
                  <a:txBody>
                    <a:bodyPr/>
                    <a:lstStyle/>
                    <a:p>
                      <a:r>
                        <a:rPr lang="en-GB" dirty="0"/>
                        <a:t>Osaka</a:t>
                      </a:r>
                    </a:p>
                  </a:txBody>
                  <a:tcPr/>
                </a:tc>
                <a:tc>
                  <a:txBody>
                    <a:bodyPr/>
                    <a:lstStyle/>
                    <a:p>
                      <a:pPr algn="ctr"/>
                      <a:r>
                        <a:rPr lang="en-GB" dirty="0"/>
                        <a:t>  745</a:t>
                      </a:r>
                    </a:p>
                  </a:txBody>
                  <a:tcPr/>
                </a:tc>
                <a:tc>
                  <a:txBody>
                    <a:bodyPr/>
                    <a:lstStyle/>
                    <a:p>
                      <a:pPr algn="ctr"/>
                      <a:r>
                        <a:rPr lang="en-GB" dirty="0"/>
                        <a:t>  747</a:t>
                      </a:r>
                    </a:p>
                  </a:txBody>
                  <a:tcPr/>
                </a:tc>
                <a:tc>
                  <a:txBody>
                    <a:bodyPr/>
                    <a:lstStyle/>
                    <a:p>
                      <a:pPr algn="ctr"/>
                      <a:r>
                        <a:rPr lang="en-GB" dirty="0"/>
                        <a:t>  735</a:t>
                      </a:r>
                    </a:p>
                  </a:txBody>
                  <a:tcPr/>
                </a:tc>
                <a:tc>
                  <a:txBody>
                    <a:bodyPr/>
                    <a:lstStyle/>
                    <a:p>
                      <a:pPr algn="ctr"/>
                      <a:r>
                        <a:rPr lang="en-GB" dirty="0"/>
                        <a:t>  742</a:t>
                      </a:r>
                    </a:p>
                  </a:txBody>
                  <a:tcPr/>
                </a:tc>
                <a:tc>
                  <a:txBody>
                    <a:bodyPr/>
                    <a:lstStyle/>
                    <a:p>
                      <a:pPr algn="ctr"/>
                      <a:r>
                        <a:rPr lang="en-GB" dirty="0"/>
                        <a:t>  775</a:t>
                      </a:r>
                    </a:p>
                  </a:txBody>
                  <a:tcPr/>
                </a:tc>
                <a:tc>
                  <a:txBody>
                    <a:bodyPr/>
                    <a:lstStyle/>
                    <a:p>
                      <a:pPr algn="ctr"/>
                      <a:r>
                        <a:rPr lang="en-GB" dirty="0"/>
                        <a:t>  754</a:t>
                      </a:r>
                    </a:p>
                  </a:txBody>
                  <a:tcPr/>
                </a:tc>
                <a:tc>
                  <a:txBody>
                    <a:bodyPr/>
                    <a:lstStyle/>
                    <a:p>
                      <a:pPr algn="ctr"/>
                      <a:r>
                        <a:rPr lang="en-GB" dirty="0"/>
                        <a:t>  733</a:t>
                      </a:r>
                    </a:p>
                  </a:txBody>
                  <a:tcPr/>
                </a:tc>
                <a:tc>
                  <a:txBody>
                    <a:bodyPr/>
                    <a:lstStyle/>
                    <a:p>
                      <a:pPr algn="ctr"/>
                      <a:r>
                        <a:rPr lang="en-GB" dirty="0"/>
                        <a:t>  694</a:t>
                      </a:r>
                    </a:p>
                  </a:txBody>
                  <a:tcPr/>
                </a:tc>
                <a:extLst>
                  <a:ext uri="{0D108BD9-81ED-4DB2-BD59-A6C34878D82A}">
                    <a16:rowId xmlns:a16="http://schemas.microsoft.com/office/drawing/2014/main" val="4241722241"/>
                  </a:ext>
                </a:extLst>
              </a:tr>
              <a:tr h="463656">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81</a:t>
                      </a:r>
                    </a:p>
                  </a:txBody>
                  <a:tcPr/>
                </a:tc>
                <a:tc>
                  <a:txBody>
                    <a:bodyPr/>
                    <a:lstStyle/>
                    <a:p>
                      <a:pPr algn="ctr"/>
                      <a:r>
                        <a:rPr lang="en-GB" sz="1400" dirty="0">
                          <a:solidFill>
                            <a:schemeClr val="bg1">
                              <a:lumMod val="50000"/>
                            </a:schemeClr>
                          </a:solidFill>
                        </a:rPr>
                        <a:t>  84</a:t>
                      </a:r>
                    </a:p>
                  </a:txBody>
                  <a:tcPr/>
                </a:tc>
                <a:tc>
                  <a:txBody>
                    <a:bodyPr/>
                    <a:lstStyle/>
                    <a:p>
                      <a:pPr algn="ctr"/>
                      <a:r>
                        <a:rPr lang="en-GB" sz="1400" dirty="0">
                          <a:solidFill>
                            <a:schemeClr val="bg1">
                              <a:lumMod val="50000"/>
                            </a:schemeClr>
                          </a:solidFill>
                        </a:rPr>
                        <a:t>  95</a:t>
                      </a:r>
                    </a:p>
                  </a:txBody>
                  <a:tcPr/>
                </a:tc>
                <a:tc>
                  <a:txBody>
                    <a:bodyPr/>
                    <a:lstStyle/>
                    <a:p>
                      <a:pPr algn="ctr"/>
                      <a:r>
                        <a:rPr lang="en-GB" sz="1400" dirty="0">
                          <a:solidFill>
                            <a:schemeClr val="bg1">
                              <a:lumMod val="50000"/>
                            </a:schemeClr>
                          </a:solidFill>
                        </a:rPr>
                        <a:t>  99</a:t>
                      </a:r>
                    </a:p>
                  </a:txBody>
                  <a:tcPr/>
                </a:tc>
                <a:tc>
                  <a:txBody>
                    <a:bodyPr/>
                    <a:lstStyle/>
                    <a:p>
                      <a:pPr algn="ctr"/>
                      <a:r>
                        <a:rPr lang="en-GB" sz="1400" dirty="0">
                          <a:solidFill>
                            <a:schemeClr val="bg1">
                              <a:lumMod val="50000"/>
                            </a:schemeClr>
                          </a:solidFill>
                        </a:rPr>
                        <a:t>  97</a:t>
                      </a:r>
                    </a:p>
                  </a:txBody>
                  <a:tcPr/>
                </a:tc>
                <a:tc>
                  <a:txBody>
                    <a:bodyPr/>
                    <a:lstStyle/>
                    <a:p>
                      <a:pPr algn="ctr"/>
                      <a:r>
                        <a:rPr lang="en-GB" sz="1400" dirty="0">
                          <a:solidFill>
                            <a:schemeClr val="bg1">
                              <a:lumMod val="50000"/>
                            </a:schemeClr>
                          </a:solidFill>
                        </a:rPr>
                        <a:t>108</a:t>
                      </a:r>
                    </a:p>
                  </a:txBody>
                  <a:tcPr/>
                </a:tc>
                <a:tc>
                  <a:txBody>
                    <a:bodyPr/>
                    <a:lstStyle/>
                    <a:p>
                      <a:pPr algn="ctr"/>
                      <a:r>
                        <a:rPr lang="en-GB" sz="1400" dirty="0">
                          <a:solidFill>
                            <a:schemeClr val="bg1">
                              <a:lumMod val="50000"/>
                            </a:schemeClr>
                          </a:solidFill>
                        </a:rPr>
                        <a:t>122</a:t>
                      </a:r>
                    </a:p>
                  </a:txBody>
                  <a:tcPr/>
                </a:tc>
                <a:tc>
                  <a:txBody>
                    <a:bodyPr/>
                    <a:lstStyle/>
                    <a:p>
                      <a:pPr algn="ctr"/>
                      <a:r>
                        <a:rPr lang="en-GB" sz="1400" dirty="0">
                          <a:solidFill>
                            <a:schemeClr val="bg1">
                              <a:lumMod val="50000"/>
                            </a:schemeClr>
                          </a:solidFill>
                        </a:rPr>
                        <a:t>146</a:t>
                      </a:r>
                    </a:p>
                  </a:txBody>
                  <a:tcPr/>
                </a:tc>
                <a:extLst>
                  <a:ext uri="{0D108BD9-81ED-4DB2-BD59-A6C34878D82A}">
                    <a16:rowId xmlns:a16="http://schemas.microsoft.com/office/drawing/2014/main" val="3752143354"/>
                  </a:ext>
                </a:extLst>
              </a:tr>
              <a:tr h="383323">
                <a:tc>
                  <a:txBody>
                    <a:bodyPr/>
                    <a:lstStyle/>
                    <a:p>
                      <a:r>
                        <a:rPr lang="en-GB" dirty="0"/>
                        <a:t>Tohoku</a:t>
                      </a:r>
                    </a:p>
                  </a:txBody>
                  <a:tcPr/>
                </a:tc>
                <a:tc>
                  <a:txBody>
                    <a:bodyPr/>
                    <a:lstStyle/>
                    <a:p>
                      <a:pPr algn="ctr"/>
                      <a:r>
                        <a:rPr lang="en-GB" dirty="0"/>
                        <a:t>  661</a:t>
                      </a:r>
                    </a:p>
                  </a:txBody>
                  <a:tcPr/>
                </a:tc>
                <a:tc>
                  <a:txBody>
                    <a:bodyPr/>
                    <a:lstStyle/>
                    <a:p>
                      <a:pPr algn="ctr"/>
                      <a:r>
                        <a:rPr lang="en-GB" dirty="0"/>
                        <a:t>  654</a:t>
                      </a:r>
                    </a:p>
                  </a:txBody>
                  <a:tcPr/>
                </a:tc>
                <a:tc>
                  <a:txBody>
                    <a:bodyPr/>
                    <a:lstStyle/>
                    <a:p>
                      <a:pPr algn="ctr"/>
                      <a:r>
                        <a:rPr lang="en-GB" dirty="0"/>
                        <a:t>  666</a:t>
                      </a:r>
                    </a:p>
                  </a:txBody>
                  <a:tcPr/>
                </a:tc>
                <a:tc>
                  <a:txBody>
                    <a:bodyPr/>
                    <a:lstStyle/>
                    <a:p>
                      <a:pPr algn="ctr"/>
                      <a:r>
                        <a:rPr lang="en-GB" dirty="0"/>
                        <a:t>  636</a:t>
                      </a:r>
                    </a:p>
                  </a:txBody>
                  <a:tcPr/>
                </a:tc>
                <a:tc>
                  <a:txBody>
                    <a:bodyPr/>
                    <a:lstStyle/>
                    <a:p>
                      <a:pPr algn="ctr"/>
                      <a:r>
                        <a:rPr lang="en-GB" dirty="0"/>
                        <a:t>  668</a:t>
                      </a:r>
                    </a:p>
                  </a:txBody>
                  <a:tcPr/>
                </a:tc>
                <a:tc>
                  <a:txBody>
                    <a:bodyPr/>
                    <a:lstStyle/>
                    <a:p>
                      <a:pPr algn="ctr"/>
                      <a:r>
                        <a:rPr lang="en-GB" dirty="0"/>
                        <a:t>  681</a:t>
                      </a:r>
                    </a:p>
                  </a:txBody>
                  <a:tcPr/>
                </a:tc>
                <a:tc>
                  <a:txBody>
                    <a:bodyPr/>
                    <a:lstStyle/>
                    <a:p>
                      <a:pPr algn="ctr"/>
                      <a:r>
                        <a:rPr lang="en-GB" dirty="0"/>
                        <a:t>  671</a:t>
                      </a:r>
                    </a:p>
                  </a:txBody>
                  <a:tcPr/>
                </a:tc>
                <a:tc>
                  <a:txBody>
                    <a:bodyPr/>
                    <a:lstStyle/>
                    <a:p>
                      <a:pPr algn="ctr"/>
                      <a:r>
                        <a:rPr lang="en-GB" dirty="0"/>
                        <a:t>  673</a:t>
                      </a:r>
                    </a:p>
                  </a:txBody>
                  <a:tcPr/>
                </a:tc>
                <a:extLst>
                  <a:ext uri="{0D108BD9-81ED-4DB2-BD59-A6C34878D82A}">
                    <a16:rowId xmlns:a16="http://schemas.microsoft.com/office/drawing/2014/main" val="243187777"/>
                  </a:ext>
                </a:extLst>
              </a:tr>
              <a:tr h="460006">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99</a:t>
                      </a:r>
                    </a:p>
                  </a:txBody>
                  <a:tcPr/>
                </a:tc>
                <a:tc>
                  <a:txBody>
                    <a:bodyPr/>
                    <a:lstStyle/>
                    <a:p>
                      <a:pPr algn="ctr"/>
                      <a:r>
                        <a:rPr lang="en-GB" sz="1400" dirty="0">
                          <a:solidFill>
                            <a:schemeClr val="bg1">
                              <a:lumMod val="50000"/>
                            </a:schemeClr>
                          </a:solidFill>
                        </a:rPr>
                        <a:t>104</a:t>
                      </a:r>
                    </a:p>
                  </a:txBody>
                  <a:tcPr/>
                </a:tc>
                <a:tc>
                  <a:txBody>
                    <a:bodyPr/>
                    <a:lstStyle/>
                    <a:p>
                      <a:pPr algn="ctr"/>
                      <a:r>
                        <a:rPr lang="en-GB" sz="1400" dirty="0">
                          <a:solidFill>
                            <a:schemeClr val="bg1">
                              <a:lumMod val="50000"/>
                            </a:schemeClr>
                          </a:solidFill>
                        </a:rPr>
                        <a:t>107</a:t>
                      </a:r>
                    </a:p>
                  </a:txBody>
                  <a:tcPr/>
                </a:tc>
                <a:tc>
                  <a:txBody>
                    <a:bodyPr/>
                    <a:lstStyle/>
                    <a:p>
                      <a:pPr algn="ctr"/>
                      <a:r>
                        <a:rPr lang="en-GB" sz="1400" dirty="0">
                          <a:solidFill>
                            <a:schemeClr val="bg1">
                              <a:lumMod val="50000"/>
                            </a:schemeClr>
                          </a:solidFill>
                        </a:rPr>
                        <a:t>122</a:t>
                      </a:r>
                    </a:p>
                  </a:txBody>
                  <a:tcPr/>
                </a:tc>
                <a:tc>
                  <a:txBody>
                    <a:bodyPr/>
                    <a:lstStyle/>
                    <a:p>
                      <a:pPr algn="ctr"/>
                      <a:r>
                        <a:rPr lang="en-GB" sz="1400" dirty="0">
                          <a:solidFill>
                            <a:schemeClr val="bg1">
                              <a:lumMod val="50000"/>
                            </a:schemeClr>
                          </a:solidFill>
                        </a:rPr>
                        <a:t>124</a:t>
                      </a:r>
                    </a:p>
                  </a:txBody>
                  <a:tcPr/>
                </a:tc>
                <a:tc>
                  <a:txBody>
                    <a:bodyPr/>
                    <a:lstStyle/>
                    <a:p>
                      <a:pPr algn="ctr"/>
                      <a:r>
                        <a:rPr lang="en-GB" sz="1400" dirty="0">
                          <a:solidFill>
                            <a:schemeClr val="bg1">
                              <a:lumMod val="50000"/>
                            </a:schemeClr>
                          </a:solidFill>
                        </a:rPr>
                        <a:t>130</a:t>
                      </a:r>
                    </a:p>
                  </a:txBody>
                  <a:tcPr/>
                </a:tc>
                <a:tc>
                  <a:txBody>
                    <a:bodyPr/>
                    <a:lstStyle/>
                    <a:p>
                      <a:pPr algn="ctr"/>
                      <a:r>
                        <a:rPr lang="en-GB" sz="1400" dirty="0">
                          <a:solidFill>
                            <a:schemeClr val="bg1">
                              <a:lumMod val="50000"/>
                            </a:schemeClr>
                          </a:solidFill>
                        </a:rPr>
                        <a:t>145</a:t>
                      </a:r>
                    </a:p>
                  </a:txBody>
                  <a:tcPr/>
                </a:tc>
                <a:tc>
                  <a:txBody>
                    <a:bodyPr/>
                    <a:lstStyle/>
                    <a:p>
                      <a:pPr algn="ctr"/>
                      <a:r>
                        <a:rPr lang="en-GB" sz="1400" dirty="0">
                          <a:solidFill>
                            <a:schemeClr val="bg1">
                              <a:lumMod val="50000"/>
                            </a:schemeClr>
                          </a:solidFill>
                        </a:rPr>
                        <a:t>154</a:t>
                      </a:r>
                    </a:p>
                  </a:txBody>
                  <a:tcPr/>
                </a:tc>
                <a:extLst>
                  <a:ext uri="{0D108BD9-81ED-4DB2-BD59-A6C34878D82A}">
                    <a16:rowId xmlns:a16="http://schemas.microsoft.com/office/drawing/2014/main" val="2539299567"/>
                  </a:ext>
                </a:extLst>
              </a:tr>
              <a:tr h="383323">
                <a:tc>
                  <a:txBody>
                    <a:bodyPr/>
                    <a:lstStyle/>
                    <a:p>
                      <a:r>
                        <a:rPr lang="en-GB" dirty="0"/>
                        <a:t>Nagoya</a:t>
                      </a:r>
                    </a:p>
                  </a:txBody>
                  <a:tcPr/>
                </a:tc>
                <a:tc>
                  <a:txBody>
                    <a:bodyPr/>
                    <a:lstStyle/>
                    <a:p>
                      <a:pPr algn="ctr"/>
                      <a:r>
                        <a:rPr lang="en-GB" dirty="0"/>
                        <a:t>  415</a:t>
                      </a:r>
                    </a:p>
                  </a:txBody>
                  <a:tcPr/>
                </a:tc>
                <a:tc>
                  <a:txBody>
                    <a:bodyPr/>
                    <a:lstStyle/>
                    <a:p>
                      <a:pPr algn="ctr"/>
                      <a:r>
                        <a:rPr lang="en-GB" dirty="0"/>
                        <a:t>  414</a:t>
                      </a:r>
                    </a:p>
                  </a:txBody>
                  <a:tcPr/>
                </a:tc>
                <a:tc>
                  <a:txBody>
                    <a:bodyPr/>
                    <a:lstStyle/>
                    <a:p>
                      <a:pPr algn="ctr"/>
                      <a:r>
                        <a:rPr lang="en-GB" dirty="0"/>
                        <a:t>  425</a:t>
                      </a:r>
                    </a:p>
                  </a:txBody>
                  <a:tcPr/>
                </a:tc>
                <a:tc>
                  <a:txBody>
                    <a:bodyPr/>
                    <a:lstStyle/>
                    <a:p>
                      <a:pPr algn="ctr"/>
                      <a:r>
                        <a:rPr lang="en-GB" dirty="0"/>
                        <a:t>  427</a:t>
                      </a:r>
                    </a:p>
                  </a:txBody>
                  <a:tcPr/>
                </a:tc>
                <a:tc>
                  <a:txBody>
                    <a:bodyPr/>
                    <a:lstStyle/>
                    <a:p>
                      <a:pPr algn="ctr"/>
                      <a:r>
                        <a:rPr lang="en-GB" dirty="0"/>
                        <a:t>  436</a:t>
                      </a:r>
                    </a:p>
                  </a:txBody>
                  <a:tcPr/>
                </a:tc>
                <a:tc>
                  <a:txBody>
                    <a:bodyPr/>
                    <a:lstStyle/>
                    <a:p>
                      <a:pPr algn="ctr"/>
                      <a:r>
                        <a:rPr lang="en-GB" dirty="0"/>
                        <a:t>  439</a:t>
                      </a:r>
                    </a:p>
                  </a:txBody>
                  <a:tcPr/>
                </a:tc>
                <a:tc>
                  <a:txBody>
                    <a:bodyPr/>
                    <a:lstStyle/>
                    <a:p>
                      <a:pPr algn="ctr"/>
                      <a:r>
                        <a:rPr lang="en-GB" dirty="0"/>
                        <a:t>  479</a:t>
                      </a:r>
                    </a:p>
                  </a:txBody>
                  <a:tcPr/>
                </a:tc>
                <a:tc>
                  <a:txBody>
                    <a:bodyPr/>
                    <a:lstStyle/>
                    <a:p>
                      <a:pPr algn="ctr"/>
                      <a:r>
                        <a:rPr lang="en-GB" dirty="0"/>
                        <a:t>  483</a:t>
                      </a:r>
                    </a:p>
                  </a:txBody>
                  <a:tcPr/>
                </a:tc>
                <a:extLst>
                  <a:ext uri="{0D108BD9-81ED-4DB2-BD59-A6C34878D82A}">
                    <a16:rowId xmlns:a16="http://schemas.microsoft.com/office/drawing/2014/main" val="57504617"/>
                  </a:ext>
                </a:extLst>
              </a:tr>
              <a:tr h="383323">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191</a:t>
                      </a:r>
                    </a:p>
                  </a:txBody>
                  <a:tcPr/>
                </a:tc>
                <a:tc>
                  <a:txBody>
                    <a:bodyPr/>
                    <a:lstStyle/>
                    <a:p>
                      <a:pPr algn="ctr"/>
                      <a:r>
                        <a:rPr lang="en-GB" sz="1400" dirty="0">
                          <a:solidFill>
                            <a:schemeClr val="bg1">
                              <a:lumMod val="50000"/>
                            </a:schemeClr>
                          </a:solidFill>
                        </a:rPr>
                        <a:t>197</a:t>
                      </a:r>
                    </a:p>
                  </a:txBody>
                  <a:tcPr/>
                </a:tc>
                <a:tc>
                  <a:txBody>
                    <a:bodyPr/>
                    <a:lstStyle/>
                    <a:p>
                      <a:pPr algn="ctr"/>
                      <a:r>
                        <a:rPr lang="en-GB" sz="1400" dirty="0">
                          <a:solidFill>
                            <a:schemeClr val="bg1">
                              <a:lumMod val="50000"/>
                            </a:schemeClr>
                          </a:solidFill>
                        </a:rPr>
                        <a:t>204</a:t>
                      </a:r>
                    </a:p>
                  </a:txBody>
                  <a:tcPr/>
                </a:tc>
                <a:tc>
                  <a:txBody>
                    <a:bodyPr/>
                    <a:lstStyle/>
                    <a:p>
                      <a:pPr algn="ctr"/>
                      <a:r>
                        <a:rPr lang="en-GB" sz="1400" dirty="0">
                          <a:solidFill>
                            <a:schemeClr val="bg1">
                              <a:lumMod val="50000"/>
                            </a:schemeClr>
                          </a:solidFill>
                        </a:rPr>
                        <a:t>212</a:t>
                      </a:r>
                    </a:p>
                  </a:txBody>
                  <a:tcPr/>
                </a:tc>
                <a:tc>
                  <a:txBody>
                    <a:bodyPr/>
                    <a:lstStyle/>
                    <a:p>
                      <a:pPr algn="ctr"/>
                      <a:r>
                        <a:rPr lang="en-GB" sz="1400" dirty="0">
                          <a:solidFill>
                            <a:schemeClr val="bg1">
                              <a:lumMod val="50000"/>
                            </a:schemeClr>
                          </a:solidFill>
                        </a:rPr>
                        <a:t>220</a:t>
                      </a:r>
                    </a:p>
                  </a:txBody>
                  <a:tcPr/>
                </a:tc>
                <a:tc>
                  <a:txBody>
                    <a:bodyPr/>
                    <a:lstStyle/>
                    <a:p>
                      <a:pPr algn="ctr"/>
                      <a:r>
                        <a:rPr lang="en-GB" sz="1400" dirty="0">
                          <a:solidFill>
                            <a:schemeClr val="bg1">
                              <a:lumMod val="50000"/>
                            </a:schemeClr>
                          </a:solidFill>
                        </a:rPr>
                        <a:t>237</a:t>
                      </a:r>
                    </a:p>
                  </a:txBody>
                  <a:tcPr/>
                </a:tc>
                <a:tc>
                  <a:txBody>
                    <a:bodyPr/>
                    <a:lstStyle/>
                    <a:p>
                      <a:pPr algn="ctr"/>
                      <a:r>
                        <a:rPr lang="en-GB" sz="1400" dirty="0">
                          <a:solidFill>
                            <a:schemeClr val="bg1">
                              <a:lumMod val="50000"/>
                            </a:schemeClr>
                          </a:solidFill>
                        </a:rPr>
                        <a:t>225</a:t>
                      </a:r>
                    </a:p>
                  </a:txBody>
                  <a:tcPr/>
                </a:tc>
                <a:tc>
                  <a:txBody>
                    <a:bodyPr/>
                    <a:lstStyle/>
                    <a:p>
                      <a:pPr algn="ctr"/>
                      <a:r>
                        <a:rPr lang="en-GB" sz="1400" dirty="0">
                          <a:solidFill>
                            <a:schemeClr val="bg1">
                              <a:lumMod val="50000"/>
                            </a:schemeClr>
                          </a:solidFill>
                        </a:rPr>
                        <a:t>231</a:t>
                      </a:r>
                    </a:p>
                  </a:txBody>
                  <a:tcPr/>
                </a:tc>
                <a:extLst>
                  <a:ext uri="{0D108BD9-81ED-4DB2-BD59-A6C34878D82A}">
                    <a16:rowId xmlns:a16="http://schemas.microsoft.com/office/drawing/2014/main" val="841582196"/>
                  </a:ext>
                </a:extLst>
              </a:tr>
            </a:tbl>
          </a:graphicData>
        </a:graphic>
      </p:graphicFrame>
    </p:spTree>
    <p:extLst>
      <p:ext uri="{BB962C8B-B14F-4D97-AF65-F5344CB8AC3E}">
        <p14:creationId xmlns:p14="http://schemas.microsoft.com/office/powerpoint/2010/main" val="245645446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9144000" cy="1828800"/>
          </a:xfrm>
        </p:spPr>
        <p:txBody>
          <a:bodyPr>
            <a:normAutofit fontScale="90000"/>
          </a:bodyPr>
          <a:lstStyle/>
          <a:p>
            <a:pPr algn="ctr"/>
            <a:r>
              <a:rPr lang="en-GB" sz="4000" b="1" dirty="0">
                <a:solidFill>
                  <a:srgbClr val="0070C0"/>
                </a:solidFill>
                <a:latin typeface="+mn-lt"/>
                <a:ea typeface="Georgia" charset="0"/>
                <a:cs typeface="Georgia" charset="0"/>
              </a:rPr>
              <a:t>World growth of tertiary education: 1970-2017</a:t>
            </a:r>
            <a:br>
              <a:rPr lang="en-GB" sz="4000" b="1" dirty="0">
                <a:solidFill>
                  <a:srgbClr val="0070C0"/>
                </a:solidFill>
                <a:latin typeface="+mn-lt"/>
                <a:ea typeface="Georgia" charset="0"/>
                <a:cs typeface="Georgia" charset="0"/>
              </a:rPr>
            </a:br>
            <a:r>
              <a:rPr lang="en-GB" sz="3100" dirty="0">
                <a:ea typeface="Georgia" charset="0"/>
                <a:cs typeface="Georgia" charset="0"/>
              </a:rPr>
              <a:t>1970 = 1.0.  World Bank/UNESCO data</a:t>
            </a:r>
            <a:br>
              <a:rPr lang="en-GB" sz="3100" dirty="0">
                <a:ea typeface="Georgia" charset="0"/>
                <a:cs typeface="Georgia" charset="0"/>
              </a:rPr>
            </a:br>
            <a:r>
              <a:rPr lang="en-GB" sz="3100" dirty="0">
                <a:ea typeface="Georgia" charset="0"/>
                <a:cs typeface="Georgia" charset="0"/>
              </a:rPr>
              <a:t>Four </a:t>
            </a:r>
            <a:r>
              <a:rPr lang="en-GB" sz="2800" dirty="0">
                <a:ea typeface="Georgia" charset="0"/>
                <a:cs typeface="Georgia" charset="0"/>
              </a:rPr>
              <a:t>fifths of tertiary enrolments are in degree programmes </a:t>
            </a:r>
            <a:endParaRPr lang="en-US" sz="2800" dirty="0">
              <a:ea typeface="Georgia" charset="0"/>
              <a:cs typeface="Georgia"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6605502"/>
              </p:ext>
            </p:extLst>
          </p:nvPr>
        </p:nvGraphicFramePr>
        <p:xfrm>
          <a:off x="465605" y="1943099"/>
          <a:ext cx="8378358" cy="4672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661670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6A78-2D44-6A49-85F4-A4034A62699B}"/>
              </a:ext>
            </a:extLst>
          </p:cNvPr>
          <p:cNvSpPr>
            <a:spLocks noGrp="1"/>
          </p:cNvSpPr>
          <p:nvPr>
            <p:ph type="title"/>
          </p:nvPr>
        </p:nvSpPr>
        <p:spPr>
          <a:xfrm>
            <a:off x="0" y="280309"/>
            <a:ext cx="9144000" cy="1545316"/>
          </a:xfrm>
        </p:spPr>
        <p:txBody>
          <a:bodyPr>
            <a:normAutofit fontScale="90000"/>
          </a:bodyPr>
          <a:lstStyle/>
          <a:p>
            <a:pPr algn="ctr"/>
            <a:r>
              <a:rPr lang="en-GB" b="1" dirty="0">
                <a:solidFill>
                  <a:srgbClr val="0070C0"/>
                </a:solidFill>
                <a:latin typeface="+mn-lt"/>
              </a:rPr>
              <a:t>High citation (top 10%) papers, 2006-09 </a:t>
            </a:r>
            <a:br>
              <a:rPr lang="en-GB" b="1" dirty="0">
                <a:solidFill>
                  <a:srgbClr val="0070C0"/>
                </a:solidFill>
                <a:latin typeface="+mn-lt"/>
              </a:rPr>
            </a:br>
            <a:r>
              <a:rPr lang="en-GB" b="1" dirty="0">
                <a:solidFill>
                  <a:srgbClr val="0070C0"/>
                </a:solidFill>
                <a:latin typeface="+mn-lt"/>
              </a:rPr>
              <a:t>to 2013-16 cite periods, by research field</a:t>
            </a:r>
            <a:br>
              <a:rPr lang="en-GB" sz="4000" b="1" dirty="0">
                <a:solidFill>
                  <a:srgbClr val="0070C0"/>
                </a:solidFill>
                <a:latin typeface="+mn-lt"/>
              </a:rPr>
            </a:br>
            <a:r>
              <a:rPr lang="en-GB" sz="3100" dirty="0"/>
              <a:t>Tohoku University only – Leiden ranking data</a:t>
            </a:r>
          </a:p>
        </p:txBody>
      </p:sp>
      <p:graphicFrame>
        <p:nvGraphicFramePr>
          <p:cNvPr id="4" name="Content Placeholder 3">
            <a:extLst>
              <a:ext uri="{FF2B5EF4-FFF2-40B4-BE49-F238E27FC236}">
                <a16:creationId xmlns:a16="http://schemas.microsoft.com/office/drawing/2014/main" id="{02080FA0-F36D-1D49-BFD3-98503686282E}"/>
              </a:ext>
            </a:extLst>
          </p:cNvPr>
          <p:cNvGraphicFramePr>
            <a:graphicFrameLocks noGrp="1"/>
          </p:cNvGraphicFramePr>
          <p:nvPr>
            <p:ph idx="1"/>
            <p:extLst>
              <p:ext uri="{D42A27DB-BD31-4B8C-83A1-F6EECF244321}">
                <p14:modId xmlns:p14="http://schemas.microsoft.com/office/powerpoint/2010/main" val="1905676755"/>
              </p:ext>
            </p:extLst>
          </p:nvPr>
        </p:nvGraphicFramePr>
        <p:xfrm>
          <a:off x="368135" y="1938013"/>
          <a:ext cx="8667909" cy="4639678"/>
        </p:xfrm>
        <a:graphic>
          <a:graphicData uri="http://schemas.openxmlformats.org/drawingml/2006/table">
            <a:tbl>
              <a:tblPr firstRow="1" bandRow="1">
                <a:tableStyleId>{5C22544A-7EE6-4342-B048-85BDC9FD1C3A}</a:tableStyleId>
              </a:tblPr>
              <a:tblGrid>
                <a:gridCol w="1448790">
                  <a:extLst>
                    <a:ext uri="{9D8B030D-6E8A-4147-A177-3AD203B41FA5}">
                      <a16:colId xmlns:a16="http://schemas.microsoft.com/office/drawing/2014/main" val="3777922466"/>
                    </a:ext>
                  </a:extLst>
                </a:gridCol>
                <a:gridCol w="890649">
                  <a:extLst>
                    <a:ext uri="{9D8B030D-6E8A-4147-A177-3AD203B41FA5}">
                      <a16:colId xmlns:a16="http://schemas.microsoft.com/office/drawing/2014/main" val="2905713337"/>
                    </a:ext>
                  </a:extLst>
                </a:gridCol>
                <a:gridCol w="890649">
                  <a:extLst>
                    <a:ext uri="{9D8B030D-6E8A-4147-A177-3AD203B41FA5}">
                      <a16:colId xmlns:a16="http://schemas.microsoft.com/office/drawing/2014/main" val="1286789286"/>
                    </a:ext>
                  </a:extLst>
                </a:gridCol>
                <a:gridCol w="926276">
                  <a:extLst>
                    <a:ext uri="{9D8B030D-6E8A-4147-A177-3AD203B41FA5}">
                      <a16:colId xmlns:a16="http://schemas.microsoft.com/office/drawing/2014/main" val="3673197083"/>
                    </a:ext>
                  </a:extLst>
                </a:gridCol>
                <a:gridCol w="890649">
                  <a:extLst>
                    <a:ext uri="{9D8B030D-6E8A-4147-A177-3AD203B41FA5}">
                      <a16:colId xmlns:a16="http://schemas.microsoft.com/office/drawing/2014/main" val="1919097867"/>
                    </a:ext>
                  </a:extLst>
                </a:gridCol>
                <a:gridCol w="938151">
                  <a:extLst>
                    <a:ext uri="{9D8B030D-6E8A-4147-A177-3AD203B41FA5}">
                      <a16:colId xmlns:a16="http://schemas.microsoft.com/office/drawing/2014/main" val="3322753"/>
                    </a:ext>
                  </a:extLst>
                </a:gridCol>
                <a:gridCol w="878774">
                  <a:extLst>
                    <a:ext uri="{9D8B030D-6E8A-4147-A177-3AD203B41FA5}">
                      <a16:colId xmlns:a16="http://schemas.microsoft.com/office/drawing/2014/main" val="188791111"/>
                    </a:ext>
                  </a:extLst>
                </a:gridCol>
                <a:gridCol w="926275">
                  <a:extLst>
                    <a:ext uri="{9D8B030D-6E8A-4147-A177-3AD203B41FA5}">
                      <a16:colId xmlns:a16="http://schemas.microsoft.com/office/drawing/2014/main" val="3842585455"/>
                    </a:ext>
                  </a:extLst>
                </a:gridCol>
                <a:gridCol w="877696">
                  <a:extLst>
                    <a:ext uri="{9D8B030D-6E8A-4147-A177-3AD203B41FA5}">
                      <a16:colId xmlns:a16="http://schemas.microsoft.com/office/drawing/2014/main" val="1178280984"/>
                    </a:ext>
                  </a:extLst>
                </a:gridCol>
              </a:tblGrid>
              <a:tr h="501258">
                <a:tc>
                  <a:txBody>
                    <a:bodyPr/>
                    <a:lstStyle/>
                    <a:p>
                      <a:endParaRPr lang="en-GB" sz="1600" dirty="0"/>
                    </a:p>
                  </a:txBody>
                  <a:tcPr/>
                </a:tc>
                <a:tc>
                  <a:txBody>
                    <a:bodyPr/>
                    <a:lstStyle/>
                    <a:p>
                      <a:r>
                        <a:rPr lang="en-GB" sz="1600" dirty="0"/>
                        <a:t>2006-09</a:t>
                      </a:r>
                    </a:p>
                  </a:txBody>
                  <a:tcPr/>
                </a:tc>
                <a:tc>
                  <a:txBody>
                    <a:bodyPr/>
                    <a:lstStyle/>
                    <a:p>
                      <a:r>
                        <a:rPr lang="en-GB" sz="1600" dirty="0"/>
                        <a:t>2007-10</a:t>
                      </a:r>
                    </a:p>
                  </a:txBody>
                  <a:tcPr/>
                </a:tc>
                <a:tc>
                  <a:txBody>
                    <a:bodyPr/>
                    <a:lstStyle/>
                    <a:p>
                      <a:r>
                        <a:rPr lang="en-GB" sz="1600" dirty="0"/>
                        <a:t>2008-11</a:t>
                      </a:r>
                    </a:p>
                  </a:txBody>
                  <a:tcPr/>
                </a:tc>
                <a:tc>
                  <a:txBody>
                    <a:bodyPr/>
                    <a:lstStyle/>
                    <a:p>
                      <a:r>
                        <a:rPr lang="en-GB" sz="1600" dirty="0"/>
                        <a:t>2009-12</a:t>
                      </a:r>
                    </a:p>
                  </a:txBody>
                  <a:tcPr/>
                </a:tc>
                <a:tc>
                  <a:txBody>
                    <a:bodyPr/>
                    <a:lstStyle/>
                    <a:p>
                      <a:r>
                        <a:rPr lang="en-GB" sz="1600" dirty="0"/>
                        <a:t>2010-13</a:t>
                      </a:r>
                    </a:p>
                  </a:txBody>
                  <a:tcPr/>
                </a:tc>
                <a:tc>
                  <a:txBody>
                    <a:bodyPr/>
                    <a:lstStyle/>
                    <a:p>
                      <a:r>
                        <a:rPr lang="en-GB" sz="1600" dirty="0"/>
                        <a:t>2011-14</a:t>
                      </a:r>
                    </a:p>
                  </a:txBody>
                  <a:tcPr/>
                </a:tc>
                <a:tc>
                  <a:txBody>
                    <a:bodyPr/>
                    <a:lstStyle/>
                    <a:p>
                      <a:r>
                        <a:rPr lang="en-GB" sz="1600" dirty="0"/>
                        <a:t>2012-15</a:t>
                      </a:r>
                    </a:p>
                  </a:txBody>
                  <a:tcPr/>
                </a:tc>
                <a:tc>
                  <a:txBody>
                    <a:bodyPr/>
                    <a:lstStyle/>
                    <a:p>
                      <a:r>
                        <a:rPr lang="en-GB" sz="1600" dirty="0"/>
                        <a:t>2013-16</a:t>
                      </a:r>
                    </a:p>
                  </a:txBody>
                  <a:tcPr/>
                </a:tc>
                <a:extLst>
                  <a:ext uri="{0D108BD9-81ED-4DB2-BD59-A6C34878D82A}">
                    <a16:rowId xmlns:a16="http://schemas.microsoft.com/office/drawing/2014/main" val="2352105153"/>
                  </a:ext>
                </a:extLst>
              </a:tr>
              <a:tr h="383323">
                <a:tc>
                  <a:txBody>
                    <a:bodyPr/>
                    <a:lstStyle/>
                    <a:p>
                      <a:r>
                        <a:rPr lang="en-GB" dirty="0"/>
                        <a:t>Physical Sci E</a:t>
                      </a:r>
                    </a:p>
                  </a:txBody>
                  <a:tcPr/>
                </a:tc>
                <a:tc>
                  <a:txBody>
                    <a:bodyPr/>
                    <a:lstStyle/>
                    <a:p>
                      <a:pPr algn="ctr"/>
                      <a:r>
                        <a:rPr lang="en-GB" dirty="0"/>
                        <a:t>444</a:t>
                      </a:r>
                    </a:p>
                  </a:txBody>
                  <a:tcPr/>
                </a:tc>
                <a:tc>
                  <a:txBody>
                    <a:bodyPr/>
                    <a:lstStyle/>
                    <a:p>
                      <a:pPr algn="ctr"/>
                      <a:r>
                        <a:rPr lang="en-GB" dirty="0"/>
                        <a:t>431</a:t>
                      </a:r>
                    </a:p>
                  </a:txBody>
                  <a:tcPr/>
                </a:tc>
                <a:tc>
                  <a:txBody>
                    <a:bodyPr/>
                    <a:lstStyle/>
                    <a:p>
                      <a:pPr algn="ctr"/>
                      <a:r>
                        <a:rPr lang="en-GB" dirty="0"/>
                        <a:t>431</a:t>
                      </a:r>
                    </a:p>
                  </a:txBody>
                  <a:tcPr/>
                </a:tc>
                <a:tc>
                  <a:txBody>
                    <a:bodyPr/>
                    <a:lstStyle/>
                    <a:p>
                      <a:pPr algn="ctr"/>
                      <a:r>
                        <a:rPr lang="en-GB" dirty="0"/>
                        <a:t>410</a:t>
                      </a:r>
                    </a:p>
                  </a:txBody>
                  <a:tcPr/>
                </a:tc>
                <a:tc>
                  <a:txBody>
                    <a:bodyPr/>
                    <a:lstStyle/>
                    <a:p>
                      <a:pPr algn="ctr"/>
                      <a:r>
                        <a:rPr lang="en-GB" dirty="0"/>
                        <a:t>410</a:t>
                      </a:r>
                    </a:p>
                  </a:txBody>
                  <a:tcPr/>
                </a:tc>
                <a:tc>
                  <a:txBody>
                    <a:bodyPr/>
                    <a:lstStyle/>
                    <a:p>
                      <a:pPr algn="ctr"/>
                      <a:r>
                        <a:rPr lang="en-GB" dirty="0"/>
                        <a:t>406</a:t>
                      </a:r>
                    </a:p>
                  </a:txBody>
                  <a:tcPr/>
                </a:tc>
                <a:tc>
                  <a:txBody>
                    <a:bodyPr/>
                    <a:lstStyle/>
                    <a:p>
                      <a:pPr algn="ctr"/>
                      <a:r>
                        <a:rPr lang="en-GB" dirty="0"/>
                        <a:t>382</a:t>
                      </a:r>
                    </a:p>
                  </a:txBody>
                  <a:tcPr/>
                </a:tc>
                <a:tc>
                  <a:txBody>
                    <a:bodyPr/>
                    <a:lstStyle/>
                    <a:p>
                      <a:pPr algn="ctr"/>
                      <a:r>
                        <a:rPr lang="en-GB" dirty="0"/>
                        <a:t>384</a:t>
                      </a:r>
                    </a:p>
                  </a:txBody>
                  <a:tcPr/>
                </a:tc>
                <a:extLst>
                  <a:ext uri="{0D108BD9-81ED-4DB2-BD59-A6C34878D82A}">
                    <a16:rowId xmlns:a16="http://schemas.microsoft.com/office/drawing/2014/main" val="62163042"/>
                  </a:ext>
                </a:extLst>
              </a:tr>
              <a:tr h="463439">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22</a:t>
                      </a:r>
                    </a:p>
                  </a:txBody>
                  <a:tcPr/>
                </a:tc>
                <a:tc>
                  <a:txBody>
                    <a:bodyPr/>
                    <a:lstStyle/>
                    <a:p>
                      <a:pPr algn="ctr"/>
                      <a:r>
                        <a:rPr lang="en-GB" sz="1400" dirty="0">
                          <a:solidFill>
                            <a:schemeClr val="bg1">
                              <a:lumMod val="50000"/>
                            </a:schemeClr>
                          </a:solidFill>
                        </a:rPr>
                        <a:t>  26</a:t>
                      </a:r>
                    </a:p>
                  </a:txBody>
                  <a:tcPr/>
                </a:tc>
                <a:tc>
                  <a:txBody>
                    <a:bodyPr/>
                    <a:lstStyle/>
                    <a:p>
                      <a:pPr algn="ctr"/>
                      <a:r>
                        <a:rPr lang="en-GB" sz="1400" dirty="0">
                          <a:solidFill>
                            <a:schemeClr val="bg1">
                              <a:lumMod val="50000"/>
                            </a:schemeClr>
                          </a:solidFill>
                        </a:rPr>
                        <a:t>  28</a:t>
                      </a:r>
                    </a:p>
                  </a:txBody>
                  <a:tcPr/>
                </a:tc>
                <a:tc>
                  <a:txBody>
                    <a:bodyPr/>
                    <a:lstStyle/>
                    <a:p>
                      <a:pPr algn="ctr"/>
                      <a:r>
                        <a:rPr lang="en-GB" sz="1400" dirty="0">
                          <a:solidFill>
                            <a:schemeClr val="bg1">
                              <a:lumMod val="50000"/>
                            </a:schemeClr>
                          </a:solidFill>
                        </a:rPr>
                        <a:t>  32</a:t>
                      </a:r>
                    </a:p>
                  </a:txBody>
                  <a:tcPr/>
                </a:tc>
                <a:tc>
                  <a:txBody>
                    <a:bodyPr/>
                    <a:lstStyle/>
                    <a:p>
                      <a:pPr algn="ctr"/>
                      <a:r>
                        <a:rPr lang="en-GB" sz="1400" dirty="0">
                          <a:solidFill>
                            <a:schemeClr val="bg1">
                              <a:lumMod val="50000"/>
                            </a:schemeClr>
                          </a:solidFill>
                        </a:rPr>
                        <a:t>  34</a:t>
                      </a:r>
                    </a:p>
                  </a:txBody>
                  <a:tcPr/>
                </a:tc>
                <a:tc>
                  <a:txBody>
                    <a:bodyPr/>
                    <a:lstStyle/>
                    <a:p>
                      <a:pPr algn="ctr"/>
                      <a:r>
                        <a:rPr lang="en-GB" sz="1400" dirty="0">
                          <a:solidFill>
                            <a:schemeClr val="bg1">
                              <a:lumMod val="50000"/>
                            </a:schemeClr>
                          </a:solidFill>
                        </a:rPr>
                        <a:t>  40</a:t>
                      </a:r>
                    </a:p>
                  </a:txBody>
                  <a:tcPr/>
                </a:tc>
                <a:tc>
                  <a:txBody>
                    <a:bodyPr/>
                    <a:lstStyle/>
                    <a:p>
                      <a:pPr algn="ctr"/>
                      <a:r>
                        <a:rPr lang="en-GB" sz="1400" dirty="0">
                          <a:solidFill>
                            <a:schemeClr val="bg1">
                              <a:lumMod val="50000"/>
                            </a:schemeClr>
                          </a:solidFill>
                        </a:rPr>
                        <a:t>  50</a:t>
                      </a:r>
                    </a:p>
                  </a:txBody>
                  <a:tcPr/>
                </a:tc>
                <a:tc>
                  <a:txBody>
                    <a:bodyPr/>
                    <a:lstStyle/>
                    <a:p>
                      <a:pPr algn="ctr"/>
                      <a:r>
                        <a:rPr lang="en-GB" sz="1400" dirty="0">
                          <a:solidFill>
                            <a:schemeClr val="bg1">
                              <a:lumMod val="50000"/>
                            </a:schemeClr>
                          </a:solidFill>
                        </a:rPr>
                        <a:t>  59</a:t>
                      </a:r>
                    </a:p>
                  </a:txBody>
                  <a:tcPr/>
                </a:tc>
                <a:extLst>
                  <a:ext uri="{0D108BD9-81ED-4DB2-BD59-A6C34878D82A}">
                    <a16:rowId xmlns:a16="http://schemas.microsoft.com/office/drawing/2014/main" val="3384218405"/>
                  </a:ext>
                </a:extLst>
              </a:tr>
              <a:tr h="383323">
                <a:tc>
                  <a:txBody>
                    <a:bodyPr/>
                    <a:lstStyle/>
                    <a:p>
                      <a:r>
                        <a:rPr lang="en-GB" dirty="0"/>
                        <a:t>Maths/Comp</a:t>
                      </a:r>
                    </a:p>
                  </a:txBody>
                  <a:tcPr/>
                </a:tc>
                <a:tc>
                  <a:txBody>
                    <a:bodyPr/>
                    <a:lstStyle/>
                    <a:p>
                      <a:pPr algn="ctr"/>
                      <a:r>
                        <a:rPr lang="en-GB" dirty="0"/>
                        <a:t>  33</a:t>
                      </a:r>
                    </a:p>
                  </a:txBody>
                  <a:tcPr/>
                </a:tc>
                <a:tc>
                  <a:txBody>
                    <a:bodyPr/>
                    <a:lstStyle/>
                    <a:p>
                      <a:pPr algn="ctr"/>
                      <a:r>
                        <a:rPr lang="en-GB" dirty="0"/>
                        <a:t>  29</a:t>
                      </a:r>
                    </a:p>
                  </a:txBody>
                  <a:tcPr/>
                </a:tc>
                <a:tc>
                  <a:txBody>
                    <a:bodyPr/>
                    <a:lstStyle/>
                    <a:p>
                      <a:pPr algn="ctr"/>
                      <a:r>
                        <a:rPr lang="en-GB" dirty="0"/>
                        <a:t>  32</a:t>
                      </a:r>
                    </a:p>
                  </a:txBody>
                  <a:tcPr/>
                </a:tc>
                <a:tc>
                  <a:txBody>
                    <a:bodyPr/>
                    <a:lstStyle/>
                    <a:p>
                      <a:pPr algn="ctr"/>
                      <a:r>
                        <a:rPr lang="en-GB" dirty="0"/>
                        <a:t>  32</a:t>
                      </a:r>
                    </a:p>
                  </a:txBody>
                  <a:tcPr/>
                </a:tc>
                <a:tc>
                  <a:txBody>
                    <a:bodyPr/>
                    <a:lstStyle/>
                    <a:p>
                      <a:pPr algn="ctr"/>
                      <a:r>
                        <a:rPr lang="en-GB" dirty="0"/>
                        <a:t>  36</a:t>
                      </a:r>
                    </a:p>
                  </a:txBody>
                  <a:tcPr/>
                </a:tc>
                <a:tc>
                  <a:txBody>
                    <a:bodyPr/>
                    <a:lstStyle/>
                    <a:p>
                      <a:pPr algn="ctr"/>
                      <a:r>
                        <a:rPr lang="en-GB" dirty="0"/>
                        <a:t>  39</a:t>
                      </a:r>
                    </a:p>
                  </a:txBody>
                  <a:tcPr/>
                </a:tc>
                <a:tc>
                  <a:txBody>
                    <a:bodyPr/>
                    <a:lstStyle/>
                    <a:p>
                      <a:pPr algn="ctr"/>
                      <a:r>
                        <a:rPr lang="en-GB" dirty="0"/>
                        <a:t>  39</a:t>
                      </a:r>
                    </a:p>
                  </a:txBody>
                  <a:tcPr/>
                </a:tc>
                <a:tc>
                  <a:txBody>
                    <a:bodyPr/>
                    <a:lstStyle/>
                    <a:p>
                      <a:pPr algn="ctr"/>
                      <a:r>
                        <a:rPr lang="en-GB" dirty="0"/>
                        <a:t>  41</a:t>
                      </a:r>
                    </a:p>
                  </a:txBody>
                  <a:tcPr/>
                </a:tc>
                <a:extLst>
                  <a:ext uri="{0D108BD9-81ED-4DB2-BD59-A6C34878D82A}">
                    <a16:rowId xmlns:a16="http://schemas.microsoft.com/office/drawing/2014/main" val="3876691689"/>
                  </a:ext>
                </a:extLst>
              </a:tr>
              <a:tr h="451381">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222</a:t>
                      </a:r>
                    </a:p>
                  </a:txBody>
                  <a:tcPr/>
                </a:tc>
                <a:tc>
                  <a:txBody>
                    <a:bodyPr/>
                    <a:lstStyle/>
                    <a:p>
                      <a:pPr algn="ctr"/>
                      <a:r>
                        <a:rPr lang="en-GB" sz="1400" dirty="0">
                          <a:solidFill>
                            <a:schemeClr val="bg1">
                              <a:lumMod val="50000"/>
                            </a:schemeClr>
                          </a:solidFill>
                        </a:rPr>
                        <a:t>270</a:t>
                      </a:r>
                    </a:p>
                  </a:txBody>
                  <a:tcPr/>
                </a:tc>
                <a:tc>
                  <a:txBody>
                    <a:bodyPr/>
                    <a:lstStyle/>
                    <a:p>
                      <a:pPr algn="ctr"/>
                      <a:r>
                        <a:rPr lang="en-GB" sz="1400" dirty="0">
                          <a:solidFill>
                            <a:schemeClr val="bg1">
                              <a:lumMod val="50000"/>
                            </a:schemeClr>
                          </a:solidFill>
                        </a:rPr>
                        <a:t>255</a:t>
                      </a:r>
                    </a:p>
                  </a:txBody>
                  <a:tcPr/>
                </a:tc>
                <a:tc>
                  <a:txBody>
                    <a:bodyPr/>
                    <a:lstStyle/>
                    <a:p>
                      <a:pPr algn="ctr"/>
                      <a:r>
                        <a:rPr lang="en-GB" sz="1400" dirty="0">
                          <a:solidFill>
                            <a:schemeClr val="bg1">
                              <a:lumMod val="50000"/>
                            </a:schemeClr>
                          </a:solidFill>
                        </a:rPr>
                        <a:t>273</a:t>
                      </a:r>
                    </a:p>
                  </a:txBody>
                  <a:tcPr/>
                </a:tc>
                <a:tc>
                  <a:txBody>
                    <a:bodyPr/>
                    <a:lstStyle/>
                    <a:p>
                      <a:pPr algn="ctr"/>
                      <a:r>
                        <a:rPr lang="en-GB" sz="1400" dirty="0">
                          <a:solidFill>
                            <a:schemeClr val="bg1">
                              <a:lumMod val="50000"/>
                            </a:schemeClr>
                          </a:solidFill>
                        </a:rPr>
                        <a:t>250</a:t>
                      </a:r>
                    </a:p>
                  </a:txBody>
                  <a:tcPr/>
                </a:tc>
                <a:tc>
                  <a:txBody>
                    <a:bodyPr/>
                    <a:lstStyle/>
                    <a:p>
                      <a:pPr algn="ctr"/>
                      <a:r>
                        <a:rPr lang="en-GB" sz="1400" dirty="0">
                          <a:solidFill>
                            <a:schemeClr val="bg1">
                              <a:lumMod val="50000"/>
                            </a:schemeClr>
                          </a:solidFill>
                        </a:rPr>
                        <a:t>249</a:t>
                      </a:r>
                    </a:p>
                  </a:txBody>
                  <a:tcPr/>
                </a:tc>
                <a:tc>
                  <a:txBody>
                    <a:bodyPr/>
                    <a:lstStyle/>
                    <a:p>
                      <a:pPr algn="ctr"/>
                      <a:r>
                        <a:rPr lang="en-GB" sz="1400" dirty="0">
                          <a:solidFill>
                            <a:schemeClr val="bg1">
                              <a:lumMod val="50000"/>
                            </a:schemeClr>
                          </a:solidFill>
                        </a:rPr>
                        <a:t>253</a:t>
                      </a:r>
                    </a:p>
                  </a:txBody>
                  <a:tcPr/>
                </a:tc>
                <a:tc>
                  <a:txBody>
                    <a:bodyPr/>
                    <a:lstStyle/>
                    <a:p>
                      <a:pPr algn="ctr"/>
                      <a:r>
                        <a:rPr lang="en-GB" sz="1400" dirty="0">
                          <a:solidFill>
                            <a:schemeClr val="bg1">
                              <a:lumMod val="50000"/>
                            </a:schemeClr>
                          </a:solidFill>
                        </a:rPr>
                        <a:t>238</a:t>
                      </a:r>
                    </a:p>
                  </a:txBody>
                  <a:tcPr/>
                </a:tc>
                <a:extLst>
                  <a:ext uri="{0D108BD9-81ED-4DB2-BD59-A6C34878D82A}">
                    <a16:rowId xmlns:a16="http://schemas.microsoft.com/office/drawing/2014/main" val="2769656202"/>
                  </a:ext>
                </a:extLst>
              </a:tr>
              <a:tr h="383323">
                <a:tc>
                  <a:txBody>
                    <a:bodyPr/>
                    <a:lstStyle/>
                    <a:p>
                      <a:r>
                        <a:rPr lang="en-GB" dirty="0"/>
                        <a:t>Life/Earth Sci</a:t>
                      </a:r>
                    </a:p>
                  </a:txBody>
                  <a:tcPr/>
                </a:tc>
                <a:tc>
                  <a:txBody>
                    <a:bodyPr/>
                    <a:lstStyle/>
                    <a:p>
                      <a:pPr algn="ctr"/>
                      <a:r>
                        <a:rPr lang="en-GB" dirty="0"/>
                        <a:t>    57</a:t>
                      </a:r>
                    </a:p>
                  </a:txBody>
                  <a:tcPr/>
                </a:tc>
                <a:tc>
                  <a:txBody>
                    <a:bodyPr/>
                    <a:lstStyle/>
                    <a:p>
                      <a:pPr algn="ctr"/>
                      <a:r>
                        <a:rPr lang="en-GB" dirty="0"/>
                        <a:t>    65</a:t>
                      </a:r>
                    </a:p>
                  </a:txBody>
                  <a:tcPr/>
                </a:tc>
                <a:tc>
                  <a:txBody>
                    <a:bodyPr/>
                    <a:lstStyle/>
                    <a:p>
                      <a:pPr algn="ctr"/>
                      <a:r>
                        <a:rPr lang="en-GB" dirty="0"/>
                        <a:t>    64</a:t>
                      </a:r>
                    </a:p>
                  </a:txBody>
                  <a:tcPr/>
                </a:tc>
                <a:tc>
                  <a:txBody>
                    <a:bodyPr/>
                    <a:lstStyle/>
                    <a:p>
                      <a:pPr algn="ctr"/>
                      <a:r>
                        <a:rPr lang="en-GB" dirty="0"/>
                        <a:t>    63</a:t>
                      </a:r>
                    </a:p>
                  </a:txBody>
                  <a:tcPr/>
                </a:tc>
                <a:tc>
                  <a:txBody>
                    <a:bodyPr/>
                    <a:lstStyle/>
                    <a:p>
                      <a:pPr algn="ctr"/>
                      <a:r>
                        <a:rPr lang="en-GB" dirty="0"/>
                        <a:t>    66</a:t>
                      </a:r>
                    </a:p>
                  </a:txBody>
                  <a:tcPr/>
                </a:tc>
                <a:tc>
                  <a:txBody>
                    <a:bodyPr/>
                    <a:lstStyle/>
                    <a:p>
                      <a:pPr algn="ctr"/>
                      <a:r>
                        <a:rPr lang="en-GB" dirty="0"/>
                        <a:t>    65</a:t>
                      </a:r>
                    </a:p>
                  </a:txBody>
                  <a:tcPr/>
                </a:tc>
                <a:tc>
                  <a:txBody>
                    <a:bodyPr/>
                    <a:lstStyle/>
                    <a:p>
                      <a:pPr algn="ctr"/>
                      <a:r>
                        <a:rPr lang="en-GB" dirty="0"/>
                        <a:t>    74</a:t>
                      </a:r>
                    </a:p>
                  </a:txBody>
                  <a:tcPr/>
                </a:tc>
                <a:tc>
                  <a:txBody>
                    <a:bodyPr/>
                    <a:lstStyle/>
                    <a:p>
                      <a:pPr algn="ctr"/>
                      <a:r>
                        <a:rPr lang="en-GB" dirty="0"/>
                        <a:t>    68</a:t>
                      </a:r>
                    </a:p>
                  </a:txBody>
                  <a:tcPr/>
                </a:tc>
                <a:extLst>
                  <a:ext uri="{0D108BD9-81ED-4DB2-BD59-A6C34878D82A}">
                    <a16:rowId xmlns:a16="http://schemas.microsoft.com/office/drawing/2014/main" val="4241722241"/>
                  </a:ext>
                </a:extLst>
              </a:tr>
              <a:tr h="463656">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194</a:t>
                      </a:r>
                    </a:p>
                  </a:txBody>
                  <a:tcPr/>
                </a:tc>
                <a:tc>
                  <a:txBody>
                    <a:bodyPr/>
                    <a:lstStyle/>
                    <a:p>
                      <a:pPr algn="ctr"/>
                      <a:r>
                        <a:rPr lang="en-GB" sz="1400" dirty="0">
                          <a:solidFill>
                            <a:schemeClr val="bg1">
                              <a:lumMod val="50000"/>
                            </a:schemeClr>
                          </a:solidFill>
                        </a:rPr>
                        <a:t>175</a:t>
                      </a:r>
                    </a:p>
                  </a:txBody>
                  <a:tcPr/>
                </a:tc>
                <a:tc>
                  <a:txBody>
                    <a:bodyPr/>
                    <a:lstStyle/>
                    <a:p>
                      <a:pPr algn="ctr"/>
                      <a:r>
                        <a:rPr lang="en-GB" sz="1400" dirty="0">
                          <a:solidFill>
                            <a:schemeClr val="bg1">
                              <a:lumMod val="50000"/>
                            </a:schemeClr>
                          </a:solidFill>
                        </a:rPr>
                        <a:t>183</a:t>
                      </a:r>
                    </a:p>
                  </a:txBody>
                  <a:tcPr/>
                </a:tc>
                <a:tc>
                  <a:txBody>
                    <a:bodyPr/>
                    <a:lstStyle/>
                    <a:p>
                      <a:pPr algn="ctr"/>
                      <a:r>
                        <a:rPr lang="en-GB" sz="1400" dirty="0">
                          <a:solidFill>
                            <a:schemeClr val="bg1">
                              <a:lumMod val="50000"/>
                            </a:schemeClr>
                          </a:solidFill>
                        </a:rPr>
                        <a:t>197</a:t>
                      </a:r>
                    </a:p>
                  </a:txBody>
                  <a:tcPr/>
                </a:tc>
                <a:tc>
                  <a:txBody>
                    <a:bodyPr/>
                    <a:lstStyle/>
                    <a:p>
                      <a:pPr algn="ctr"/>
                      <a:r>
                        <a:rPr lang="en-GB" sz="1400" dirty="0">
                          <a:solidFill>
                            <a:schemeClr val="bg1">
                              <a:lumMod val="50000"/>
                            </a:schemeClr>
                          </a:solidFill>
                        </a:rPr>
                        <a:t>200</a:t>
                      </a:r>
                    </a:p>
                  </a:txBody>
                  <a:tcPr/>
                </a:tc>
                <a:tc>
                  <a:txBody>
                    <a:bodyPr/>
                    <a:lstStyle/>
                    <a:p>
                      <a:pPr algn="ctr"/>
                      <a:r>
                        <a:rPr lang="en-GB" sz="1400" dirty="0">
                          <a:solidFill>
                            <a:schemeClr val="bg1">
                              <a:lumMod val="50000"/>
                            </a:schemeClr>
                          </a:solidFill>
                        </a:rPr>
                        <a:t>222</a:t>
                      </a:r>
                    </a:p>
                  </a:txBody>
                  <a:tcPr/>
                </a:tc>
                <a:tc>
                  <a:txBody>
                    <a:bodyPr/>
                    <a:lstStyle/>
                    <a:p>
                      <a:pPr algn="ctr"/>
                      <a:r>
                        <a:rPr lang="en-GB" sz="1400" dirty="0">
                          <a:solidFill>
                            <a:schemeClr val="bg1">
                              <a:lumMod val="50000"/>
                            </a:schemeClr>
                          </a:solidFill>
                        </a:rPr>
                        <a:t>212</a:t>
                      </a:r>
                    </a:p>
                  </a:txBody>
                  <a:tcPr/>
                </a:tc>
                <a:tc>
                  <a:txBody>
                    <a:bodyPr/>
                    <a:lstStyle/>
                    <a:p>
                      <a:pPr algn="ctr"/>
                      <a:r>
                        <a:rPr lang="en-GB" sz="1400" dirty="0">
                          <a:solidFill>
                            <a:schemeClr val="bg1">
                              <a:lumMod val="50000"/>
                            </a:schemeClr>
                          </a:solidFill>
                        </a:rPr>
                        <a:t>232</a:t>
                      </a:r>
                    </a:p>
                  </a:txBody>
                  <a:tcPr/>
                </a:tc>
                <a:extLst>
                  <a:ext uri="{0D108BD9-81ED-4DB2-BD59-A6C34878D82A}">
                    <a16:rowId xmlns:a16="http://schemas.microsoft.com/office/drawing/2014/main" val="3752143354"/>
                  </a:ext>
                </a:extLst>
              </a:tr>
              <a:tr h="383323">
                <a:tc>
                  <a:txBody>
                    <a:bodyPr/>
                    <a:lstStyle/>
                    <a:p>
                      <a:r>
                        <a:rPr lang="en-GB" dirty="0"/>
                        <a:t>Biomed/H Sci</a:t>
                      </a:r>
                    </a:p>
                  </a:txBody>
                  <a:tcPr/>
                </a:tc>
                <a:tc>
                  <a:txBody>
                    <a:bodyPr/>
                    <a:lstStyle/>
                    <a:p>
                      <a:pPr algn="ctr"/>
                      <a:r>
                        <a:rPr lang="en-GB" dirty="0"/>
                        <a:t>123</a:t>
                      </a:r>
                    </a:p>
                  </a:txBody>
                  <a:tcPr/>
                </a:tc>
                <a:tc>
                  <a:txBody>
                    <a:bodyPr/>
                    <a:lstStyle/>
                    <a:p>
                      <a:pPr algn="ctr"/>
                      <a:r>
                        <a:rPr lang="en-GB" dirty="0"/>
                        <a:t>127</a:t>
                      </a:r>
                    </a:p>
                  </a:txBody>
                  <a:tcPr/>
                </a:tc>
                <a:tc>
                  <a:txBody>
                    <a:bodyPr/>
                    <a:lstStyle/>
                    <a:p>
                      <a:pPr algn="ctr"/>
                      <a:r>
                        <a:rPr lang="en-GB" dirty="0"/>
                        <a:t>135</a:t>
                      </a:r>
                    </a:p>
                  </a:txBody>
                  <a:tcPr/>
                </a:tc>
                <a:tc>
                  <a:txBody>
                    <a:bodyPr/>
                    <a:lstStyle/>
                    <a:p>
                      <a:pPr algn="ctr"/>
                      <a:r>
                        <a:rPr lang="en-GB" dirty="0"/>
                        <a:t>125</a:t>
                      </a:r>
                    </a:p>
                  </a:txBody>
                  <a:tcPr/>
                </a:tc>
                <a:tc>
                  <a:txBody>
                    <a:bodyPr/>
                    <a:lstStyle/>
                    <a:p>
                      <a:pPr algn="ctr"/>
                      <a:r>
                        <a:rPr lang="en-GB" dirty="0"/>
                        <a:t>146</a:t>
                      </a:r>
                    </a:p>
                  </a:txBody>
                  <a:tcPr/>
                </a:tc>
                <a:tc>
                  <a:txBody>
                    <a:bodyPr/>
                    <a:lstStyle/>
                    <a:p>
                      <a:pPr algn="ctr"/>
                      <a:r>
                        <a:rPr lang="en-GB" dirty="0"/>
                        <a:t>160</a:t>
                      </a:r>
                    </a:p>
                  </a:txBody>
                  <a:tcPr/>
                </a:tc>
                <a:tc>
                  <a:txBody>
                    <a:bodyPr/>
                    <a:lstStyle/>
                    <a:p>
                      <a:pPr algn="ctr"/>
                      <a:r>
                        <a:rPr lang="en-GB" dirty="0"/>
                        <a:t>165</a:t>
                      </a:r>
                    </a:p>
                  </a:txBody>
                  <a:tcPr/>
                </a:tc>
                <a:tc>
                  <a:txBody>
                    <a:bodyPr/>
                    <a:lstStyle/>
                    <a:p>
                      <a:pPr algn="ctr"/>
                      <a:r>
                        <a:rPr lang="en-GB" dirty="0"/>
                        <a:t>171</a:t>
                      </a:r>
                    </a:p>
                  </a:txBody>
                  <a:tcPr/>
                </a:tc>
                <a:extLst>
                  <a:ext uri="{0D108BD9-81ED-4DB2-BD59-A6C34878D82A}">
                    <a16:rowId xmlns:a16="http://schemas.microsoft.com/office/drawing/2014/main" val="243187777"/>
                  </a:ext>
                </a:extLst>
              </a:tr>
              <a:tr h="460006">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224</a:t>
                      </a:r>
                    </a:p>
                  </a:txBody>
                  <a:tcPr/>
                </a:tc>
                <a:tc>
                  <a:txBody>
                    <a:bodyPr/>
                    <a:lstStyle/>
                    <a:p>
                      <a:pPr algn="ctr"/>
                      <a:r>
                        <a:rPr lang="en-GB" sz="1400" dirty="0">
                          <a:solidFill>
                            <a:schemeClr val="bg1">
                              <a:lumMod val="50000"/>
                            </a:schemeClr>
                          </a:solidFill>
                        </a:rPr>
                        <a:t>227</a:t>
                      </a:r>
                    </a:p>
                  </a:txBody>
                  <a:tcPr/>
                </a:tc>
                <a:tc>
                  <a:txBody>
                    <a:bodyPr/>
                    <a:lstStyle/>
                    <a:p>
                      <a:pPr algn="ctr"/>
                      <a:r>
                        <a:rPr lang="en-GB" sz="1400" dirty="0">
                          <a:solidFill>
                            <a:schemeClr val="bg1">
                              <a:lumMod val="50000"/>
                            </a:schemeClr>
                          </a:solidFill>
                        </a:rPr>
                        <a:t>230</a:t>
                      </a:r>
                    </a:p>
                  </a:txBody>
                  <a:tcPr/>
                </a:tc>
                <a:tc>
                  <a:txBody>
                    <a:bodyPr/>
                    <a:lstStyle/>
                    <a:p>
                      <a:pPr algn="ctr"/>
                      <a:r>
                        <a:rPr lang="en-GB" sz="1400" dirty="0">
                          <a:solidFill>
                            <a:schemeClr val="bg1">
                              <a:lumMod val="50000"/>
                            </a:schemeClr>
                          </a:solidFill>
                        </a:rPr>
                        <a:t>253</a:t>
                      </a:r>
                    </a:p>
                  </a:txBody>
                  <a:tcPr/>
                </a:tc>
                <a:tc>
                  <a:txBody>
                    <a:bodyPr/>
                    <a:lstStyle/>
                    <a:p>
                      <a:pPr algn="ctr"/>
                      <a:r>
                        <a:rPr lang="en-GB" sz="1400" dirty="0">
                          <a:solidFill>
                            <a:schemeClr val="bg1">
                              <a:lumMod val="50000"/>
                            </a:schemeClr>
                          </a:solidFill>
                        </a:rPr>
                        <a:t>235</a:t>
                      </a:r>
                    </a:p>
                  </a:txBody>
                  <a:tcPr/>
                </a:tc>
                <a:tc>
                  <a:txBody>
                    <a:bodyPr/>
                    <a:lstStyle/>
                    <a:p>
                      <a:pPr algn="ctr"/>
                      <a:r>
                        <a:rPr lang="en-GB" sz="1400" dirty="0">
                          <a:solidFill>
                            <a:schemeClr val="bg1">
                              <a:lumMod val="50000"/>
                            </a:schemeClr>
                          </a:solidFill>
                        </a:rPr>
                        <a:t>231</a:t>
                      </a:r>
                    </a:p>
                  </a:txBody>
                  <a:tcPr/>
                </a:tc>
                <a:tc>
                  <a:txBody>
                    <a:bodyPr/>
                    <a:lstStyle/>
                    <a:p>
                      <a:pPr algn="ctr"/>
                      <a:r>
                        <a:rPr lang="en-GB" sz="1400" dirty="0">
                          <a:solidFill>
                            <a:schemeClr val="bg1">
                              <a:lumMod val="50000"/>
                            </a:schemeClr>
                          </a:solidFill>
                        </a:rPr>
                        <a:t>231</a:t>
                      </a:r>
                    </a:p>
                  </a:txBody>
                  <a:tcPr/>
                </a:tc>
                <a:tc>
                  <a:txBody>
                    <a:bodyPr/>
                    <a:lstStyle/>
                    <a:p>
                      <a:pPr algn="ctr"/>
                      <a:r>
                        <a:rPr lang="en-GB" sz="1400" dirty="0">
                          <a:solidFill>
                            <a:schemeClr val="bg1">
                              <a:lumMod val="50000"/>
                            </a:schemeClr>
                          </a:solidFill>
                        </a:rPr>
                        <a:t>232</a:t>
                      </a:r>
                    </a:p>
                  </a:txBody>
                  <a:tcPr/>
                </a:tc>
                <a:extLst>
                  <a:ext uri="{0D108BD9-81ED-4DB2-BD59-A6C34878D82A}">
                    <a16:rowId xmlns:a16="http://schemas.microsoft.com/office/drawing/2014/main" val="2539299567"/>
                  </a:ext>
                </a:extLst>
              </a:tr>
              <a:tr h="383323">
                <a:tc>
                  <a:txBody>
                    <a:bodyPr/>
                    <a:lstStyle/>
                    <a:p>
                      <a:r>
                        <a:rPr lang="en-GB" dirty="0"/>
                        <a:t>All fields</a:t>
                      </a:r>
                    </a:p>
                  </a:txBody>
                  <a:tcPr/>
                </a:tc>
                <a:tc>
                  <a:txBody>
                    <a:bodyPr/>
                    <a:lstStyle/>
                    <a:p>
                      <a:pPr algn="ctr"/>
                      <a:r>
                        <a:rPr lang="en-GB" dirty="0"/>
                        <a:t>  661</a:t>
                      </a:r>
                    </a:p>
                  </a:txBody>
                  <a:tcPr/>
                </a:tc>
                <a:tc>
                  <a:txBody>
                    <a:bodyPr/>
                    <a:lstStyle/>
                    <a:p>
                      <a:pPr algn="ctr"/>
                      <a:r>
                        <a:rPr lang="en-GB" dirty="0"/>
                        <a:t>  654</a:t>
                      </a:r>
                    </a:p>
                  </a:txBody>
                  <a:tcPr/>
                </a:tc>
                <a:tc>
                  <a:txBody>
                    <a:bodyPr/>
                    <a:lstStyle/>
                    <a:p>
                      <a:pPr algn="ctr"/>
                      <a:r>
                        <a:rPr lang="en-GB" dirty="0"/>
                        <a:t>  666</a:t>
                      </a:r>
                    </a:p>
                  </a:txBody>
                  <a:tcPr/>
                </a:tc>
                <a:tc>
                  <a:txBody>
                    <a:bodyPr/>
                    <a:lstStyle/>
                    <a:p>
                      <a:pPr algn="ctr"/>
                      <a:r>
                        <a:rPr lang="en-GB" dirty="0"/>
                        <a:t>  636</a:t>
                      </a:r>
                    </a:p>
                  </a:txBody>
                  <a:tcPr/>
                </a:tc>
                <a:tc>
                  <a:txBody>
                    <a:bodyPr/>
                    <a:lstStyle/>
                    <a:p>
                      <a:pPr algn="ctr"/>
                      <a:r>
                        <a:rPr lang="en-GB" dirty="0"/>
                        <a:t>  668</a:t>
                      </a:r>
                    </a:p>
                  </a:txBody>
                  <a:tcPr/>
                </a:tc>
                <a:tc>
                  <a:txBody>
                    <a:bodyPr/>
                    <a:lstStyle/>
                    <a:p>
                      <a:pPr algn="ctr"/>
                      <a:r>
                        <a:rPr lang="en-GB" dirty="0"/>
                        <a:t>  681</a:t>
                      </a:r>
                    </a:p>
                  </a:txBody>
                  <a:tcPr/>
                </a:tc>
                <a:tc>
                  <a:txBody>
                    <a:bodyPr/>
                    <a:lstStyle/>
                    <a:p>
                      <a:pPr algn="ctr"/>
                      <a:r>
                        <a:rPr lang="en-GB" dirty="0"/>
                        <a:t>  671</a:t>
                      </a:r>
                    </a:p>
                  </a:txBody>
                  <a:tcPr/>
                </a:tc>
                <a:tc>
                  <a:txBody>
                    <a:bodyPr/>
                    <a:lstStyle/>
                    <a:p>
                      <a:pPr algn="ctr"/>
                      <a:r>
                        <a:rPr lang="en-GB" dirty="0"/>
                        <a:t>  673</a:t>
                      </a:r>
                    </a:p>
                  </a:txBody>
                  <a:tcPr/>
                </a:tc>
                <a:extLst>
                  <a:ext uri="{0D108BD9-81ED-4DB2-BD59-A6C34878D82A}">
                    <a16:rowId xmlns:a16="http://schemas.microsoft.com/office/drawing/2014/main" val="57504617"/>
                  </a:ext>
                </a:extLst>
              </a:tr>
              <a:tr h="383323">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99</a:t>
                      </a:r>
                    </a:p>
                  </a:txBody>
                  <a:tcPr/>
                </a:tc>
                <a:tc>
                  <a:txBody>
                    <a:bodyPr/>
                    <a:lstStyle/>
                    <a:p>
                      <a:pPr algn="ctr"/>
                      <a:r>
                        <a:rPr lang="en-GB" sz="1400" dirty="0">
                          <a:solidFill>
                            <a:schemeClr val="bg1">
                              <a:lumMod val="50000"/>
                            </a:schemeClr>
                          </a:solidFill>
                        </a:rPr>
                        <a:t>104</a:t>
                      </a:r>
                    </a:p>
                  </a:txBody>
                  <a:tcPr/>
                </a:tc>
                <a:tc>
                  <a:txBody>
                    <a:bodyPr/>
                    <a:lstStyle/>
                    <a:p>
                      <a:pPr algn="ctr"/>
                      <a:r>
                        <a:rPr lang="en-GB" sz="1400" dirty="0">
                          <a:solidFill>
                            <a:schemeClr val="bg1">
                              <a:lumMod val="50000"/>
                            </a:schemeClr>
                          </a:solidFill>
                        </a:rPr>
                        <a:t>107</a:t>
                      </a:r>
                    </a:p>
                  </a:txBody>
                  <a:tcPr/>
                </a:tc>
                <a:tc>
                  <a:txBody>
                    <a:bodyPr/>
                    <a:lstStyle/>
                    <a:p>
                      <a:pPr algn="ctr"/>
                      <a:r>
                        <a:rPr lang="en-GB" sz="1400" dirty="0">
                          <a:solidFill>
                            <a:schemeClr val="bg1">
                              <a:lumMod val="50000"/>
                            </a:schemeClr>
                          </a:solidFill>
                        </a:rPr>
                        <a:t>122</a:t>
                      </a:r>
                    </a:p>
                  </a:txBody>
                  <a:tcPr/>
                </a:tc>
                <a:tc>
                  <a:txBody>
                    <a:bodyPr/>
                    <a:lstStyle/>
                    <a:p>
                      <a:pPr algn="ctr"/>
                      <a:r>
                        <a:rPr lang="en-GB" sz="1400" dirty="0">
                          <a:solidFill>
                            <a:schemeClr val="bg1">
                              <a:lumMod val="50000"/>
                            </a:schemeClr>
                          </a:solidFill>
                        </a:rPr>
                        <a:t>124</a:t>
                      </a:r>
                    </a:p>
                  </a:txBody>
                  <a:tcPr/>
                </a:tc>
                <a:tc>
                  <a:txBody>
                    <a:bodyPr/>
                    <a:lstStyle/>
                    <a:p>
                      <a:pPr algn="ctr"/>
                      <a:r>
                        <a:rPr lang="en-GB" sz="1400" dirty="0">
                          <a:solidFill>
                            <a:schemeClr val="bg1">
                              <a:lumMod val="50000"/>
                            </a:schemeClr>
                          </a:solidFill>
                        </a:rPr>
                        <a:t>130</a:t>
                      </a:r>
                    </a:p>
                  </a:txBody>
                  <a:tcPr/>
                </a:tc>
                <a:tc>
                  <a:txBody>
                    <a:bodyPr/>
                    <a:lstStyle/>
                    <a:p>
                      <a:pPr algn="ctr"/>
                      <a:r>
                        <a:rPr lang="en-GB" sz="1400" dirty="0">
                          <a:solidFill>
                            <a:schemeClr val="bg1">
                              <a:lumMod val="50000"/>
                            </a:schemeClr>
                          </a:solidFill>
                        </a:rPr>
                        <a:t>145</a:t>
                      </a:r>
                    </a:p>
                  </a:txBody>
                  <a:tcPr/>
                </a:tc>
                <a:tc>
                  <a:txBody>
                    <a:bodyPr/>
                    <a:lstStyle/>
                    <a:p>
                      <a:pPr algn="ctr"/>
                      <a:r>
                        <a:rPr lang="en-GB" sz="1400" dirty="0">
                          <a:solidFill>
                            <a:schemeClr val="bg1">
                              <a:lumMod val="50000"/>
                            </a:schemeClr>
                          </a:solidFill>
                        </a:rPr>
                        <a:t>154</a:t>
                      </a:r>
                    </a:p>
                  </a:txBody>
                  <a:tcPr/>
                </a:tc>
                <a:extLst>
                  <a:ext uri="{0D108BD9-81ED-4DB2-BD59-A6C34878D82A}">
                    <a16:rowId xmlns:a16="http://schemas.microsoft.com/office/drawing/2014/main" val="841582196"/>
                  </a:ext>
                </a:extLst>
              </a:tr>
            </a:tbl>
          </a:graphicData>
        </a:graphic>
      </p:graphicFrame>
    </p:spTree>
    <p:extLst>
      <p:ext uri="{BB962C8B-B14F-4D97-AF65-F5344CB8AC3E}">
        <p14:creationId xmlns:p14="http://schemas.microsoft.com/office/powerpoint/2010/main" val="423127099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RESEARCH COLLABORATION</a:t>
            </a:r>
          </a:p>
        </p:txBody>
      </p:sp>
    </p:spTree>
    <p:extLst>
      <p:ext uri="{BB962C8B-B14F-4D97-AF65-F5344CB8AC3E}">
        <p14:creationId xmlns:p14="http://schemas.microsoft.com/office/powerpoint/2010/main" val="425691067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D28D-7B8B-4449-B9F4-DC13DF7BA214}"/>
              </a:ext>
            </a:extLst>
          </p:cNvPr>
          <p:cNvSpPr>
            <a:spLocks noGrp="1"/>
          </p:cNvSpPr>
          <p:nvPr>
            <p:ph type="title"/>
          </p:nvPr>
        </p:nvSpPr>
        <p:spPr>
          <a:xfrm>
            <a:off x="0" y="365126"/>
            <a:ext cx="8994098" cy="1325563"/>
          </a:xfrm>
        </p:spPr>
        <p:txBody>
          <a:bodyPr>
            <a:noAutofit/>
          </a:bodyPr>
          <a:lstStyle/>
          <a:p>
            <a:pPr algn="ctr"/>
            <a:r>
              <a:rPr lang="en-GB" sz="4000" b="1" dirty="0">
                <a:solidFill>
                  <a:srgbClr val="0070C0"/>
                </a:solidFill>
                <a:latin typeface="+mn-lt"/>
              </a:rPr>
              <a:t>Global science as global civil society </a:t>
            </a:r>
            <a:br>
              <a:rPr lang="en-GB" sz="4000" b="1" dirty="0">
                <a:solidFill>
                  <a:srgbClr val="0070C0"/>
                </a:solidFill>
                <a:latin typeface="+mn-lt"/>
              </a:rPr>
            </a:br>
            <a:r>
              <a:rPr lang="en-GB" sz="2800" dirty="0">
                <a:solidFill>
                  <a:srgbClr val="0070C0"/>
                </a:solidFill>
              </a:rPr>
              <a:t>‘The commons’: Neither state nor market</a:t>
            </a:r>
          </a:p>
        </p:txBody>
      </p:sp>
      <p:sp>
        <p:nvSpPr>
          <p:cNvPr id="3" name="Content Placeholder 2">
            <a:extLst>
              <a:ext uri="{FF2B5EF4-FFF2-40B4-BE49-F238E27FC236}">
                <a16:creationId xmlns:a16="http://schemas.microsoft.com/office/drawing/2014/main" id="{35BD96A2-CA29-644B-ABF1-2041BD64D549}"/>
              </a:ext>
            </a:extLst>
          </p:cNvPr>
          <p:cNvSpPr>
            <a:spLocks noGrp="1"/>
          </p:cNvSpPr>
          <p:nvPr>
            <p:ph idx="1"/>
          </p:nvPr>
        </p:nvSpPr>
        <p:spPr>
          <a:xfrm>
            <a:off x="486507" y="1690689"/>
            <a:ext cx="8170985" cy="4941276"/>
          </a:xfrm>
        </p:spPr>
        <p:txBody>
          <a:bodyPr>
            <a:normAutofit/>
          </a:bodyPr>
          <a:lstStyle/>
          <a:p>
            <a:r>
              <a:rPr lang="en-GB" sz="2400" dirty="0"/>
              <a:t>Governments invest in R&amp;D to secure a technological advantage in innovation. But scientists collaborate to advance knowledge and solve global problems  </a:t>
            </a:r>
          </a:p>
          <a:p>
            <a:r>
              <a:rPr lang="en-GB" sz="2400" dirty="0"/>
              <a:t>The developmental logic of </a:t>
            </a:r>
            <a:r>
              <a:rPr lang="en-GB" sz="2400" i="1" dirty="0"/>
              <a:t>global</a:t>
            </a:r>
            <a:r>
              <a:rPr lang="en-GB" sz="2400" dirty="0"/>
              <a:t> (as distinct from national) science is an open collaborative network not a semi closed competitive market, or a national arms race in technological advantage – though global science connects to both of those</a:t>
            </a:r>
          </a:p>
          <a:p>
            <a:r>
              <a:rPr lang="en-GB" sz="2400" dirty="0"/>
              <a:t>In the space between and across nations there is much voluntary cooperation, not just in the collaboration between research groups but institutional relations between universities. This recalls the argument about voluntary cooperation in civil society by Nobel Laureate Elinor Ostrom </a:t>
            </a:r>
          </a:p>
          <a:p>
            <a:pPr marL="357188" indent="0">
              <a:buNone/>
            </a:pPr>
            <a:r>
              <a:rPr lang="en-GB" sz="1600" dirty="0"/>
              <a:t>Elinor Ostrom (1990). </a:t>
            </a:r>
            <a:r>
              <a:rPr lang="en-GB" sz="1600" i="1" dirty="0"/>
              <a:t>Governing the Commons, </a:t>
            </a:r>
            <a:r>
              <a:rPr lang="en-GB" sz="1600" dirty="0"/>
              <a:t>Cambridge University Press</a:t>
            </a:r>
          </a:p>
          <a:p>
            <a:endParaRPr lang="en-GB" sz="2400" dirty="0"/>
          </a:p>
          <a:p>
            <a:endParaRPr lang="en-GB" dirty="0"/>
          </a:p>
        </p:txBody>
      </p:sp>
    </p:spTree>
    <p:extLst>
      <p:ext uri="{BB962C8B-B14F-4D97-AF65-F5344CB8AC3E}">
        <p14:creationId xmlns:p14="http://schemas.microsoft.com/office/powerpoint/2010/main" val="219742453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2F1A-7930-264E-A22A-9A0BEC370B6D}"/>
              </a:ext>
            </a:extLst>
          </p:cNvPr>
          <p:cNvSpPr>
            <a:spLocks noGrp="1"/>
          </p:cNvSpPr>
          <p:nvPr>
            <p:ph type="title"/>
          </p:nvPr>
        </p:nvSpPr>
        <p:spPr>
          <a:xfrm>
            <a:off x="457200" y="93785"/>
            <a:ext cx="8229600" cy="902826"/>
          </a:xfrm>
        </p:spPr>
        <p:txBody>
          <a:bodyPr>
            <a:normAutofit/>
          </a:bodyPr>
          <a:lstStyle/>
          <a:p>
            <a:pPr algn="ctr"/>
            <a:r>
              <a:rPr lang="en-GB" sz="4000" b="1" dirty="0">
                <a:solidFill>
                  <a:srgbClr val="0070C0"/>
                </a:solidFill>
                <a:latin typeface="+mn-lt"/>
              </a:rPr>
              <a:t>Global network logic</a:t>
            </a:r>
          </a:p>
        </p:txBody>
      </p:sp>
      <p:sp>
        <p:nvSpPr>
          <p:cNvPr id="3" name="Content Placeholder 2">
            <a:extLst>
              <a:ext uri="{FF2B5EF4-FFF2-40B4-BE49-F238E27FC236}">
                <a16:creationId xmlns:a16="http://schemas.microsoft.com/office/drawing/2014/main" id="{363C48B3-EEAD-6548-9C97-525D369E0DA0}"/>
              </a:ext>
            </a:extLst>
          </p:cNvPr>
          <p:cNvSpPr>
            <a:spLocks noGrp="1"/>
          </p:cNvSpPr>
          <p:nvPr>
            <p:ph idx="1"/>
          </p:nvPr>
        </p:nvSpPr>
        <p:spPr>
          <a:xfrm>
            <a:off x="254833" y="891103"/>
            <a:ext cx="8694295" cy="5775766"/>
          </a:xfrm>
        </p:spPr>
        <p:txBody>
          <a:bodyPr>
            <a:normAutofit fontScale="25000" lnSpcReduction="20000"/>
          </a:bodyPr>
          <a:lstStyle/>
          <a:p>
            <a:pPr marL="0" indent="0">
              <a:lnSpc>
                <a:spcPct val="120000"/>
              </a:lnSpc>
              <a:buNone/>
            </a:pPr>
            <a:r>
              <a:rPr lang="en-US" sz="8000" dirty="0"/>
              <a:t>“The organization may be more open to new members, since greater density of the network and the lowered </a:t>
            </a:r>
            <a:r>
              <a:rPr lang="en-US" sz="8000" dirty="0" err="1"/>
              <a:t>inbetweenness</a:t>
            </a:r>
            <a:r>
              <a:rPr lang="en-US" sz="8000" dirty="0"/>
              <a:t> measures suggest that fewer of the communications pass through the leading nodes or countries … international cooperation is particularly advantageous for less advanced countries… The global network presents opportunities for science policy-makers to seek efficiencies that were not available when a few nations dominated science. With improved scanning of research and more effective communications, [researchers can] leverage foreign research, data, equipment, and know-how.” (p. 12, </a:t>
            </a:r>
            <a:endParaRPr lang="en-US" sz="3200" dirty="0"/>
          </a:p>
          <a:p>
            <a:pPr marL="0" indent="0">
              <a:lnSpc>
                <a:spcPct val="120000"/>
              </a:lnSpc>
              <a:buNone/>
            </a:pPr>
            <a:r>
              <a:rPr lang="en-US" sz="8000" dirty="0"/>
              <a:t>“The active and robust global network is proof of its own usefulness. Researchers gain enough benefit from it that they are willing to extend the extra time and effort to maintain long-distance communications. Should capacity continue to grow in more places around the globe, one can expect to see more ‘nodes’ join the network. The global network is arguably now a more stable system that serves as a source of vitality and direction to R&amp;D at all lower levels…” (p. 12)</a:t>
            </a:r>
            <a:endParaRPr lang="en-US" sz="3200" dirty="0"/>
          </a:p>
          <a:p>
            <a:pPr marL="177800" indent="0">
              <a:lnSpc>
                <a:spcPct val="120000"/>
              </a:lnSpc>
              <a:buNone/>
            </a:pPr>
            <a:r>
              <a:rPr lang="en-US" sz="6400" dirty="0"/>
              <a:t>Wagner, C., Park H. and </a:t>
            </a:r>
            <a:r>
              <a:rPr lang="en-US" sz="6400" dirty="0" err="1"/>
              <a:t>Leydesdorff</a:t>
            </a:r>
            <a:r>
              <a:rPr lang="en-US" sz="6400" dirty="0"/>
              <a:t>, L. (2015). The continuing growth of global cooperation networks in research: A conundrum for national governments. </a:t>
            </a:r>
            <a:r>
              <a:rPr lang="en-US" sz="6400" i="1" dirty="0" err="1"/>
              <a:t>PLoS</a:t>
            </a:r>
            <a:r>
              <a:rPr lang="en-US" sz="6400" i="1" dirty="0"/>
              <a:t> ONE</a:t>
            </a:r>
            <a:r>
              <a:rPr lang="en-US" sz="6400" dirty="0"/>
              <a:t> 10 (7): e0131816. doi:10.1371/journal.pone.0131816</a:t>
            </a:r>
            <a:r>
              <a:rPr lang="en-GB" sz="6400" dirty="0"/>
              <a:t> </a:t>
            </a:r>
            <a:endParaRPr lang="en-US" sz="6400" dirty="0"/>
          </a:p>
        </p:txBody>
      </p:sp>
    </p:spTree>
    <p:extLst>
      <p:ext uri="{BB962C8B-B14F-4D97-AF65-F5344CB8AC3E}">
        <p14:creationId xmlns:p14="http://schemas.microsoft.com/office/powerpoint/2010/main" val="4127194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C48B3-EEAD-6548-9C97-525D369E0DA0}"/>
              </a:ext>
            </a:extLst>
          </p:cNvPr>
          <p:cNvSpPr>
            <a:spLocks noGrp="1"/>
          </p:cNvSpPr>
          <p:nvPr>
            <p:ph idx="1"/>
          </p:nvPr>
        </p:nvSpPr>
        <p:spPr>
          <a:xfrm>
            <a:off x="419360" y="1634848"/>
            <a:ext cx="8305280" cy="4966281"/>
          </a:xfrm>
        </p:spPr>
        <p:txBody>
          <a:bodyPr>
            <a:normAutofit/>
          </a:bodyPr>
          <a:lstStyle/>
          <a:p>
            <a:pPr marL="0" indent="0">
              <a:lnSpc>
                <a:spcPct val="100000"/>
              </a:lnSpc>
              <a:buNone/>
            </a:pPr>
            <a:r>
              <a:rPr lang="en-US" sz="2000" dirty="0"/>
              <a:t>“… the international and national networks may be shaping each other in a process of co-evolution between the national institutional structure and the global network. The relative influences of national and international networks appear to vary among nations. Globalization and internationalization can first be considered as a tendency, but in more than half of the countries, the international network has become the better predictor of the national participation at the global level than vice versa. In other cases, national patterns of collaboration still prevail.” (p. 11)</a:t>
            </a:r>
            <a:endParaRPr lang="en-US" sz="1400" dirty="0"/>
          </a:p>
          <a:p>
            <a:pPr marL="0" indent="0">
              <a:lnSpc>
                <a:spcPct val="100000"/>
              </a:lnSpc>
              <a:buNone/>
            </a:pPr>
            <a:r>
              <a:rPr lang="en-US" sz="2000" dirty="0"/>
              <a:t>“Collaboration has grown for reasons independent of the needs and policies of the state .. This dynamic system, operating orthogonally to national systems, is increasingly difficult to influence and even less amenable to governance as it grows... nations must learn to manage and benefit from a network. Networks operate by reciprocity, exchange, incentives, trust, and openness…” (p. 2, p. 12)</a:t>
            </a:r>
          </a:p>
          <a:p>
            <a:pPr marL="0" indent="0">
              <a:buNone/>
            </a:pPr>
            <a:r>
              <a:rPr lang="en-US" sz="1600" dirty="0"/>
              <a:t>Wagner, C., Park H. and </a:t>
            </a:r>
            <a:r>
              <a:rPr lang="en-US" sz="1600" dirty="0" err="1"/>
              <a:t>Leydesdorff</a:t>
            </a:r>
            <a:r>
              <a:rPr lang="en-US" sz="1600" dirty="0"/>
              <a:t>, L. (2015) </a:t>
            </a:r>
          </a:p>
        </p:txBody>
      </p:sp>
      <p:sp>
        <p:nvSpPr>
          <p:cNvPr id="4" name="Title 1">
            <a:extLst>
              <a:ext uri="{FF2B5EF4-FFF2-40B4-BE49-F238E27FC236}">
                <a16:creationId xmlns:a16="http://schemas.microsoft.com/office/drawing/2014/main" id="{3C5AF39E-C1D6-0140-B312-DAF18EDE40E4}"/>
              </a:ext>
            </a:extLst>
          </p:cNvPr>
          <p:cNvSpPr>
            <a:spLocks noGrp="1"/>
          </p:cNvSpPr>
          <p:nvPr>
            <p:ph type="title"/>
          </p:nvPr>
        </p:nvSpPr>
        <p:spPr>
          <a:xfrm>
            <a:off x="164892" y="304799"/>
            <a:ext cx="8559748" cy="1586919"/>
          </a:xfrm>
        </p:spPr>
        <p:txBody>
          <a:bodyPr>
            <a:noAutofit/>
          </a:bodyPr>
          <a:lstStyle/>
          <a:p>
            <a:pPr algn="ctr"/>
            <a:r>
              <a:rPr lang="en-GB" sz="4000" b="1" dirty="0">
                <a:solidFill>
                  <a:srgbClr val="0070C0"/>
                </a:solidFill>
                <a:latin typeface="+mn-lt"/>
              </a:rPr>
              <a:t>Global science is more autonomous, and dominant, </a:t>
            </a:r>
            <a:r>
              <a:rPr lang="en-GB" sz="4000" b="1" i="1" dirty="0">
                <a:solidFill>
                  <a:srgbClr val="0070C0"/>
                </a:solidFill>
                <a:latin typeface="+mn-lt"/>
              </a:rPr>
              <a:t>vis a vis </a:t>
            </a:r>
            <a:r>
              <a:rPr lang="en-GB" sz="4000" b="1" dirty="0">
                <a:solidFill>
                  <a:srgbClr val="0070C0"/>
                </a:solidFill>
                <a:latin typeface="+mn-lt"/>
              </a:rPr>
              <a:t>national science </a:t>
            </a:r>
          </a:p>
        </p:txBody>
      </p:sp>
    </p:spTree>
    <p:extLst>
      <p:ext uri="{BB962C8B-B14F-4D97-AF65-F5344CB8AC3E}">
        <p14:creationId xmlns:p14="http://schemas.microsoft.com/office/powerpoint/2010/main" val="73771334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CACB-4A9E-6440-80DD-115070A7047B}"/>
              </a:ext>
            </a:extLst>
          </p:cNvPr>
          <p:cNvSpPr>
            <a:spLocks noGrp="1"/>
          </p:cNvSpPr>
          <p:nvPr>
            <p:ph type="title"/>
          </p:nvPr>
        </p:nvSpPr>
        <p:spPr>
          <a:xfrm>
            <a:off x="0" y="219673"/>
            <a:ext cx="9144000" cy="1325563"/>
          </a:xfrm>
        </p:spPr>
        <p:txBody>
          <a:bodyPr>
            <a:noAutofit/>
          </a:bodyPr>
          <a:lstStyle/>
          <a:p>
            <a:pPr algn="ctr"/>
            <a:r>
              <a:rPr lang="en-GB" sz="4000" b="1" dirty="0">
                <a:solidFill>
                  <a:srgbClr val="0070C0"/>
                </a:solidFill>
                <a:latin typeface="+mn-lt"/>
              </a:rPr>
              <a:t>Growth in internationally co-authored science papers, all countries: 2003-2016</a:t>
            </a:r>
          </a:p>
        </p:txBody>
      </p:sp>
      <p:graphicFrame>
        <p:nvGraphicFramePr>
          <p:cNvPr id="4" name="Content Placeholder 3">
            <a:extLst>
              <a:ext uri="{FF2B5EF4-FFF2-40B4-BE49-F238E27FC236}">
                <a16:creationId xmlns:a16="http://schemas.microsoft.com/office/drawing/2014/main" id="{5744BA2A-71A7-2945-82D0-9DA023589382}"/>
              </a:ext>
            </a:extLst>
          </p:cNvPr>
          <p:cNvGraphicFramePr>
            <a:graphicFrameLocks noGrp="1"/>
          </p:cNvGraphicFramePr>
          <p:nvPr>
            <p:ph idx="1"/>
            <p:extLst/>
          </p:nvPr>
        </p:nvGraphicFramePr>
        <p:xfrm>
          <a:off x="457200" y="1600200"/>
          <a:ext cx="82296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026266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AD96-6FDF-9E41-AAE6-70A9479E73BC}"/>
              </a:ext>
            </a:extLst>
          </p:cNvPr>
          <p:cNvSpPr>
            <a:spLocks noGrp="1"/>
          </p:cNvSpPr>
          <p:nvPr>
            <p:ph type="title"/>
          </p:nvPr>
        </p:nvSpPr>
        <p:spPr>
          <a:xfrm>
            <a:off x="163285" y="339953"/>
            <a:ext cx="8817429" cy="1143000"/>
          </a:xfrm>
        </p:spPr>
        <p:txBody>
          <a:bodyPr>
            <a:noAutofit/>
          </a:bodyPr>
          <a:lstStyle/>
          <a:p>
            <a:pPr algn="ctr"/>
            <a:r>
              <a:rPr lang="en-GB" sz="4000" b="1" dirty="0">
                <a:solidFill>
                  <a:srgbClr val="0070C0"/>
                </a:solidFill>
                <a:latin typeface="+mn-lt"/>
              </a:rPr>
              <a:t>Percentage of papers internationally </a:t>
            </a:r>
            <a:br>
              <a:rPr lang="en-GB" sz="4000" b="1" dirty="0">
                <a:solidFill>
                  <a:srgbClr val="0070C0"/>
                </a:solidFill>
                <a:latin typeface="+mn-lt"/>
              </a:rPr>
            </a:br>
            <a:r>
              <a:rPr lang="en-GB" sz="4000" b="1" dirty="0">
                <a:solidFill>
                  <a:srgbClr val="0070C0"/>
                </a:solidFill>
                <a:latin typeface="+mn-lt"/>
              </a:rPr>
              <a:t>co-authored: 2003 and 2016</a:t>
            </a:r>
          </a:p>
        </p:txBody>
      </p:sp>
      <p:graphicFrame>
        <p:nvGraphicFramePr>
          <p:cNvPr id="4" name="Content Placeholder 3">
            <a:extLst>
              <a:ext uri="{FF2B5EF4-FFF2-40B4-BE49-F238E27FC236}">
                <a16:creationId xmlns:a16="http://schemas.microsoft.com/office/drawing/2014/main" id="{264F65B4-0172-5D40-8DB0-9B6C064C27CC}"/>
              </a:ext>
            </a:extLst>
          </p:cNvPr>
          <p:cNvGraphicFramePr>
            <a:graphicFrameLocks noGrp="1"/>
          </p:cNvGraphicFramePr>
          <p:nvPr>
            <p:ph idx="1"/>
            <p:extLst/>
          </p:nvPr>
        </p:nvGraphicFramePr>
        <p:xfrm>
          <a:off x="457200" y="1600200"/>
          <a:ext cx="8229600" cy="49377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899945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CFB4-E78F-B24B-82BA-3B130E402D41}"/>
              </a:ext>
            </a:extLst>
          </p:cNvPr>
          <p:cNvSpPr>
            <a:spLocks noGrp="1"/>
          </p:cNvSpPr>
          <p:nvPr>
            <p:ph type="title"/>
          </p:nvPr>
        </p:nvSpPr>
        <p:spPr>
          <a:xfrm>
            <a:off x="419724" y="170254"/>
            <a:ext cx="8364511" cy="2060574"/>
          </a:xfrm>
        </p:spPr>
        <p:txBody>
          <a:bodyPr>
            <a:normAutofit/>
          </a:bodyPr>
          <a:lstStyle/>
          <a:p>
            <a:pPr algn="ctr"/>
            <a:r>
              <a:rPr lang="en-GB" sz="3600" b="1" dirty="0">
                <a:solidFill>
                  <a:srgbClr val="0070C0"/>
                </a:solidFill>
                <a:latin typeface="+mn-lt"/>
              </a:rPr>
              <a:t>Proportion of all papers internationally co-authored, 2006 and 2016</a:t>
            </a:r>
          </a:p>
        </p:txBody>
      </p:sp>
      <p:pic>
        <p:nvPicPr>
          <p:cNvPr id="3" name="Picture 2">
            <a:extLst>
              <a:ext uri="{FF2B5EF4-FFF2-40B4-BE49-F238E27FC236}">
                <a16:creationId xmlns:a16="http://schemas.microsoft.com/office/drawing/2014/main" id="{0307083B-B387-7540-94E9-5C1225FF26D6}"/>
              </a:ext>
            </a:extLst>
          </p:cNvPr>
          <p:cNvPicPr>
            <a:picLocks noChangeAspect="1"/>
          </p:cNvPicPr>
          <p:nvPr/>
        </p:nvPicPr>
        <p:blipFill rotWithShape="1">
          <a:blip r:embed="rId2"/>
          <a:srcRect t="6025" b="31747"/>
          <a:stretch/>
        </p:blipFill>
        <p:spPr>
          <a:xfrm>
            <a:off x="483380" y="1826873"/>
            <a:ext cx="8240896" cy="4860873"/>
          </a:xfrm>
          <a:prstGeom prst="rect">
            <a:avLst/>
          </a:prstGeom>
          <a:ln w="3175">
            <a:solidFill>
              <a:schemeClr val="accent1"/>
            </a:solidFill>
          </a:ln>
        </p:spPr>
      </p:pic>
    </p:spTree>
    <p:extLst>
      <p:ext uri="{BB962C8B-B14F-4D97-AF65-F5344CB8AC3E}">
        <p14:creationId xmlns:p14="http://schemas.microsoft.com/office/powerpoint/2010/main" val="3648460455"/>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2E78-2A7F-544D-9C1F-CA4EB7014590}"/>
              </a:ext>
            </a:extLst>
          </p:cNvPr>
          <p:cNvSpPr>
            <a:spLocks noGrp="1"/>
          </p:cNvSpPr>
          <p:nvPr>
            <p:ph type="title"/>
          </p:nvPr>
        </p:nvSpPr>
        <p:spPr>
          <a:xfrm>
            <a:off x="-55131" y="262181"/>
            <a:ext cx="9144000" cy="1116281"/>
          </a:xfrm>
        </p:spPr>
        <p:txBody>
          <a:bodyPr>
            <a:noAutofit/>
          </a:bodyPr>
          <a:lstStyle/>
          <a:p>
            <a:pPr algn="ctr"/>
            <a:r>
              <a:rPr lang="en-GB" sz="4000" b="1" dirty="0">
                <a:solidFill>
                  <a:srgbClr val="0070C0"/>
                </a:solidFill>
                <a:latin typeface="+mn-lt"/>
              </a:rPr>
              <a:t>Above average intensity of cross-border collaboration in research, 2016</a:t>
            </a:r>
            <a:br>
              <a:rPr lang="en-GB" sz="4000" b="1" dirty="0">
                <a:solidFill>
                  <a:srgbClr val="0070C0"/>
                </a:solidFill>
                <a:latin typeface="+mn-lt"/>
              </a:rPr>
            </a:br>
            <a:endParaRPr lang="en-GB" sz="1800" dirty="0">
              <a:latin typeface="+mn-lt"/>
            </a:endParaRPr>
          </a:p>
        </p:txBody>
      </p:sp>
      <p:graphicFrame>
        <p:nvGraphicFramePr>
          <p:cNvPr id="4" name="Content Placeholder 3">
            <a:extLst>
              <a:ext uri="{FF2B5EF4-FFF2-40B4-BE49-F238E27FC236}">
                <a16:creationId xmlns:a16="http://schemas.microsoft.com/office/drawing/2014/main" id="{8873DC22-FE1E-A445-A645-2F1ECEED27E1}"/>
              </a:ext>
            </a:extLst>
          </p:cNvPr>
          <p:cNvGraphicFramePr>
            <a:graphicFrameLocks noGrp="1"/>
          </p:cNvGraphicFramePr>
          <p:nvPr>
            <p:ph idx="1"/>
            <p:extLst>
              <p:ext uri="{D42A27DB-BD31-4B8C-83A1-F6EECF244321}">
                <p14:modId xmlns:p14="http://schemas.microsoft.com/office/powerpoint/2010/main" val="1949034381"/>
              </p:ext>
            </p:extLst>
          </p:nvPr>
        </p:nvGraphicFramePr>
        <p:xfrm>
          <a:off x="401637" y="2830141"/>
          <a:ext cx="8340725" cy="3658800"/>
        </p:xfrm>
        <a:graphic>
          <a:graphicData uri="http://schemas.openxmlformats.org/drawingml/2006/table">
            <a:tbl>
              <a:tblPr firstRow="1" bandRow="1">
                <a:tableStyleId>{17292A2E-F333-43FB-9621-5CBBE7FDCDCB}</a:tableStyleId>
              </a:tblPr>
              <a:tblGrid>
                <a:gridCol w="1383030">
                  <a:extLst>
                    <a:ext uri="{9D8B030D-6E8A-4147-A177-3AD203B41FA5}">
                      <a16:colId xmlns:a16="http://schemas.microsoft.com/office/drawing/2014/main" val="3743077720"/>
                    </a:ext>
                  </a:extLst>
                </a:gridCol>
                <a:gridCol w="1097280">
                  <a:extLst>
                    <a:ext uri="{9D8B030D-6E8A-4147-A177-3AD203B41FA5}">
                      <a16:colId xmlns:a16="http://schemas.microsoft.com/office/drawing/2014/main" val="171299156"/>
                    </a:ext>
                  </a:extLst>
                </a:gridCol>
                <a:gridCol w="605790">
                  <a:extLst>
                    <a:ext uri="{9D8B030D-6E8A-4147-A177-3AD203B41FA5}">
                      <a16:colId xmlns:a16="http://schemas.microsoft.com/office/drawing/2014/main" val="623376036"/>
                    </a:ext>
                  </a:extLst>
                </a:gridCol>
                <a:gridCol w="1711606">
                  <a:extLst>
                    <a:ext uri="{9D8B030D-6E8A-4147-A177-3AD203B41FA5}">
                      <a16:colId xmlns:a16="http://schemas.microsoft.com/office/drawing/2014/main" val="1213741101"/>
                    </a:ext>
                  </a:extLst>
                </a:gridCol>
                <a:gridCol w="722984">
                  <a:extLst>
                    <a:ext uri="{9D8B030D-6E8A-4147-A177-3AD203B41FA5}">
                      <a16:colId xmlns:a16="http://schemas.microsoft.com/office/drawing/2014/main" val="1556785647"/>
                    </a:ext>
                  </a:extLst>
                </a:gridCol>
                <a:gridCol w="492358">
                  <a:extLst>
                    <a:ext uri="{9D8B030D-6E8A-4147-A177-3AD203B41FA5}">
                      <a16:colId xmlns:a16="http://schemas.microsoft.com/office/drawing/2014/main" val="710714174"/>
                    </a:ext>
                  </a:extLst>
                </a:gridCol>
                <a:gridCol w="1565042">
                  <a:extLst>
                    <a:ext uri="{9D8B030D-6E8A-4147-A177-3AD203B41FA5}">
                      <a16:colId xmlns:a16="http://schemas.microsoft.com/office/drawing/2014/main" val="767571800"/>
                    </a:ext>
                  </a:extLst>
                </a:gridCol>
                <a:gridCol w="762635">
                  <a:extLst>
                    <a:ext uri="{9D8B030D-6E8A-4147-A177-3AD203B41FA5}">
                      <a16:colId xmlns:a16="http://schemas.microsoft.com/office/drawing/2014/main" val="2275982588"/>
                    </a:ext>
                  </a:extLst>
                </a:gridCol>
              </a:tblGrid>
              <a:tr h="306000">
                <a:tc gridSpan="2">
                  <a:txBody>
                    <a:bodyPr/>
                    <a:lstStyle/>
                    <a:p>
                      <a:r>
                        <a:rPr lang="en-GB" sz="1400" dirty="0">
                          <a:solidFill>
                            <a:schemeClr val="bg1"/>
                          </a:solidFill>
                        </a:rPr>
                        <a:t>UNITED STATES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2060"/>
                    </a:solidFill>
                  </a:tcPr>
                </a:tc>
                <a:tc hMerge="1">
                  <a:txBody>
                    <a:bodyPr/>
                    <a:lstStyle/>
                    <a:p>
                      <a:endParaRPr lang="en-GB" dirty="0"/>
                    </a:p>
                  </a:txBody>
                  <a:tcPr/>
                </a:tc>
                <a:tc>
                  <a:txBody>
                    <a:bodyPr/>
                    <a:lstStyle/>
                    <a:p>
                      <a:endParaRPr lang="en-GB" sz="1400" dirty="0">
                        <a:solidFill>
                          <a:srgbClr val="0070C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400" dirty="0">
                          <a:solidFill>
                            <a:schemeClr val="bg1"/>
                          </a:solidFill>
                        </a:rPr>
                        <a:t>CHINA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2060"/>
                    </a:solidFill>
                  </a:tcPr>
                </a:tc>
                <a:tc hMerge="1">
                  <a:txBody>
                    <a:bodyPr/>
                    <a:lstStyle/>
                    <a:p>
                      <a:endParaRPr lang="en-GB" dirty="0"/>
                    </a:p>
                  </a:txBody>
                  <a:tcPr/>
                </a:tc>
                <a:tc>
                  <a:txBody>
                    <a:bodyPr/>
                    <a:lstStyle/>
                    <a:p>
                      <a:endParaRPr lang="en-GB" sz="1400" dirty="0">
                        <a:solidFill>
                          <a:srgbClr val="0070C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400" dirty="0">
                          <a:solidFill>
                            <a:schemeClr val="bg1"/>
                          </a:solidFill>
                        </a:rPr>
                        <a:t>JAPAN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2060"/>
                    </a:solidFill>
                  </a:tcPr>
                </a:tc>
                <a:tc hMerge="1">
                  <a:txBody>
                    <a:bodyPr/>
                    <a:lstStyle/>
                    <a:p>
                      <a:endParaRPr lang="en-GB" dirty="0"/>
                    </a:p>
                  </a:txBody>
                  <a:tcPr/>
                </a:tc>
                <a:extLst>
                  <a:ext uri="{0D108BD9-81ED-4DB2-BD59-A6C34878D82A}">
                    <a16:rowId xmlns:a16="http://schemas.microsoft.com/office/drawing/2014/main" val="2703848460"/>
                  </a:ext>
                </a:extLst>
              </a:tr>
              <a:tr h="323008">
                <a:tc>
                  <a:txBody>
                    <a:bodyPr/>
                    <a:lstStyle/>
                    <a:p>
                      <a:r>
                        <a:rPr lang="en-GB" sz="1600" dirty="0"/>
                        <a:t>Israel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1.33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Singapore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2.03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Thailand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3.28</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1948451"/>
                  </a:ext>
                </a:extLst>
              </a:tr>
              <a:tr h="273600">
                <a:tc>
                  <a:txBody>
                    <a:bodyPr/>
                    <a:lstStyle/>
                    <a:p>
                      <a:r>
                        <a:rPr lang="en-GB" sz="1600" dirty="0"/>
                        <a:t>South Korea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1.23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Taiwan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1.73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Taiwan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2.16</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1074636"/>
                  </a:ext>
                </a:extLst>
              </a:tr>
              <a:tr h="273600">
                <a:tc>
                  <a:txBody>
                    <a:bodyPr/>
                    <a:lstStyle/>
                    <a:p>
                      <a:r>
                        <a:rPr lang="en-GB" sz="1600" dirty="0"/>
                        <a:t>China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1.19</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Pakistan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1.23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South Korea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1.83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3041999"/>
                  </a:ext>
                </a:extLst>
              </a:tr>
              <a:tr h="273600">
                <a:tc>
                  <a:txBody>
                    <a:bodyPr/>
                    <a:lstStyle/>
                    <a:p>
                      <a:r>
                        <a:rPr lang="en-GB" sz="1600" dirty="0"/>
                        <a:t>Canada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1.13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United States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1.19</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Hungary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1.57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642055"/>
                  </a:ext>
                </a:extLst>
              </a:tr>
              <a:tr h="273600">
                <a:tc>
                  <a:txBody>
                    <a:bodyPr/>
                    <a:lstStyle/>
                    <a:p>
                      <a:r>
                        <a:rPr lang="en-GB" sz="1600" dirty="0"/>
                        <a:t>Taiwan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1.05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Australia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1.15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Malaysia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1.56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854186"/>
                  </a:ext>
                </a:extLst>
              </a:tr>
              <a:tr h="273600">
                <a:tc>
                  <a:txBody>
                    <a:bodyPr/>
                    <a:lstStyle/>
                    <a:p>
                      <a:r>
                        <a:rPr lang="en-GB" sz="1600" dirty="0"/>
                        <a:t>Mexico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1.04</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Japan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1.09</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Russia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1.11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237250"/>
                  </a:ext>
                </a:extLst>
              </a:tr>
              <a:tr h="273600">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Egypt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1.11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8299860"/>
                  </a:ext>
                </a:extLst>
              </a:tr>
              <a:tr h="273600">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China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1.09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801179"/>
                  </a:ext>
                </a:extLst>
              </a:tr>
              <a:tr h="273600">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Poland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1.02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387655"/>
                  </a:ext>
                </a:extLst>
              </a:tr>
              <a:tr h="273600">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Czech Republic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1.02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099323"/>
                  </a:ext>
                </a:extLst>
              </a:tr>
            </a:tbl>
          </a:graphicData>
        </a:graphic>
      </p:graphicFrame>
      <p:sp>
        <p:nvSpPr>
          <p:cNvPr id="3" name="TextBox 2">
            <a:extLst>
              <a:ext uri="{FF2B5EF4-FFF2-40B4-BE49-F238E27FC236}">
                <a16:creationId xmlns:a16="http://schemas.microsoft.com/office/drawing/2014/main" id="{2CB810F8-8ED5-A94F-94F2-6B1B64209A78}"/>
              </a:ext>
            </a:extLst>
          </p:cNvPr>
          <p:cNvSpPr txBox="1"/>
          <p:nvPr/>
        </p:nvSpPr>
        <p:spPr>
          <a:xfrm>
            <a:off x="152687" y="1187532"/>
            <a:ext cx="8936182" cy="1446550"/>
          </a:xfrm>
          <a:prstGeom prst="rect">
            <a:avLst/>
          </a:prstGeom>
          <a:noFill/>
        </p:spPr>
        <p:txBody>
          <a:bodyPr wrap="square" rtlCol="0">
            <a:spAutoFit/>
          </a:bodyPr>
          <a:lstStyle/>
          <a:p>
            <a:r>
              <a:rPr lang="en-GB" sz="1600" b="1" dirty="0"/>
              <a:t>1.00</a:t>
            </a:r>
            <a:r>
              <a:rPr lang="en-GB" sz="1600" dirty="0"/>
              <a:t> indicates that the number of co-authored publications between the pair of countries is at the level that is expected given their overall rates of collaboration with all countries. </a:t>
            </a:r>
            <a:r>
              <a:rPr lang="en-GB" sz="1600" b="1" dirty="0"/>
              <a:t>1.50</a:t>
            </a:r>
            <a:r>
              <a:rPr lang="en-GB" sz="1600" dirty="0"/>
              <a:t> indicates very high intensity of collaboration relative to the expected level, i.e. a significant ‘bias’ in favour of that pairing within the overall pattern of cross-border networks. </a:t>
            </a:r>
            <a:r>
              <a:rPr lang="en-GB" sz="1600" b="1" dirty="0"/>
              <a:t>2.00</a:t>
            </a:r>
            <a:r>
              <a:rPr lang="en-GB" sz="1600" dirty="0"/>
              <a:t> indicates relatively exceptional intensity</a:t>
            </a:r>
          </a:p>
          <a:p>
            <a:endParaRPr lang="en-GB" sz="800" i="1" dirty="0"/>
          </a:p>
          <a:p>
            <a:r>
              <a:rPr lang="en-GB" sz="1600" i="1" dirty="0"/>
              <a:t>Data - US Science and Engineering Indicators, National Science Foundation </a:t>
            </a:r>
          </a:p>
        </p:txBody>
      </p:sp>
    </p:spTree>
    <p:extLst>
      <p:ext uri="{BB962C8B-B14F-4D97-AF65-F5344CB8AC3E}">
        <p14:creationId xmlns:p14="http://schemas.microsoft.com/office/powerpoint/2010/main" val="2576866310"/>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GEO-POLITICS</a:t>
            </a:r>
          </a:p>
        </p:txBody>
      </p:sp>
    </p:spTree>
    <p:extLst>
      <p:ext uri="{BB962C8B-B14F-4D97-AF65-F5344CB8AC3E}">
        <p14:creationId xmlns:p14="http://schemas.microsoft.com/office/powerpoint/2010/main" val="36953618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325562"/>
          </a:xfrm>
        </p:spPr>
        <p:txBody>
          <a:bodyPr>
            <a:noAutofit/>
          </a:bodyPr>
          <a:lstStyle/>
          <a:p>
            <a:pPr algn="ctr"/>
            <a:r>
              <a:rPr lang="en-US" altLang="en-US" sz="3600" b="1" dirty="0">
                <a:solidFill>
                  <a:srgbClr val="0070C0"/>
                </a:solidFill>
                <a:latin typeface="+mn-lt"/>
                <a:ea typeface="Georgia" charset="0"/>
                <a:cs typeface="Georgia" charset="0"/>
              </a:rPr>
              <a:t>Gross Enrolment Ratio in tertiary education (%) </a:t>
            </a:r>
            <a:br>
              <a:rPr lang="en-US" altLang="en-US" sz="2800" dirty="0">
                <a:solidFill>
                  <a:srgbClr val="0070C0"/>
                </a:solidFill>
                <a:ea typeface="Georgia" charset="0"/>
                <a:cs typeface="Georgia" charset="0"/>
              </a:rPr>
            </a:br>
            <a:r>
              <a:rPr lang="en-US" altLang="en-US" sz="1800" dirty="0">
                <a:latin typeface="+mn-lt"/>
                <a:ea typeface="Georgia" charset="0"/>
                <a:cs typeface="Georgia" charset="0"/>
              </a:rPr>
              <a:t>World, North America/Western Europe: 1971-2017</a:t>
            </a:r>
            <a:endParaRPr lang="en-US" sz="1800" dirty="0">
              <a:latin typeface="+mn-lt"/>
              <a:ea typeface="Georgia" charset="0"/>
              <a:cs typeface="Georgia"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8965956"/>
              </p:ext>
            </p:extLst>
          </p:nvPr>
        </p:nvGraphicFramePr>
        <p:xfrm>
          <a:off x="457199" y="1600200"/>
          <a:ext cx="8364071" cy="49485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152498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821C-5FEA-BD4C-9380-9FA9516B5EF3}"/>
              </a:ext>
            </a:extLst>
          </p:cNvPr>
          <p:cNvSpPr>
            <a:spLocks noGrp="1"/>
          </p:cNvSpPr>
          <p:nvPr>
            <p:ph type="title"/>
          </p:nvPr>
        </p:nvSpPr>
        <p:spPr>
          <a:xfrm>
            <a:off x="47501" y="78734"/>
            <a:ext cx="9048997" cy="1325563"/>
          </a:xfrm>
        </p:spPr>
        <p:txBody>
          <a:bodyPr>
            <a:normAutofit/>
          </a:bodyPr>
          <a:lstStyle/>
          <a:p>
            <a:pPr algn="ctr"/>
            <a:r>
              <a:rPr lang="en-GB" sz="4000" b="1" dirty="0">
                <a:solidFill>
                  <a:srgbClr val="0070C0"/>
                </a:solidFill>
                <a:latin typeface="+mn-lt"/>
              </a:rPr>
              <a:t>Spending on higher education: 2015</a:t>
            </a:r>
            <a:br>
              <a:rPr lang="en-GB" sz="4000" b="1" dirty="0">
                <a:solidFill>
                  <a:srgbClr val="0070C0"/>
                </a:solidFill>
                <a:latin typeface="+mn-lt"/>
              </a:rPr>
            </a:br>
            <a:r>
              <a:rPr lang="en-GB" sz="2800" dirty="0">
                <a:latin typeface="+mn-lt"/>
              </a:rPr>
              <a:t>current USD, Purchasing Power Parity (UNESCO data)</a:t>
            </a:r>
          </a:p>
        </p:txBody>
      </p:sp>
      <p:graphicFrame>
        <p:nvGraphicFramePr>
          <p:cNvPr id="4" name="Content Placeholder 3">
            <a:extLst>
              <a:ext uri="{FF2B5EF4-FFF2-40B4-BE49-F238E27FC236}">
                <a16:creationId xmlns:a16="http://schemas.microsoft.com/office/drawing/2014/main" id="{77BC988A-00E5-FF45-822B-F78FF26F44B3}"/>
              </a:ext>
            </a:extLst>
          </p:cNvPr>
          <p:cNvGraphicFramePr>
            <a:graphicFrameLocks noGrp="1"/>
          </p:cNvGraphicFramePr>
          <p:nvPr>
            <p:ph idx="1"/>
            <p:extLst/>
          </p:nvPr>
        </p:nvGraphicFramePr>
        <p:xfrm>
          <a:off x="628648" y="1285544"/>
          <a:ext cx="8123464" cy="5400040"/>
        </p:xfrm>
        <a:graphic>
          <a:graphicData uri="http://schemas.openxmlformats.org/drawingml/2006/table">
            <a:tbl>
              <a:tblPr firstRow="1" bandRow="1">
                <a:tableStyleId>{5C22544A-7EE6-4342-B048-85BDC9FD1C3A}</a:tableStyleId>
              </a:tblPr>
              <a:tblGrid>
                <a:gridCol w="2494562">
                  <a:extLst>
                    <a:ext uri="{9D8B030D-6E8A-4147-A177-3AD203B41FA5}">
                      <a16:colId xmlns:a16="http://schemas.microsoft.com/office/drawing/2014/main" val="2719612504"/>
                    </a:ext>
                  </a:extLst>
                </a:gridCol>
                <a:gridCol w="1496291">
                  <a:extLst>
                    <a:ext uri="{9D8B030D-6E8A-4147-A177-3AD203B41FA5}">
                      <a16:colId xmlns:a16="http://schemas.microsoft.com/office/drawing/2014/main" val="2689677990"/>
                    </a:ext>
                  </a:extLst>
                </a:gridCol>
                <a:gridCol w="1425039">
                  <a:extLst>
                    <a:ext uri="{9D8B030D-6E8A-4147-A177-3AD203B41FA5}">
                      <a16:colId xmlns:a16="http://schemas.microsoft.com/office/drawing/2014/main" val="177486154"/>
                    </a:ext>
                  </a:extLst>
                </a:gridCol>
                <a:gridCol w="1294411">
                  <a:extLst>
                    <a:ext uri="{9D8B030D-6E8A-4147-A177-3AD203B41FA5}">
                      <a16:colId xmlns:a16="http://schemas.microsoft.com/office/drawing/2014/main" val="3910304025"/>
                    </a:ext>
                  </a:extLst>
                </a:gridCol>
                <a:gridCol w="1413161">
                  <a:extLst>
                    <a:ext uri="{9D8B030D-6E8A-4147-A177-3AD203B41FA5}">
                      <a16:colId xmlns:a16="http://schemas.microsoft.com/office/drawing/2014/main" val="4186737086"/>
                    </a:ext>
                  </a:extLst>
                </a:gridCol>
              </a:tblGrid>
              <a:tr h="403291">
                <a:tc>
                  <a:txBody>
                    <a:bodyPr/>
                    <a:lstStyle/>
                    <a:p>
                      <a:r>
                        <a:rPr lang="en-GB" sz="1600" dirty="0"/>
                        <a:t>country</a:t>
                      </a:r>
                    </a:p>
                  </a:txBody>
                  <a:tcPr/>
                </a:tc>
                <a:tc>
                  <a:txBody>
                    <a:bodyPr/>
                    <a:lstStyle/>
                    <a:p>
                      <a:pPr algn="ctr"/>
                      <a:r>
                        <a:rPr lang="en-GB" sz="1600" dirty="0"/>
                        <a:t>spending 2015 </a:t>
                      </a:r>
                    </a:p>
                    <a:p>
                      <a:pPr algn="ctr"/>
                      <a:r>
                        <a:rPr lang="en-GB" sz="1600" dirty="0"/>
                        <a:t>($s million)</a:t>
                      </a:r>
                    </a:p>
                  </a:txBody>
                  <a:tcPr/>
                </a:tc>
                <a:tc>
                  <a:txBody>
                    <a:bodyPr/>
                    <a:lstStyle/>
                    <a:p>
                      <a:pPr algn="ctr"/>
                      <a:r>
                        <a:rPr lang="en-GB" sz="1600" dirty="0"/>
                        <a:t>population 2015</a:t>
                      </a:r>
                    </a:p>
                  </a:txBody>
                  <a:tcPr/>
                </a:tc>
                <a:tc>
                  <a:txBody>
                    <a:bodyPr/>
                    <a:lstStyle/>
                    <a:p>
                      <a:pPr algn="ctr"/>
                      <a:r>
                        <a:rPr lang="en-GB" sz="1600" dirty="0"/>
                        <a:t>Top 50 </a:t>
                      </a:r>
                      <a:r>
                        <a:rPr lang="en-GB" sz="1600" dirty="0" err="1"/>
                        <a:t>unis</a:t>
                      </a:r>
                      <a:r>
                        <a:rPr lang="en-GB" sz="1600" dirty="0"/>
                        <a:t> </a:t>
                      </a:r>
                    </a:p>
                    <a:p>
                      <a:pPr algn="ctr"/>
                      <a:r>
                        <a:rPr lang="en-GB" sz="1600" dirty="0"/>
                        <a:t>ARWU 2016</a:t>
                      </a:r>
                    </a:p>
                  </a:txBody>
                  <a:tcPr/>
                </a:tc>
                <a:tc>
                  <a:txBody>
                    <a:bodyPr/>
                    <a:lstStyle/>
                    <a:p>
                      <a:pPr algn="ctr"/>
                      <a:r>
                        <a:rPr lang="en-GB" sz="1600" dirty="0"/>
                        <a:t>Top 500 </a:t>
                      </a:r>
                      <a:r>
                        <a:rPr lang="en-GB" sz="1600" dirty="0" err="1"/>
                        <a:t>unis</a:t>
                      </a:r>
                      <a:r>
                        <a:rPr lang="en-GB" sz="1600" dirty="0"/>
                        <a:t> </a:t>
                      </a:r>
                    </a:p>
                    <a:p>
                      <a:pPr algn="ctr"/>
                      <a:r>
                        <a:rPr lang="en-GB" sz="1600" dirty="0"/>
                        <a:t>ARWU 2016</a:t>
                      </a:r>
                    </a:p>
                  </a:txBody>
                  <a:tcPr/>
                </a:tc>
                <a:extLst>
                  <a:ext uri="{0D108BD9-81ED-4DB2-BD59-A6C34878D82A}">
                    <a16:rowId xmlns:a16="http://schemas.microsoft.com/office/drawing/2014/main" val="1171024334"/>
                  </a:ext>
                </a:extLst>
              </a:tr>
              <a:tr h="370840">
                <a:tc>
                  <a:txBody>
                    <a:bodyPr/>
                    <a:lstStyle/>
                    <a:p>
                      <a:r>
                        <a:rPr lang="en-GB" sz="1800" dirty="0"/>
                        <a:t>United States</a:t>
                      </a:r>
                    </a:p>
                  </a:txBody>
                  <a:tcPr/>
                </a:tc>
                <a:tc>
                  <a:txBody>
                    <a:bodyPr/>
                    <a:lstStyle/>
                    <a:p>
                      <a:pPr algn="ctr"/>
                      <a:r>
                        <a:rPr lang="en-GB" sz="1800" dirty="0"/>
                        <a:t>239,345</a:t>
                      </a:r>
                    </a:p>
                  </a:txBody>
                  <a:tcPr/>
                </a:tc>
                <a:tc>
                  <a:txBody>
                    <a:bodyPr/>
                    <a:lstStyle/>
                    <a:p>
                      <a:pPr algn="ctr"/>
                      <a:r>
                        <a:rPr lang="en-GB" sz="1800" dirty="0"/>
                        <a:t>  325.7</a:t>
                      </a:r>
                    </a:p>
                  </a:txBody>
                  <a:tcPr/>
                </a:tc>
                <a:tc>
                  <a:txBody>
                    <a:bodyPr/>
                    <a:lstStyle/>
                    <a:p>
                      <a:pPr algn="ctr"/>
                      <a:r>
                        <a:rPr lang="en-GB" dirty="0"/>
                        <a:t>31</a:t>
                      </a:r>
                    </a:p>
                  </a:txBody>
                  <a:tcPr/>
                </a:tc>
                <a:tc>
                  <a:txBody>
                    <a:bodyPr/>
                    <a:lstStyle/>
                    <a:p>
                      <a:pPr algn="ctr"/>
                      <a:r>
                        <a:rPr lang="en-GB" sz="1800" dirty="0"/>
                        <a:t>137</a:t>
                      </a:r>
                    </a:p>
                  </a:txBody>
                  <a:tcPr/>
                </a:tc>
                <a:extLst>
                  <a:ext uri="{0D108BD9-81ED-4DB2-BD59-A6C34878D82A}">
                    <a16:rowId xmlns:a16="http://schemas.microsoft.com/office/drawing/2014/main" val="2118360913"/>
                  </a:ext>
                </a:extLst>
              </a:tr>
              <a:tr h="370840">
                <a:tc>
                  <a:txBody>
                    <a:bodyPr/>
                    <a:lstStyle/>
                    <a:p>
                      <a:r>
                        <a:rPr lang="en-GB" sz="1800" dirty="0"/>
                        <a:t>China</a:t>
                      </a:r>
                    </a:p>
                  </a:txBody>
                  <a:tcPr/>
                </a:tc>
                <a:tc>
                  <a:txBody>
                    <a:bodyPr/>
                    <a:lstStyle/>
                    <a:p>
                      <a:pPr algn="ctr"/>
                      <a:r>
                        <a:rPr lang="en-GB" sz="1400" dirty="0"/>
                        <a:t>data </a:t>
                      </a:r>
                      <a:r>
                        <a:rPr lang="en-GB" sz="1400" dirty="0" err="1"/>
                        <a:t>n.a</a:t>
                      </a:r>
                      <a:r>
                        <a:rPr lang="en-GB" sz="1400" dirty="0"/>
                        <a:t>.</a:t>
                      </a:r>
                    </a:p>
                  </a:txBody>
                  <a:tcPr/>
                </a:tc>
                <a:tc>
                  <a:txBody>
                    <a:bodyPr/>
                    <a:lstStyle/>
                    <a:p>
                      <a:pPr algn="ctr"/>
                      <a:r>
                        <a:rPr lang="en-GB" sz="1800" dirty="0"/>
                        <a:t>1390.0</a:t>
                      </a:r>
                    </a:p>
                  </a:txBody>
                  <a:tcPr/>
                </a:tc>
                <a:tc>
                  <a:txBody>
                    <a:bodyPr/>
                    <a:lstStyle/>
                    <a:p>
                      <a:pPr algn="ctr"/>
                      <a:r>
                        <a:rPr lang="en-GB" dirty="0"/>
                        <a:t>  0</a:t>
                      </a:r>
                    </a:p>
                  </a:txBody>
                  <a:tcPr/>
                </a:tc>
                <a:tc>
                  <a:txBody>
                    <a:bodyPr/>
                    <a:lstStyle/>
                    <a:p>
                      <a:pPr algn="ctr"/>
                      <a:r>
                        <a:rPr lang="en-GB" sz="1800" dirty="0"/>
                        <a:t>  41</a:t>
                      </a:r>
                    </a:p>
                  </a:txBody>
                  <a:tcPr/>
                </a:tc>
                <a:extLst>
                  <a:ext uri="{0D108BD9-81ED-4DB2-BD59-A6C34878D82A}">
                    <a16:rowId xmlns:a16="http://schemas.microsoft.com/office/drawing/2014/main" val="3673908247"/>
                  </a:ext>
                </a:extLst>
              </a:tr>
              <a:tr h="370840">
                <a:tc>
                  <a:txBody>
                    <a:bodyPr/>
                    <a:lstStyle/>
                    <a:p>
                      <a:r>
                        <a:rPr lang="en-GB" sz="1800" dirty="0"/>
                        <a:t>Germany</a:t>
                      </a:r>
                    </a:p>
                  </a:txBody>
                  <a:tcPr/>
                </a:tc>
                <a:tc>
                  <a:txBody>
                    <a:bodyPr/>
                    <a:lstStyle/>
                    <a:p>
                      <a:pPr algn="ctr"/>
                      <a:r>
                        <a:rPr lang="en-GB" sz="1800" dirty="0"/>
                        <a:t>  48,781</a:t>
                      </a:r>
                    </a:p>
                  </a:txBody>
                  <a:tcPr/>
                </a:tc>
                <a:tc>
                  <a:txBody>
                    <a:bodyPr/>
                    <a:lstStyle/>
                    <a:p>
                      <a:pPr algn="ctr"/>
                      <a:r>
                        <a:rPr lang="en-GB" sz="1800" dirty="0"/>
                        <a:t>    82.5</a:t>
                      </a:r>
                    </a:p>
                  </a:txBody>
                  <a:tcPr/>
                </a:tc>
                <a:tc>
                  <a:txBody>
                    <a:bodyPr/>
                    <a:lstStyle/>
                    <a:p>
                      <a:pPr algn="ctr"/>
                      <a:r>
                        <a:rPr lang="en-GB" dirty="0"/>
                        <a:t>  2</a:t>
                      </a:r>
                    </a:p>
                  </a:txBody>
                  <a:tcPr/>
                </a:tc>
                <a:tc>
                  <a:txBody>
                    <a:bodyPr/>
                    <a:lstStyle/>
                    <a:p>
                      <a:pPr algn="ctr"/>
                      <a:r>
                        <a:rPr lang="en-GB" sz="1800" dirty="0"/>
                        <a:t>  38</a:t>
                      </a:r>
                    </a:p>
                  </a:txBody>
                  <a:tcPr/>
                </a:tc>
                <a:extLst>
                  <a:ext uri="{0D108BD9-81ED-4DB2-BD59-A6C34878D82A}">
                    <a16:rowId xmlns:a16="http://schemas.microsoft.com/office/drawing/2014/main" val="54350459"/>
                  </a:ext>
                </a:extLst>
              </a:tr>
              <a:tr h="370840">
                <a:tc>
                  <a:txBody>
                    <a:bodyPr/>
                    <a:lstStyle/>
                    <a:p>
                      <a:r>
                        <a:rPr lang="en-GB" sz="1800" dirty="0"/>
                        <a:t>Brazil</a:t>
                      </a:r>
                    </a:p>
                  </a:txBody>
                  <a:tcPr/>
                </a:tc>
                <a:tc>
                  <a:txBody>
                    <a:bodyPr/>
                    <a:lstStyle/>
                    <a:p>
                      <a:pPr algn="ctr"/>
                      <a:r>
                        <a:rPr lang="en-GB" sz="1800" dirty="0"/>
                        <a:t>  43,176</a:t>
                      </a:r>
                    </a:p>
                  </a:txBody>
                  <a:tcPr/>
                </a:tc>
                <a:tc>
                  <a:txBody>
                    <a:bodyPr/>
                    <a:lstStyle/>
                    <a:p>
                      <a:pPr algn="ctr"/>
                      <a:r>
                        <a:rPr lang="en-GB" sz="1800" dirty="0"/>
                        <a:t>  209.4</a:t>
                      </a:r>
                    </a:p>
                  </a:txBody>
                  <a:tcPr/>
                </a:tc>
                <a:tc>
                  <a:txBody>
                    <a:bodyPr/>
                    <a:lstStyle/>
                    <a:p>
                      <a:pPr algn="ctr"/>
                      <a:r>
                        <a:rPr lang="en-GB" dirty="0"/>
                        <a:t>  0</a:t>
                      </a:r>
                    </a:p>
                  </a:txBody>
                  <a:tcPr/>
                </a:tc>
                <a:tc>
                  <a:txBody>
                    <a:bodyPr/>
                    <a:lstStyle/>
                    <a:p>
                      <a:pPr algn="ctr"/>
                      <a:r>
                        <a:rPr lang="en-GB" sz="1800" dirty="0"/>
                        <a:t>    6</a:t>
                      </a:r>
                    </a:p>
                  </a:txBody>
                  <a:tcPr/>
                </a:tc>
                <a:extLst>
                  <a:ext uri="{0D108BD9-81ED-4DB2-BD59-A6C34878D82A}">
                    <a16:rowId xmlns:a16="http://schemas.microsoft.com/office/drawing/2014/main" val="3510116689"/>
                  </a:ext>
                </a:extLst>
              </a:tr>
              <a:tr h="370840">
                <a:tc>
                  <a:txBody>
                    <a:bodyPr/>
                    <a:lstStyle/>
                    <a:p>
                      <a:r>
                        <a:rPr lang="en-GB" sz="1800" dirty="0"/>
                        <a:t>Japan </a:t>
                      </a:r>
                      <a:r>
                        <a:rPr lang="en-GB" sz="1400" dirty="0"/>
                        <a:t>(2017 spending data)</a:t>
                      </a:r>
                    </a:p>
                  </a:txBody>
                  <a:tcPr/>
                </a:tc>
                <a:tc>
                  <a:txBody>
                    <a:bodyPr/>
                    <a:lstStyle/>
                    <a:p>
                      <a:pPr algn="ctr"/>
                      <a:r>
                        <a:rPr lang="en-GB" sz="1800" dirty="0"/>
                        <a:t>  33,817</a:t>
                      </a:r>
                    </a:p>
                  </a:txBody>
                  <a:tcPr/>
                </a:tc>
                <a:tc>
                  <a:txBody>
                    <a:bodyPr/>
                    <a:lstStyle/>
                    <a:p>
                      <a:pPr algn="ctr"/>
                      <a:r>
                        <a:rPr lang="en-GB" sz="1800" dirty="0"/>
                        <a:t>  128.0</a:t>
                      </a:r>
                    </a:p>
                  </a:txBody>
                  <a:tcPr/>
                </a:tc>
                <a:tc>
                  <a:txBody>
                    <a:bodyPr/>
                    <a:lstStyle/>
                    <a:p>
                      <a:pPr algn="ctr"/>
                      <a:r>
                        <a:rPr lang="en-GB" dirty="0"/>
                        <a:t>  2</a:t>
                      </a:r>
                    </a:p>
                  </a:txBody>
                  <a:tcPr/>
                </a:tc>
                <a:tc>
                  <a:txBody>
                    <a:bodyPr/>
                    <a:lstStyle/>
                    <a:p>
                      <a:pPr algn="ctr"/>
                      <a:r>
                        <a:rPr lang="en-GB" sz="1800" dirty="0"/>
                        <a:t>  16</a:t>
                      </a:r>
                    </a:p>
                  </a:txBody>
                  <a:tcPr/>
                </a:tc>
                <a:extLst>
                  <a:ext uri="{0D108BD9-81ED-4DB2-BD59-A6C34878D82A}">
                    <a16:rowId xmlns:a16="http://schemas.microsoft.com/office/drawing/2014/main" val="2039034761"/>
                  </a:ext>
                </a:extLst>
              </a:tr>
              <a:tr h="370840">
                <a:tc>
                  <a:txBody>
                    <a:bodyPr/>
                    <a:lstStyle/>
                    <a:p>
                      <a:r>
                        <a:rPr lang="en-GB" sz="1800" dirty="0"/>
                        <a:t>United Kingdom</a:t>
                      </a:r>
                    </a:p>
                  </a:txBody>
                  <a:tcPr/>
                </a:tc>
                <a:tc>
                  <a:txBody>
                    <a:bodyPr/>
                    <a:lstStyle/>
                    <a:p>
                      <a:pPr algn="ctr"/>
                      <a:r>
                        <a:rPr lang="en-GB" sz="1800" dirty="0"/>
                        <a:t>  33,802</a:t>
                      </a:r>
                    </a:p>
                  </a:txBody>
                  <a:tcPr/>
                </a:tc>
                <a:tc>
                  <a:txBody>
                    <a:bodyPr/>
                    <a:lstStyle/>
                    <a:p>
                      <a:pPr algn="ctr"/>
                      <a:r>
                        <a:rPr lang="en-GB" sz="1800" dirty="0"/>
                        <a:t>    61.4</a:t>
                      </a:r>
                    </a:p>
                  </a:txBody>
                  <a:tcPr/>
                </a:tc>
                <a:tc>
                  <a:txBody>
                    <a:bodyPr/>
                    <a:lstStyle/>
                    <a:p>
                      <a:pPr algn="ctr"/>
                      <a:r>
                        <a:rPr lang="en-GB" dirty="0"/>
                        <a:t>  7</a:t>
                      </a:r>
                    </a:p>
                  </a:txBody>
                  <a:tcPr/>
                </a:tc>
                <a:tc>
                  <a:txBody>
                    <a:bodyPr/>
                    <a:lstStyle/>
                    <a:p>
                      <a:pPr algn="ctr"/>
                      <a:r>
                        <a:rPr lang="en-GB" sz="1800" dirty="0"/>
                        <a:t>  37</a:t>
                      </a:r>
                    </a:p>
                  </a:txBody>
                  <a:tcPr/>
                </a:tc>
                <a:extLst>
                  <a:ext uri="{0D108BD9-81ED-4DB2-BD59-A6C34878D82A}">
                    <a16:rowId xmlns:a16="http://schemas.microsoft.com/office/drawing/2014/main" val="2526028240"/>
                  </a:ext>
                </a:extLst>
              </a:tr>
              <a:tr h="370840">
                <a:tc>
                  <a:txBody>
                    <a:bodyPr/>
                    <a:lstStyle/>
                    <a:p>
                      <a:r>
                        <a:rPr lang="en-GB" sz="1800" dirty="0"/>
                        <a:t>France</a:t>
                      </a:r>
                    </a:p>
                  </a:txBody>
                  <a:tcPr/>
                </a:tc>
                <a:tc>
                  <a:txBody>
                    <a:bodyPr/>
                    <a:lstStyle/>
                    <a:p>
                      <a:pPr algn="ctr"/>
                      <a:r>
                        <a:rPr lang="en-GB" sz="1800" dirty="0"/>
                        <a:t>  33,641</a:t>
                      </a:r>
                    </a:p>
                  </a:txBody>
                  <a:tcPr/>
                </a:tc>
                <a:tc>
                  <a:txBody>
                    <a:bodyPr/>
                    <a:lstStyle/>
                    <a:p>
                      <a:pPr algn="ctr"/>
                      <a:r>
                        <a:rPr lang="en-GB" sz="1800" dirty="0"/>
                        <a:t>    62.3</a:t>
                      </a:r>
                    </a:p>
                  </a:txBody>
                  <a:tcPr/>
                </a:tc>
                <a:tc>
                  <a:txBody>
                    <a:bodyPr/>
                    <a:lstStyle/>
                    <a:p>
                      <a:pPr algn="ctr"/>
                      <a:r>
                        <a:rPr lang="en-GB" dirty="0"/>
                        <a:t>  2</a:t>
                      </a:r>
                    </a:p>
                  </a:txBody>
                  <a:tcPr/>
                </a:tc>
                <a:tc>
                  <a:txBody>
                    <a:bodyPr/>
                    <a:lstStyle/>
                    <a:p>
                      <a:pPr algn="ctr"/>
                      <a:r>
                        <a:rPr lang="en-GB" sz="1800" dirty="0"/>
                        <a:t>  22</a:t>
                      </a:r>
                    </a:p>
                  </a:txBody>
                  <a:tcPr/>
                </a:tc>
                <a:extLst>
                  <a:ext uri="{0D108BD9-81ED-4DB2-BD59-A6C34878D82A}">
                    <a16:rowId xmlns:a16="http://schemas.microsoft.com/office/drawing/2014/main" val="3869939782"/>
                  </a:ext>
                </a:extLst>
              </a:tr>
              <a:tr h="370840">
                <a:tc>
                  <a:txBody>
                    <a:bodyPr/>
                    <a:lstStyle/>
                    <a:p>
                      <a:r>
                        <a:rPr lang="en-GB" sz="1800" dirty="0"/>
                        <a:t>Russia</a:t>
                      </a:r>
                    </a:p>
                  </a:txBody>
                  <a:tcPr/>
                </a:tc>
                <a:tc>
                  <a:txBody>
                    <a:bodyPr/>
                    <a:lstStyle/>
                    <a:p>
                      <a:pPr algn="ctr"/>
                      <a:r>
                        <a:rPr lang="en-GB" sz="1800" dirty="0"/>
                        <a:t>  29,253</a:t>
                      </a:r>
                    </a:p>
                  </a:txBody>
                  <a:tcPr/>
                </a:tc>
                <a:tc>
                  <a:txBody>
                    <a:bodyPr/>
                    <a:lstStyle/>
                    <a:p>
                      <a:pPr algn="ctr"/>
                      <a:r>
                        <a:rPr lang="en-GB" sz="1800" dirty="0"/>
                        <a:t>  136.7</a:t>
                      </a:r>
                    </a:p>
                  </a:txBody>
                  <a:tcPr/>
                </a:tc>
                <a:tc>
                  <a:txBody>
                    <a:bodyPr/>
                    <a:lstStyle/>
                    <a:p>
                      <a:pPr algn="ctr"/>
                      <a:r>
                        <a:rPr lang="en-GB" dirty="0"/>
                        <a:t>  0</a:t>
                      </a:r>
                    </a:p>
                  </a:txBody>
                  <a:tcPr/>
                </a:tc>
                <a:tc>
                  <a:txBody>
                    <a:bodyPr/>
                    <a:lstStyle/>
                    <a:p>
                      <a:pPr algn="ctr"/>
                      <a:r>
                        <a:rPr lang="en-GB" sz="1800" dirty="0"/>
                        <a:t>    3</a:t>
                      </a:r>
                    </a:p>
                  </a:txBody>
                  <a:tcPr/>
                </a:tc>
                <a:extLst>
                  <a:ext uri="{0D108BD9-81ED-4DB2-BD59-A6C34878D82A}">
                    <a16:rowId xmlns:a16="http://schemas.microsoft.com/office/drawing/2014/main" val="3252235492"/>
                  </a:ext>
                </a:extLst>
              </a:tr>
              <a:tr h="370840">
                <a:tc>
                  <a:txBody>
                    <a:bodyPr/>
                    <a:lstStyle/>
                    <a:p>
                      <a:r>
                        <a:rPr lang="en-GB" sz="1800" dirty="0"/>
                        <a:t>Turkey</a:t>
                      </a:r>
                    </a:p>
                  </a:txBody>
                  <a:tcPr/>
                </a:tc>
                <a:tc>
                  <a:txBody>
                    <a:bodyPr/>
                    <a:lstStyle/>
                    <a:p>
                      <a:pPr algn="ctr"/>
                      <a:r>
                        <a:rPr lang="en-GB" sz="1800" dirty="0"/>
                        <a:t>  28,858</a:t>
                      </a:r>
                    </a:p>
                  </a:txBody>
                  <a:tcPr/>
                </a:tc>
                <a:tc>
                  <a:txBody>
                    <a:bodyPr/>
                    <a:lstStyle/>
                    <a:p>
                      <a:pPr algn="ctr"/>
                      <a:r>
                        <a:rPr lang="en-GB" sz="1800" dirty="0"/>
                        <a:t>    82.6</a:t>
                      </a:r>
                    </a:p>
                  </a:txBody>
                  <a:tcPr/>
                </a:tc>
                <a:tc>
                  <a:txBody>
                    <a:bodyPr/>
                    <a:lstStyle/>
                    <a:p>
                      <a:pPr algn="ctr"/>
                      <a:r>
                        <a:rPr lang="en-GB" dirty="0"/>
                        <a:t>  0</a:t>
                      </a:r>
                    </a:p>
                  </a:txBody>
                  <a:tcPr/>
                </a:tc>
                <a:tc>
                  <a:txBody>
                    <a:bodyPr/>
                    <a:lstStyle/>
                    <a:p>
                      <a:pPr algn="ctr"/>
                      <a:r>
                        <a:rPr lang="en-GB" sz="1800" dirty="0"/>
                        <a:t>    1</a:t>
                      </a:r>
                    </a:p>
                  </a:txBody>
                  <a:tcPr/>
                </a:tc>
                <a:extLst>
                  <a:ext uri="{0D108BD9-81ED-4DB2-BD59-A6C34878D82A}">
                    <a16:rowId xmlns:a16="http://schemas.microsoft.com/office/drawing/2014/main" val="841613272"/>
                  </a:ext>
                </a:extLst>
              </a:tr>
              <a:tr h="370840">
                <a:tc>
                  <a:txBody>
                    <a:bodyPr/>
                    <a:lstStyle/>
                    <a:p>
                      <a:r>
                        <a:rPr lang="en-GB" sz="1800" dirty="0"/>
                        <a:t>Canada</a:t>
                      </a:r>
                    </a:p>
                  </a:txBody>
                  <a:tcPr/>
                </a:tc>
                <a:tc>
                  <a:txBody>
                    <a:bodyPr/>
                    <a:lstStyle/>
                    <a:p>
                      <a:pPr algn="ctr"/>
                      <a:r>
                        <a:rPr lang="en-GB" sz="1800" dirty="0"/>
                        <a:t>  26,369</a:t>
                      </a:r>
                    </a:p>
                  </a:txBody>
                  <a:tcPr/>
                </a:tc>
                <a:tc>
                  <a:txBody>
                    <a:bodyPr/>
                    <a:lstStyle/>
                    <a:p>
                      <a:pPr algn="ctr"/>
                      <a:r>
                        <a:rPr lang="en-GB" sz="1800" dirty="0"/>
                        <a:t>    35.1</a:t>
                      </a:r>
                    </a:p>
                  </a:txBody>
                  <a:tcPr/>
                </a:tc>
                <a:tc>
                  <a:txBody>
                    <a:bodyPr/>
                    <a:lstStyle/>
                    <a:p>
                      <a:pPr algn="ctr"/>
                      <a:r>
                        <a:rPr lang="en-GB" dirty="0"/>
                        <a:t>  2</a:t>
                      </a:r>
                    </a:p>
                  </a:txBody>
                  <a:tcPr/>
                </a:tc>
                <a:tc>
                  <a:txBody>
                    <a:bodyPr/>
                    <a:lstStyle/>
                    <a:p>
                      <a:pPr algn="ctr"/>
                      <a:r>
                        <a:rPr lang="en-GB" sz="1800" dirty="0"/>
                        <a:t>  19</a:t>
                      </a:r>
                    </a:p>
                  </a:txBody>
                  <a:tcPr/>
                </a:tc>
                <a:extLst>
                  <a:ext uri="{0D108BD9-81ED-4DB2-BD59-A6C34878D82A}">
                    <a16:rowId xmlns:a16="http://schemas.microsoft.com/office/drawing/2014/main" val="3534771359"/>
                  </a:ext>
                </a:extLst>
              </a:tr>
              <a:tr h="370840">
                <a:tc>
                  <a:txBody>
                    <a:bodyPr/>
                    <a:lstStyle/>
                    <a:p>
                      <a:r>
                        <a:rPr lang="en-GB" sz="1800" dirty="0"/>
                        <a:t>Mexico</a:t>
                      </a:r>
                    </a:p>
                  </a:txBody>
                  <a:tcPr/>
                </a:tc>
                <a:tc>
                  <a:txBody>
                    <a:bodyPr/>
                    <a:lstStyle/>
                    <a:p>
                      <a:pPr algn="ctr"/>
                      <a:r>
                        <a:rPr lang="en-GB" sz="1800" dirty="0"/>
                        <a:t>  24,420</a:t>
                      </a:r>
                    </a:p>
                  </a:txBody>
                  <a:tcPr/>
                </a:tc>
                <a:tc>
                  <a:txBody>
                    <a:bodyPr/>
                    <a:lstStyle/>
                    <a:p>
                      <a:pPr algn="ctr"/>
                      <a:r>
                        <a:rPr lang="en-GB" sz="1800" dirty="0"/>
                        <a:t>  119.1</a:t>
                      </a:r>
                    </a:p>
                  </a:txBody>
                  <a:tcPr/>
                </a:tc>
                <a:tc>
                  <a:txBody>
                    <a:bodyPr/>
                    <a:lstStyle/>
                    <a:p>
                      <a:pPr algn="ctr"/>
                      <a:r>
                        <a:rPr lang="en-GB" dirty="0"/>
                        <a:t>  0</a:t>
                      </a:r>
                    </a:p>
                  </a:txBody>
                  <a:tcPr/>
                </a:tc>
                <a:tc>
                  <a:txBody>
                    <a:bodyPr/>
                    <a:lstStyle/>
                    <a:p>
                      <a:pPr algn="ctr"/>
                      <a:r>
                        <a:rPr lang="en-GB" sz="1800" dirty="0"/>
                        <a:t>    1</a:t>
                      </a:r>
                    </a:p>
                  </a:txBody>
                  <a:tcPr/>
                </a:tc>
                <a:extLst>
                  <a:ext uri="{0D108BD9-81ED-4DB2-BD59-A6C34878D82A}">
                    <a16:rowId xmlns:a16="http://schemas.microsoft.com/office/drawing/2014/main" val="351606692"/>
                  </a:ext>
                </a:extLst>
              </a:tr>
              <a:tr h="370840">
                <a:tc>
                  <a:txBody>
                    <a:bodyPr/>
                    <a:lstStyle/>
                    <a:p>
                      <a:r>
                        <a:rPr lang="en-GB" sz="1800" dirty="0"/>
                        <a:t>South Korea</a:t>
                      </a:r>
                    </a:p>
                  </a:txBody>
                  <a:tcPr/>
                </a:tc>
                <a:tc>
                  <a:txBody>
                    <a:bodyPr/>
                    <a:lstStyle/>
                    <a:p>
                      <a:pPr algn="ctr"/>
                      <a:r>
                        <a:rPr lang="en-GB" sz="1800" dirty="0"/>
                        <a:t>  16,964</a:t>
                      </a:r>
                    </a:p>
                  </a:txBody>
                  <a:tcPr/>
                </a:tc>
                <a:tc>
                  <a:txBody>
                    <a:bodyPr/>
                    <a:lstStyle/>
                    <a:p>
                      <a:pPr algn="ctr"/>
                      <a:r>
                        <a:rPr lang="en-GB" sz="1800" dirty="0"/>
                        <a:t>    49.1</a:t>
                      </a:r>
                    </a:p>
                  </a:txBody>
                  <a:tcPr/>
                </a:tc>
                <a:tc>
                  <a:txBody>
                    <a:bodyPr/>
                    <a:lstStyle/>
                    <a:p>
                      <a:pPr algn="ctr"/>
                      <a:r>
                        <a:rPr lang="en-GB" dirty="0"/>
                        <a:t>  0</a:t>
                      </a:r>
                    </a:p>
                  </a:txBody>
                  <a:tcPr/>
                </a:tc>
                <a:tc>
                  <a:txBody>
                    <a:bodyPr/>
                    <a:lstStyle/>
                    <a:p>
                      <a:pPr algn="ctr"/>
                      <a:r>
                        <a:rPr lang="en-GB" sz="1800" dirty="0"/>
                        <a:t>  11</a:t>
                      </a:r>
                    </a:p>
                  </a:txBody>
                  <a:tcPr/>
                </a:tc>
                <a:extLst>
                  <a:ext uri="{0D108BD9-81ED-4DB2-BD59-A6C34878D82A}">
                    <a16:rowId xmlns:a16="http://schemas.microsoft.com/office/drawing/2014/main" val="1370317168"/>
                  </a:ext>
                </a:extLst>
              </a:tr>
              <a:tr h="370840">
                <a:tc>
                  <a:txBody>
                    <a:bodyPr/>
                    <a:lstStyle/>
                    <a:p>
                      <a:r>
                        <a:rPr lang="en-GB" sz="1800" dirty="0"/>
                        <a:t>Australia</a:t>
                      </a:r>
                    </a:p>
                  </a:txBody>
                  <a:tcPr/>
                </a:tc>
                <a:tc>
                  <a:txBody>
                    <a:bodyPr/>
                    <a:lstStyle/>
                    <a:p>
                      <a:pPr algn="ctr"/>
                      <a:r>
                        <a:rPr lang="en-GB" sz="1800" dirty="0"/>
                        <a:t>  16,928</a:t>
                      </a:r>
                    </a:p>
                  </a:txBody>
                  <a:tcPr/>
                </a:tc>
                <a:tc>
                  <a:txBody>
                    <a:bodyPr/>
                    <a:lstStyle/>
                    <a:p>
                      <a:pPr algn="ctr"/>
                      <a:r>
                        <a:rPr lang="en-GB" sz="1800" dirty="0"/>
                        <a:t>    22.3</a:t>
                      </a:r>
                    </a:p>
                  </a:txBody>
                  <a:tcPr/>
                </a:tc>
                <a:tc>
                  <a:txBody>
                    <a:bodyPr/>
                    <a:lstStyle/>
                    <a:p>
                      <a:pPr algn="ctr"/>
                      <a:r>
                        <a:rPr lang="en-GB" dirty="0"/>
                        <a:t>  1</a:t>
                      </a:r>
                    </a:p>
                  </a:txBody>
                  <a:tcPr/>
                </a:tc>
                <a:tc>
                  <a:txBody>
                    <a:bodyPr/>
                    <a:lstStyle/>
                    <a:p>
                      <a:pPr algn="ctr"/>
                      <a:r>
                        <a:rPr lang="en-GB" sz="1800" dirty="0"/>
                        <a:t>  23</a:t>
                      </a:r>
                    </a:p>
                  </a:txBody>
                  <a:tcPr/>
                </a:tc>
                <a:extLst>
                  <a:ext uri="{0D108BD9-81ED-4DB2-BD59-A6C34878D82A}">
                    <a16:rowId xmlns:a16="http://schemas.microsoft.com/office/drawing/2014/main" val="3709400127"/>
                  </a:ext>
                </a:extLst>
              </a:tr>
            </a:tbl>
          </a:graphicData>
        </a:graphic>
      </p:graphicFrame>
    </p:spTree>
    <p:extLst>
      <p:ext uri="{BB962C8B-B14F-4D97-AF65-F5344CB8AC3E}">
        <p14:creationId xmlns:p14="http://schemas.microsoft.com/office/powerpoint/2010/main" val="226365576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36550" y="203200"/>
            <a:ext cx="8535988" cy="809625"/>
          </a:xfrm>
        </p:spPr>
        <p:txBody>
          <a:bodyPr rtlCol="0">
            <a:noAutofit/>
          </a:bodyPr>
          <a:lstStyle/>
          <a:p>
            <a:pPr algn="ctr" fontAlgn="auto">
              <a:spcAft>
                <a:spcPts val="0"/>
              </a:spcAft>
              <a:defRPr/>
            </a:pPr>
            <a:r>
              <a:rPr lang="en-US" sz="4000" b="1" dirty="0">
                <a:solidFill>
                  <a:srgbClr val="0070C0"/>
                </a:solidFill>
                <a:latin typeface="+mn-lt"/>
                <a:ea typeface="+mj-ea"/>
                <a:cs typeface="Gill Sans SemiBold"/>
              </a:rPr>
              <a:t>Top ten school systems OECD PISA 2015 </a:t>
            </a:r>
            <a:br>
              <a:rPr lang="en-US" sz="3200" dirty="0">
                <a:solidFill>
                  <a:srgbClr val="0070C0"/>
                </a:solidFill>
                <a:ea typeface="+mj-ea"/>
                <a:cs typeface="Gill Sans SemiBold"/>
              </a:rPr>
            </a:br>
            <a:r>
              <a:rPr lang="en-US" sz="2400" dirty="0">
                <a:ea typeface="+mj-ea"/>
                <a:cs typeface="Gill Sans"/>
              </a:rPr>
              <a:t>(mean student scores, East Asian education systems in </a:t>
            </a:r>
            <a:r>
              <a:rPr lang="en-US" sz="2400" b="1" dirty="0">
                <a:solidFill>
                  <a:srgbClr val="FF0000"/>
                </a:solidFill>
                <a:ea typeface="+mj-ea"/>
                <a:cs typeface="Gill Sans"/>
              </a:rPr>
              <a:t>red</a:t>
            </a:r>
            <a:r>
              <a:rPr lang="en-US" sz="2400" dirty="0">
                <a:ea typeface="+mj-ea"/>
                <a:cs typeface="Gill Sans"/>
              </a:rPr>
              <a:t>)</a:t>
            </a:r>
          </a:p>
        </p:txBody>
      </p:sp>
      <p:graphicFrame>
        <p:nvGraphicFramePr>
          <p:cNvPr id="5" name="Table Placeholder 4"/>
          <p:cNvGraphicFramePr>
            <a:graphicFrameLocks noGrp="1"/>
          </p:cNvGraphicFramePr>
          <p:nvPr>
            <p:ph type="tbl" idx="1"/>
            <p:extLst/>
          </p:nvPr>
        </p:nvGraphicFramePr>
        <p:xfrm>
          <a:off x="336551" y="1222375"/>
          <a:ext cx="8535988" cy="5033963"/>
        </p:xfrm>
        <a:graphic>
          <a:graphicData uri="http://schemas.openxmlformats.org/drawingml/2006/table">
            <a:tbl>
              <a:tblPr/>
              <a:tblGrid>
                <a:gridCol w="2865726">
                  <a:extLst>
                    <a:ext uri="{9D8B030D-6E8A-4147-A177-3AD203B41FA5}">
                      <a16:colId xmlns:a16="http://schemas.microsoft.com/office/drawing/2014/main" val="20000"/>
                    </a:ext>
                  </a:extLst>
                </a:gridCol>
                <a:gridCol w="2831731">
                  <a:extLst>
                    <a:ext uri="{9D8B030D-6E8A-4147-A177-3AD203B41FA5}">
                      <a16:colId xmlns:a16="http://schemas.microsoft.com/office/drawing/2014/main" val="20001"/>
                    </a:ext>
                  </a:extLst>
                </a:gridCol>
                <a:gridCol w="2838531">
                  <a:extLst>
                    <a:ext uri="{9D8B030D-6E8A-4147-A177-3AD203B41FA5}">
                      <a16:colId xmlns:a16="http://schemas.microsoft.com/office/drawing/2014/main" val="20002"/>
                    </a:ext>
                  </a:extLst>
                </a:gridCol>
              </a:tblGrid>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mn-lt"/>
                          <a:ea typeface="ＭＳ Ｐゴシック" charset="-128"/>
                        </a:rPr>
                        <a:t>Reading</a:t>
                      </a:r>
                      <a:endParaRPr kumimoji="0" lang="en-US" altLang="en-US" sz="1800" b="1" i="0" u="none" strike="noStrike" cap="none" normalizeH="0" baseline="0">
                        <a:ln>
                          <a:noFill/>
                        </a:ln>
                        <a:solidFill>
                          <a:srgbClr val="000000"/>
                        </a:solidFill>
                        <a:effectLst/>
                        <a:latin typeface="+mn-lt"/>
                        <a:ea typeface="ＭＳ Ｐゴシック" charset="-128"/>
                      </a:endParaRPr>
                    </a:p>
                  </a:txBody>
                  <a:tcPr marL="91432" marR="91432" marT="45723" marB="45723" horzOverflow="overflow">
                    <a:lnL w="9525" cap="flat" cmpd="sng" algn="ctr">
                      <a:solidFill>
                        <a:srgbClr val="7D60A0"/>
                      </a:solidFill>
                      <a:prstDash val="solid"/>
                      <a:round/>
                      <a:headEnd type="none" w="med" len="med"/>
                      <a:tailEnd type="none" w="med" len="med"/>
                    </a:lnL>
                    <a:lnR>
                      <a:noFill/>
                    </a:lnR>
                    <a:lnT w="9525" cap="flat" cmpd="sng" algn="ctr">
                      <a:solidFill>
                        <a:srgbClr val="7D60A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mn-lt"/>
                          <a:ea typeface="ＭＳ Ｐゴシック" charset="-128"/>
                        </a:rPr>
                        <a:t>Mathematics</a:t>
                      </a:r>
                      <a:endParaRPr kumimoji="0" lang="en-US" altLang="en-US" sz="1800" b="1" i="0" u="none" strike="noStrike" cap="none" normalizeH="0" baseline="0">
                        <a:ln>
                          <a:noFill/>
                        </a:ln>
                        <a:solidFill>
                          <a:srgbClr val="000000"/>
                        </a:solidFill>
                        <a:effectLst/>
                        <a:latin typeface="+mn-lt"/>
                        <a:ea typeface="ＭＳ Ｐゴシック" charset="-128"/>
                      </a:endParaRPr>
                    </a:p>
                  </a:txBody>
                  <a:tcPr marL="91432" marR="91432" marT="45723" marB="45723" horzOverflow="overflow">
                    <a:lnL>
                      <a:noFill/>
                    </a:lnL>
                    <a:lnR>
                      <a:noFill/>
                    </a:lnR>
                    <a:lnT w="9525" cap="flat" cmpd="sng" algn="ctr">
                      <a:solidFill>
                        <a:srgbClr val="7D60A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mn-lt"/>
                          <a:ea typeface="ＭＳ Ｐゴシック" charset="-128"/>
                        </a:rPr>
                        <a:t>Science</a:t>
                      </a:r>
                      <a:endParaRPr kumimoji="0" lang="en-US" altLang="en-US" sz="1800" b="1" i="0" u="none" strike="noStrike" cap="none" normalizeH="0" baseline="0">
                        <a:ln>
                          <a:noFill/>
                        </a:ln>
                        <a:solidFill>
                          <a:srgbClr val="000000"/>
                        </a:solidFill>
                        <a:effectLst/>
                        <a:latin typeface="+mn-lt"/>
                        <a:ea typeface="ＭＳ Ｐゴシック" charset="-128"/>
                      </a:endParaRPr>
                    </a:p>
                  </a:txBody>
                  <a:tcPr marL="91432" marR="91432" marT="45723" marB="45723" horzOverflow="overflow">
                    <a:lnL>
                      <a:noFill/>
                    </a:lnL>
                    <a:lnR w="9525" cap="flat" cmpd="sng" algn="ctr">
                      <a:solidFill>
                        <a:srgbClr val="7D60A0"/>
                      </a:solidFill>
                      <a:prstDash val="solid"/>
                      <a:round/>
                      <a:headEnd type="none" w="med" len="med"/>
                      <a:tailEnd type="none" w="med" len="med"/>
                    </a:lnR>
                    <a:lnT w="9525" cap="flat" cmpd="sng" algn="ctr">
                      <a:solidFill>
                        <a:srgbClr val="7D60A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387350">
                <a:tc>
                  <a:txBody>
                    <a:bodyPr/>
                    <a:lstStyle>
                      <a:lvl1pPr defTabSz="455613" eaLnBrk="0" hangingPunct="0">
                        <a:spcBef>
                          <a:spcPct val="20000"/>
                        </a:spcBef>
                        <a:buFont typeface="Arial" charset="0"/>
                        <a:defRPr sz="2400">
                          <a:solidFill>
                            <a:schemeClr val="tx1"/>
                          </a:solidFill>
                          <a:latin typeface="Calibri" charset="0"/>
                          <a:ea typeface="ＭＳ Ｐゴシック" charset="-128"/>
                        </a:defRPr>
                      </a:lvl1pPr>
                      <a:lvl2pPr marL="742950" indent="-285750" defTabSz="455613" eaLnBrk="0" hangingPunct="0">
                        <a:spcBef>
                          <a:spcPct val="20000"/>
                        </a:spcBef>
                        <a:buFont typeface="Arial" charset="0"/>
                        <a:defRPr sz="2000">
                          <a:solidFill>
                            <a:schemeClr val="tx1"/>
                          </a:solidFill>
                          <a:latin typeface="Calibri" charset="0"/>
                          <a:ea typeface="ＭＳ Ｐゴシック" charset="-128"/>
                        </a:defRPr>
                      </a:lvl2pPr>
                      <a:lvl3pPr marL="1143000" indent="-228600" defTabSz="455613" eaLnBrk="0" hangingPunct="0">
                        <a:spcBef>
                          <a:spcPct val="20000"/>
                        </a:spcBef>
                        <a:buFont typeface="Arial" charset="0"/>
                        <a:defRPr>
                          <a:solidFill>
                            <a:schemeClr val="tx1"/>
                          </a:solidFill>
                          <a:latin typeface="Calibri" charset="0"/>
                          <a:ea typeface="ＭＳ Ｐゴシック" charset="-128"/>
                        </a:defRPr>
                      </a:lvl3pPr>
                      <a:lvl4pPr marL="1600200" indent="-228600" defTabSz="455613" eaLnBrk="0" hangingPunct="0">
                        <a:spcBef>
                          <a:spcPct val="20000"/>
                        </a:spcBef>
                        <a:buFont typeface="Arial" charset="0"/>
                        <a:defRPr>
                          <a:solidFill>
                            <a:schemeClr val="tx1"/>
                          </a:solidFill>
                          <a:latin typeface="Calibri" charset="0"/>
                          <a:ea typeface="ＭＳ Ｐゴシック" charset="-128"/>
                        </a:defRPr>
                      </a:lvl4pPr>
                      <a:lvl5pPr marL="2057400" indent="-228600" defTabSz="455613" eaLnBrk="0" hangingPunct="0">
                        <a:spcBef>
                          <a:spcPct val="20000"/>
                        </a:spcBef>
                        <a:buFont typeface="Arial" charset="0"/>
                        <a:defRPr>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Singapore 535</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Singapore  564</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Singapore   556</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7350">
                <a:tc>
                  <a:txBody>
                    <a:bodyPr/>
                    <a:lstStyle>
                      <a:lvl1pPr defTabSz="455613" eaLnBrk="0" hangingPunct="0">
                        <a:spcBef>
                          <a:spcPct val="20000"/>
                        </a:spcBef>
                        <a:buFont typeface="Arial" charset="0"/>
                        <a:defRPr sz="2400">
                          <a:solidFill>
                            <a:schemeClr val="tx1"/>
                          </a:solidFill>
                          <a:latin typeface="Calibri" charset="0"/>
                          <a:ea typeface="ＭＳ Ｐゴシック" charset="-128"/>
                        </a:defRPr>
                      </a:lvl1pPr>
                      <a:lvl2pPr marL="742950" indent="-285750" defTabSz="455613" eaLnBrk="0" hangingPunct="0">
                        <a:spcBef>
                          <a:spcPct val="20000"/>
                        </a:spcBef>
                        <a:buFont typeface="Arial" charset="0"/>
                        <a:defRPr sz="2000">
                          <a:solidFill>
                            <a:schemeClr val="tx1"/>
                          </a:solidFill>
                          <a:latin typeface="Calibri" charset="0"/>
                          <a:ea typeface="ＭＳ Ｐゴシック" charset="-128"/>
                        </a:defRPr>
                      </a:lvl2pPr>
                      <a:lvl3pPr marL="1143000" indent="-228600" defTabSz="455613" eaLnBrk="0" hangingPunct="0">
                        <a:spcBef>
                          <a:spcPct val="20000"/>
                        </a:spcBef>
                        <a:buFont typeface="Arial" charset="0"/>
                        <a:defRPr>
                          <a:solidFill>
                            <a:schemeClr val="tx1"/>
                          </a:solidFill>
                          <a:latin typeface="Calibri" charset="0"/>
                          <a:ea typeface="ＭＳ Ｐゴシック" charset="-128"/>
                        </a:defRPr>
                      </a:lvl3pPr>
                      <a:lvl4pPr marL="1600200" indent="-228600" defTabSz="455613" eaLnBrk="0" hangingPunct="0">
                        <a:spcBef>
                          <a:spcPct val="20000"/>
                        </a:spcBef>
                        <a:buFont typeface="Arial" charset="0"/>
                        <a:defRPr>
                          <a:solidFill>
                            <a:schemeClr val="tx1"/>
                          </a:solidFill>
                          <a:latin typeface="Calibri" charset="0"/>
                          <a:ea typeface="ＭＳ Ｐゴシック" charset="-128"/>
                        </a:defRPr>
                      </a:lvl4pPr>
                      <a:lvl5pPr marL="2057400" indent="-228600" defTabSz="455613" eaLnBrk="0" hangingPunct="0">
                        <a:spcBef>
                          <a:spcPct val="20000"/>
                        </a:spcBef>
                        <a:buFont typeface="Arial" charset="0"/>
                        <a:defRPr>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Hong Kong SAR 527</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Hong Kong SAR  548</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Japan  538</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7350">
                <a:tc>
                  <a:txBody>
                    <a:bodyPr/>
                    <a:lstStyle>
                      <a:lvl1pPr defTabSz="455613" eaLnBrk="0" hangingPunct="0">
                        <a:spcBef>
                          <a:spcPct val="20000"/>
                        </a:spcBef>
                        <a:buFont typeface="Arial" charset="0"/>
                        <a:defRPr sz="2400">
                          <a:solidFill>
                            <a:schemeClr val="tx1"/>
                          </a:solidFill>
                          <a:latin typeface="Calibri" charset="0"/>
                          <a:ea typeface="ＭＳ Ｐゴシック" charset="-128"/>
                        </a:defRPr>
                      </a:lvl1pPr>
                      <a:lvl2pPr marL="742950" indent="-285750" defTabSz="455613" eaLnBrk="0" hangingPunct="0">
                        <a:spcBef>
                          <a:spcPct val="20000"/>
                        </a:spcBef>
                        <a:buFont typeface="Arial" charset="0"/>
                        <a:defRPr sz="2000">
                          <a:solidFill>
                            <a:schemeClr val="tx1"/>
                          </a:solidFill>
                          <a:latin typeface="Calibri" charset="0"/>
                          <a:ea typeface="ＭＳ Ｐゴシック" charset="-128"/>
                        </a:defRPr>
                      </a:lvl2pPr>
                      <a:lvl3pPr marL="1143000" indent="-228600" defTabSz="455613" eaLnBrk="0" hangingPunct="0">
                        <a:spcBef>
                          <a:spcPct val="20000"/>
                        </a:spcBef>
                        <a:buFont typeface="Arial" charset="0"/>
                        <a:defRPr>
                          <a:solidFill>
                            <a:schemeClr val="tx1"/>
                          </a:solidFill>
                          <a:latin typeface="Calibri" charset="0"/>
                          <a:ea typeface="ＭＳ Ｐゴシック" charset="-128"/>
                        </a:defRPr>
                      </a:lvl3pPr>
                      <a:lvl4pPr marL="1600200" indent="-228600" defTabSz="455613" eaLnBrk="0" hangingPunct="0">
                        <a:spcBef>
                          <a:spcPct val="20000"/>
                        </a:spcBef>
                        <a:buFont typeface="Arial" charset="0"/>
                        <a:defRPr>
                          <a:solidFill>
                            <a:schemeClr val="tx1"/>
                          </a:solidFill>
                          <a:latin typeface="Calibri" charset="0"/>
                          <a:ea typeface="ＭＳ Ｐゴシック" charset="-128"/>
                        </a:defRPr>
                      </a:lvl4pPr>
                      <a:lvl5pPr marL="2057400" indent="-228600" defTabSz="455613" eaLnBrk="0" hangingPunct="0">
                        <a:spcBef>
                          <a:spcPct val="20000"/>
                        </a:spcBef>
                        <a:buFont typeface="Arial" charset="0"/>
                        <a:defRPr>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2060"/>
                          </a:solidFill>
                          <a:effectLst/>
                          <a:latin typeface="+mn-lt"/>
                          <a:ea typeface="ＭＳ Ｐゴシック" charset="-128"/>
                        </a:rPr>
                        <a:t>Canada 527</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Macao SAR  544</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Estonia  534</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7350">
                <a:tc>
                  <a:txBody>
                    <a:bodyPr/>
                    <a:lstStyle>
                      <a:lvl1pPr defTabSz="455613" eaLnBrk="0" hangingPunct="0">
                        <a:spcBef>
                          <a:spcPct val="20000"/>
                        </a:spcBef>
                        <a:buFont typeface="Arial" charset="0"/>
                        <a:defRPr sz="2400">
                          <a:solidFill>
                            <a:schemeClr val="tx1"/>
                          </a:solidFill>
                          <a:latin typeface="Calibri" charset="0"/>
                          <a:ea typeface="ＭＳ Ｐゴシック" charset="-128"/>
                        </a:defRPr>
                      </a:lvl1pPr>
                      <a:lvl2pPr marL="742950" indent="-285750" defTabSz="455613" eaLnBrk="0" hangingPunct="0">
                        <a:spcBef>
                          <a:spcPct val="20000"/>
                        </a:spcBef>
                        <a:buFont typeface="Arial" charset="0"/>
                        <a:defRPr sz="2000">
                          <a:solidFill>
                            <a:schemeClr val="tx1"/>
                          </a:solidFill>
                          <a:latin typeface="Calibri" charset="0"/>
                          <a:ea typeface="ＭＳ Ｐゴシック" charset="-128"/>
                        </a:defRPr>
                      </a:lvl2pPr>
                      <a:lvl3pPr marL="1143000" indent="-228600" defTabSz="455613" eaLnBrk="0" hangingPunct="0">
                        <a:spcBef>
                          <a:spcPct val="20000"/>
                        </a:spcBef>
                        <a:buFont typeface="Arial" charset="0"/>
                        <a:defRPr>
                          <a:solidFill>
                            <a:schemeClr val="tx1"/>
                          </a:solidFill>
                          <a:latin typeface="Calibri" charset="0"/>
                          <a:ea typeface="ＭＳ Ｐゴシック" charset="-128"/>
                        </a:defRPr>
                      </a:lvl3pPr>
                      <a:lvl4pPr marL="1600200" indent="-228600" defTabSz="455613" eaLnBrk="0" hangingPunct="0">
                        <a:spcBef>
                          <a:spcPct val="20000"/>
                        </a:spcBef>
                        <a:buFont typeface="Arial" charset="0"/>
                        <a:defRPr>
                          <a:solidFill>
                            <a:schemeClr val="tx1"/>
                          </a:solidFill>
                          <a:latin typeface="Calibri" charset="0"/>
                          <a:ea typeface="ＭＳ Ｐゴシック" charset="-128"/>
                        </a:defRPr>
                      </a:lvl4pPr>
                      <a:lvl5pPr marL="2057400" indent="-228600" defTabSz="455613" eaLnBrk="0" hangingPunct="0">
                        <a:spcBef>
                          <a:spcPct val="20000"/>
                        </a:spcBef>
                        <a:buFont typeface="Arial" charset="0"/>
                        <a:defRPr>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2060"/>
                          </a:solidFill>
                          <a:effectLst/>
                          <a:latin typeface="+mn-lt"/>
                          <a:ea typeface="ＭＳ Ｐゴシック" charset="-128"/>
                        </a:rPr>
                        <a:t>Finland 526</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Taiwan 542</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Taiwan 532</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Ireland 521</a:t>
                      </a:r>
                      <a:endParaRPr kumimoji="0" lang="en-US" altLang="en-US" sz="1800" b="0" i="0" u="none" strike="noStrike" cap="none" normalizeH="0" baseline="0" dirty="0">
                        <a:ln>
                          <a:noFill/>
                        </a:ln>
                        <a:solidFill>
                          <a:schemeClr val="bg1"/>
                        </a:solidFill>
                        <a:effectLst/>
                        <a:latin typeface="+mn-lt"/>
                        <a:ea typeface="ＭＳ Ｐゴシック" charset="-128"/>
                      </a:endParaRP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Japan  532</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Finland  531</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2060"/>
                          </a:solidFill>
                          <a:effectLst/>
                          <a:latin typeface="+mn-lt"/>
                          <a:ea typeface="ＭＳ Ｐゴシック" charset="-128"/>
                        </a:rPr>
                        <a:t>Estonia 519</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Four Chinese provinces  531</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Macao SAR  529</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South Korea 517</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South Korea 524</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dirty="0">
                          <a:latin typeface="+mn-lt"/>
                        </a:rPr>
                        <a:t>Canada  528</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Japan 516</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Switzerland  521</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Vietnam 525</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5763">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Norway 513</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Estonia  520</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Hong Kong SAR  523</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FF0000"/>
                          </a:solidFill>
                          <a:effectLst/>
                          <a:latin typeface="+mn-lt"/>
                          <a:ea typeface="Gill Sans SemiBold" charset="0"/>
                          <a:cs typeface="Gill Sans SemiBold" charset="0"/>
                        </a:rPr>
                        <a:t>Vietnam  487</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FF0000"/>
                          </a:solidFill>
                          <a:effectLst/>
                          <a:latin typeface="+mn-lt"/>
                          <a:ea typeface="Gill Sans SemiBold" charset="0"/>
                          <a:cs typeface="Gill Sans SemiBold" charset="0"/>
                        </a:rPr>
                        <a:t>Vietnam  495</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bg1">
                            <a:lumMod val="95000"/>
                          </a:schemeClr>
                        </a:solidFill>
                        <a:effectLst/>
                        <a:latin typeface="+mn-lt"/>
                        <a:ea typeface="ＭＳ Ｐゴシック" charset="-128"/>
                      </a:endParaRP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0"/>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UK  498</a:t>
                      </a:r>
                      <a:endParaRPr kumimoji="0" lang="en-US" altLang="en-US" sz="1600" b="0" i="1" u="none" strike="noStrike" cap="none" normalizeH="0" baseline="0" dirty="0">
                        <a:ln>
                          <a:noFill/>
                        </a:ln>
                        <a:solidFill>
                          <a:srgbClr val="FFFFFF"/>
                        </a:solidFill>
                        <a:effectLst/>
                        <a:latin typeface="+mn-lt"/>
                        <a:ea typeface="Gill Sans SemiBold" charset="0"/>
                        <a:cs typeface="Gill Sans SemiBold" charset="0"/>
                      </a:endParaRP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UK  492</a:t>
                      </a:r>
                      <a:endParaRPr kumimoji="0" lang="en-US" altLang="en-US" sz="1600" b="0" i="1" u="none" strike="noStrike" cap="none" normalizeH="0" baseline="0" dirty="0">
                        <a:ln>
                          <a:noFill/>
                        </a:ln>
                        <a:solidFill>
                          <a:srgbClr val="FFFFFF"/>
                        </a:solidFill>
                        <a:effectLst/>
                        <a:latin typeface="+mn-lt"/>
                        <a:ea typeface="Gill Sans SemiBold" charset="0"/>
                        <a:cs typeface="Gill Sans SemiBold" charset="0"/>
                      </a:endParaRP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UK  509</a:t>
                      </a:r>
                      <a:endParaRPr kumimoji="0" lang="en-US" altLang="en-US" sz="1600" b="0" i="1" u="none" strike="noStrike" cap="none" normalizeH="0" baseline="0" dirty="0">
                        <a:ln>
                          <a:noFill/>
                        </a:ln>
                        <a:solidFill>
                          <a:srgbClr val="FFFFFF"/>
                        </a:solidFill>
                        <a:effectLst/>
                        <a:latin typeface="+mn-lt"/>
                        <a:ea typeface="Gill Sans SemiBold" charset="0"/>
                        <a:cs typeface="Gill Sans SemiBold" charset="0"/>
                      </a:endParaRP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1"/>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USA  497</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USA  470</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USA  496</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2"/>
                  </a:ext>
                </a:extLst>
              </a:tr>
            </a:tbl>
          </a:graphicData>
        </a:graphic>
      </p:graphicFrame>
      <p:cxnSp>
        <p:nvCxnSpPr>
          <p:cNvPr id="6" name="Straight Connector 5"/>
          <p:cNvCxnSpPr/>
          <p:nvPr/>
        </p:nvCxnSpPr>
        <p:spPr>
          <a:xfrm flipV="1">
            <a:off x="663575" y="5461000"/>
            <a:ext cx="5432425" cy="142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96000" y="5827713"/>
            <a:ext cx="254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927894" y="6256338"/>
            <a:ext cx="7353300" cy="369332"/>
          </a:xfrm>
          <a:prstGeom prst="rect">
            <a:avLst/>
          </a:prstGeom>
          <a:noFill/>
        </p:spPr>
        <p:txBody>
          <a:bodyPr wrap="square" rtlCol="0">
            <a:spAutoFit/>
          </a:bodyPr>
          <a:lstStyle/>
          <a:p>
            <a:r>
              <a:rPr lang="en-US" sz="1200" b="1" dirty="0">
                <a:ea typeface="Gill Sans SemiBold" charset="0"/>
                <a:cs typeface="Gill Sans SemiBold" charset="0"/>
              </a:rPr>
              <a:t>Four Chinese provinces are Beijing-Shanghai-Jiangsu-</a:t>
            </a:r>
            <a:r>
              <a:rPr lang="en-US" sz="1200" b="1" dirty="0" err="1">
                <a:ea typeface="Gill Sans SemiBold" charset="0"/>
                <a:cs typeface="Gill Sans SemiBold" charset="0"/>
              </a:rPr>
              <a:t>Guangdon</a:t>
            </a:r>
            <a:r>
              <a:rPr lang="en-US" dirty="0"/>
              <a:t> </a:t>
            </a:r>
          </a:p>
        </p:txBody>
      </p:sp>
    </p:spTree>
    <p:extLst>
      <p:ext uri="{BB962C8B-B14F-4D97-AF65-F5344CB8AC3E}">
        <p14:creationId xmlns:p14="http://schemas.microsoft.com/office/powerpoint/2010/main" val="2280793197"/>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D2B6-6CED-F046-B0E9-8887CCB0BD70}"/>
              </a:ext>
            </a:extLst>
          </p:cNvPr>
          <p:cNvSpPr>
            <a:spLocks noGrp="1"/>
          </p:cNvSpPr>
          <p:nvPr>
            <p:ph type="title"/>
          </p:nvPr>
        </p:nvSpPr>
        <p:spPr>
          <a:xfrm>
            <a:off x="166591" y="163773"/>
            <a:ext cx="8810818" cy="1143000"/>
          </a:xfrm>
        </p:spPr>
        <p:txBody>
          <a:bodyPr>
            <a:noAutofit/>
          </a:bodyPr>
          <a:lstStyle/>
          <a:p>
            <a:pPr algn="ctr"/>
            <a:r>
              <a:rPr lang="en-US" sz="4000" b="1" dirty="0">
                <a:solidFill>
                  <a:srgbClr val="0070C0"/>
                </a:solidFill>
                <a:latin typeface="+mn-lt"/>
                <a:ea typeface="Georgia" charset="0"/>
                <a:cs typeface="Georgia" charset="0"/>
              </a:rPr>
              <a:t>Annual number of research papers, </a:t>
            </a:r>
            <a:br>
              <a:rPr lang="en-US" sz="4000" b="1" dirty="0">
                <a:solidFill>
                  <a:srgbClr val="0070C0"/>
                </a:solidFill>
                <a:latin typeface="+mn-lt"/>
                <a:ea typeface="Georgia" charset="0"/>
                <a:cs typeface="Georgia" charset="0"/>
              </a:rPr>
            </a:br>
            <a:r>
              <a:rPr lang="en-US" sz="4000" b="1" dirty="0">
                <a:solidFill>
                  <a:srgbClr val="0070C0"/>
                </a:solidFill>
                <a:latin typeface="+mn-lt"/>
                <a:ea typeface="Georgia" charset="0"/>
                <a:cs typeface="Georgia" charset="0"/>
              </a:rPr>
              <a:t>USA, China, UK: 2003-2016 </a:t>
            </a:r>
            <a:endParaRPr lang="en-GB" sz="4000" b="1" dirty="0">
              <a:solidFill>
                <a:srgbClr val="0070C0"/>
              </a:solidFill>
              <a:latin typeface="+mn-lt"/>
            </a:endParaRPr>
          </a:p>
        </p:txBody>
      </p:sp>
      <p:graphicFrame>
        <p:nvGraphicFramePr>
          <p:cNvPr id="4" name="Content Placeholder 3">
            <a:extLst>
              <a:ext uri="{FF2B5EF4-FFF2-40B4-BE49-F238E27FC236}">
                <a16:creationId xmlns:a16="http://schemas.microsoft.com/office/drawing/2014/main" id="{DA07E6A1-1EC9-7744-A5E7-CEA6BF09FEE4}"/>
              </a:ext>
            </a:extLst>
          </p:cNvPr>
          <p:cNvGraphicFramePr>
            <a:graphicFrameLocks noGrp="1"/>
          </p:cNvGraphicFramePr>
          <p:nvPr>
            <p:ph idx="1"/>
            <p:extLst/>
          </p:nvPr>
        </p:nvGraphicFramePr>
        <p:xfrm>
          <a:off x="457200" y="1504127"/>
          <a:ext cx="8229600" cy="50171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868935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917C-4428-5E47-9511-734D0DBC5070}"/>
              </a:ext>
            </a:extLst>
          </p:cNvPr>
          <p:cNvSpPr>
            <a:spLocks noGrp="1"/>
          </p:cNvSpPr>
          <p:nvPr>
            <p:ph type="title"/>
          </p:nvPr>
        </p:nvSpPr>
        <p:spPr>
          <a:xfrm>
            <a:off x="0" y="274638"/>
            <a:ext cx="8686800" cy="1143000"/>
          </a:xfrm>
        </p:spPr>
        <p:txBody>
          <a:bodyPr>
            <a:noAutofit/>
          </a:bodyPr>
          <a:lstStyle/>
          <a:p>
            <a:pPr algn="ctr"/>
            <a:r>
              <a:rPr lang="en-GB" sz="3600" b="1" dirty="0">
                <a:solidFill>
                  <a:srgbClr val="0070C0"/>
                </a:solidFill>
                <a:latin typeface="+mn-lt"/>
              </a:rPr>
              <a:t>Growth of China-associated science papers</a:t>
            </a:r>
            <a:br>
              <a:rPr lang="en-GB" sz="3600" b="1" dirty="0">
                <a:solidFill>
                  <a:srgbClr val="0070C0"/>
                </a:solidFill>
                <a:latin typeface="+mn-lt"/>
              </a:rPr>
            </a:br>
            <a:r>
              <a:rPr lang="en-GB" sz="2400" dirty="0">
                <a:latin typeface="+mn-lt"/>
              </a:rPr>
              <a:t>Proportion (%) of total worldwide papers in Scopus: 2000-2016 </a:t>
            </a:r>
          </a:p>
        </p:txBody>
      </p:sp>
      <p:graphicFrame>
        <p:nvGraphicFramePr>
          <p:cNvPr id="4" name="Content Placeholder 3">
            <a:extLst>
              <a:ext uri="{FF2B5EF4-FFF2-40B4-BE49-F238E27FC236}">
                <a16:creationId xmlns:a16="http://schemas.microsoft.com/office/drawing/2014/main" id="{80CBCC23-F246-1045-8E9F-D18E865B5ADB}"/>
              </a:ext>
            </a:extLst>
          </p:cNvPr>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445313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D782-550F-184D-8FF5-08079404AF65}"/>
              </a:ext>
            </a:extLst>
          </p:cNvPr>
          <p:cNvSpPr>
            <a:spLocks noGrp="1"/>
          </p:cNvSpPr>
          <p:nvPr>
            <p:ph type="title"/>
          </p:nvPr>
        </p:nvSpPr>
        <p:spPr>
          <a:xfrm>
            <a:off x="0" y="274637"/>
            <a:ext cx="9144000" cy="1565737"/>
          </a:xfrm>
        </p:spPr>
        <p:txBody>
          <a:bodyPr>
            <a:noAutofit/>
          </a:bodyPr>
          <a:lstStyle/>
          <a:p>
            <a:r>
              <a:rPr lang="en-US" sz="3600" b="1" dirty="0">
                <a:solidFill>
                  <a:srgbClr val="0070C0"/>
                </a:solidFill>
                <a:latin typeface="+mn-lt"/>
              </a:rPr>
              <a:t>Hegemony: Who cites US, who is cited by US</a:t>
            </a:r>
            <a:br>
              <a:rPr lang="en-US" sz="2000" dirty="0"/>
            </a:br>
            <a:r>
              <a:rPr lang="en-US" sz="1800" dirty="0"/>
              <a:t>The rate at which papers by authors from selected countries are cited by papers with authors from United States, compared to the rate that these countries cite United States authors, science and engineering papers, 2014</a:t>
            </a:r>
            <a:r>
              <a:rPr lang="en-GB" sz="1800" dirty="0"/>
              <a:t>. </a:t>
            </a:r>
            <a:r>
              <a:rPr lang="en-GB" sz="1800" b="1" dirty="0"/>
              <a:t>world average = 1.00</a:t>
            </a:r>
          </a:p>
        </p:txBody>
      </p:sp>
      <p:graphicFrame>
        <p:nvGraphicFramePr>
          <p:cNvPr id="4" name="Content Placeholder 3">
            <a:extLst>
              <a:ext uri="{FF2B5EF4-FFF2-40B4-BE49-F238E27FC236}">
                <a16:creationId xmlns:a16="http://schemas.microsoft.com/office/drawing/2014/main" id="{93CB1BC9-074B-1B41-ADCE-F6CECBD4BB90}"/>
              </a:ext>
            </a:extLst>
          </p:cNvPr>
          <p:cNvGraphicFramePr>
            <a:graphicFrameLocks noGrp="1"/>
          </p:cNvGraphicFramePr>
          <p:nvPr>
            <p:ph idx="1"/>
            <p:extLst/>
          </p:nvPr>
        </p:nvGraphicFramePr>
        <p:xfrm>
          <a:off x="457200" y="1924291"/>
          <a:ext cx="8229600" cy="47226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6765182"/>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83724-B255-6E45-9D95-BB0DDD94608E}"/>
              </a:ext>
            </a:extLst>
          </p:cNvPr>
          <p:cNvSpPr>
            <a:spLocks noGrp="1"/>
          </p:cNvSpPr>
          <p:nvPr>
            <p:ph type="title"/>
          </p:nvPr>
        </p:nvSpPr>
        <p:spPr>
          <a:xfrm>
            <a:off x="0" y="104405"/>
            <a:ext cx="9026769" cy="1143000"/>
          </a:xfrm>
        </p:spPr>
        <p:txBody>
          <a:bodyPr>
            <a:normAutofit/>
          </a:bodyPr>
          <a:lstStyle/>
          <a:p>
            <a:pPr algn="ctr"/>
            <a:r>
              <a:rPr lang="en-GB" sz="4000" b="1" dirty="0">
                <a:solidFill>
                  <a:srgbClr val="0070C0"/>
                </a:solidFill>
                <a:latin typeface="+mn-lt"/>
              </a:rPr>
              <a:t>Growth in high citation (top 10%) papers</a:t>
            </a:r>
            <a:br>
              <a:rPr lang="en-GB" sz="3200" dirty="0">
                <a:solidFill>
                  <a:srgbClr val="0070C0"/>
                </a:solidFill>
              </a:rPr>
            </a:br>
            <a:r>
              <a:rPr lang="en-GB" sz="2800" dirty="0"/>
              <a:t>selected East Asian universities: 2006-09 to 2012-15</a:t>
            </a:r>
          </a:p>
        </p:txBody>
      </p:sp>
      <p:graphicFrame>
        <p:nvGraphicFramePr>
          <p:cNvPr id="4" name="Content Placeholder 3">
            <a:extLst>
              <a:ext uri="{FF2B5EF4-FFF2-40B4-BE49-F238E27FC236}">
                <a16:creationId xmlns:a16="http://schemas.microsoft.com/office/drawing/2014/main" id="{667A371B-D59C-7A47-9B4C-47B5858A526A}"/>
              </a:ext>
            </a:extLst>
          </p:cNvPr>
          <p:cNvGraphicFramePr>
            <a:graphicFrameLocks noGrp="1"/>
          </p:cNvGraphicFramePr>
          <p:nvPr>
            <p:ph idx="1"/>
            <p:extLst/>
          </p:nvPr>
        </p:nvGraphicFramePr>
        <p:xfrm>
          <a:off x="457200" y="1247405"/>
          <a:ext cx="8229600" cy="5500080"/>
        </p:xfrm>
        <a:graphic>
          <a:graphicData uri="http://schemas.openxmlformats.org/drawingml/2006/table">
            <a:tbl>
              <a:tblPr firstRow="1" bandRow="1">
                <a:tableStyleId>{5A111915-BE36-4E01-A7E5-04B1672EAD32}</a:tableStyleId>
              </a:tblPr>
              <a:tblGrid>
                <a:gridCol w="2227386">
                  <a:extLst>
                    <a:ext uri="{9D8B030D-6E8A-4147-A177-3AD203B41FA5}">
                      <a16:colId xmlns:a16="http://schemas.microsoft.com/office/drawing/2014/main" val="252251991"/>
                    </a:ext>
                  </a:extLst>
                </a:gridCol>
                <a:gridCol w="1512277">
                  <a:extLst>
                    <a:ext uri="{9D8B030D-6E8A-4147-A177-3AD203B41FA5}">
                      <a16:colId xmlns:a16="http://schemas.microsoft.com/office/drawing/2014/main" val="1155671310"/>
                    </a:ext>
                  </a:extLst>
                </a:gridCol>
                <a:gridCol w="1465385">
                  <a:extLst>
                    <a:ext uri="{9D8B030D-6E8A-4147-A177-3AD203B41FA5}">
                      <a16:colId xmlns:a16="http://schemas.microsoft.com/office/drawing/2014/main" val="4240620902"/>
                    </a:ext>
                  </a:extLst>
                </a:gridCol>
                <a:gridCol w="1465384">
                  <a:extLst>
                    <a:ext uri="{9D8B030D-6E8A-4147-A177-3AD203B41FA5}">
                      <a16:colId xmlns:a16="http://schemas.microsoft.com/office/drawing/2014/main" val="1518579648"/>
                    </a:ext>
                  </a:extLst>
                </a:gridCol>
                <a:gridCol w="1559168">
                  <a:extLst>
                    <a:ext uri="{9D8B030D-6E8A-4147-A177-3AD203B41FA5}">
                      <a16:colId xmlns:a16="http://schemas.microsoft.com/office/drawing/2014/main" val="3780503645"/>
                    </a:ext>
                  </a:extLst>
                </a:gridCol>
              </a:tblGrid>
              <a:tr h="324000">
                <a:tc>
                  <a:txBody>
                    <a:bodyPr/>
                    <a:lstStyle/>
                    <a:p>
                      <a:pPr>
                        <a:spcAft>
                          <a:spcPts val="0"/>
                        </a:spcAft>
                      </a:pPr>
                      <a:r>
                        <a:rPr lang="en-GB" sz="1400" dirty="0">
                          <a:effectLst/>
                        </a:rPr>
                        <a:t>University</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a:effectLst/>
                        </a:rPr>
                        <a:t>Top 10% papers 2006-2009</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Top 10% papers</a:t>
                      </a:r>
                      <a:endParaRPr lang="en-GB" sz="1400" dirty="0">
                        <a:effectLst/>
                      </a:endParaRPr>
                    </a:p>
                    <a:p>
                      <a:pPr algn="ctr">
                        <a:spcAft>
                          <a:spcPts val="0"/>
                        </a:spcAft>
                      </a:pPr>
                      <a:r>
                        <a:rPr lang="en-US" sz="1400" dirty="0">
                          <a:effectLst/>
                        </a:rPr>
                        <a:t>2012-2015</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Growth 2006-09 to 2012-15</a:t>
                      </a:r>
                      <a:endParaRPr lang="en-GB" sz="1400" dirty="0">
                        <a:effectLst/>
                      </a:endParaRPr>
                    </a:p>
                    <a:p>
                      <a:pPr algn="ctr">
                        <a:spcAft>
                          <a:spcPts val="0"/>
                        </a:spcAft>
                      </a:pPr>
                      <a:r>
                        <a:rPr lang="en-US" sz="1400" dirty="0">
                          <a:effectLst/>
                        </a:rPr>
                        <a:t>2006-09 = 1.00</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4592352"/>
                  </a:ext>
                </a:extLst>
              </a:tr>
              <a:tr h="324000">
                <a:tc>
                  <a:txBody>
                    <a:bodyPr/>
                    <a:lstStyle/>
                    <a:p>
                      <a:pPr>
                        <a:spcAft>
                          <a:spcPts val="0"/>
                        </a:spcAft>
                      </a:pPr>
                      <a:r>
                        <a:rPr lang="en-US" sz="1600" dirty="0">
                          <a:effectLst/>
                        </a:rPr>
                        <a:t>Tsinghua 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  819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1768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2.15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7428747"/>
                  </a:ext>
                </a:extLst>
              </a:tr>
              <a:tr h="324000">
                <a:tc>
                  <a:txBody>
                    <a:bodyPr/>
                    <a:lstStyle/>
                    <a:p>
                      <a:pPr>
                        <a:spcAft>
                          <a:spcPts val="0"/>
                        </a:spcAft>
                      </a:pPr>
                      <a:r>
                        <a:rPr lang="en-US" sz="1600">
                          <a:effectLst/>
                        </a:rPr>
                        <a:t>Zhejiang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730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1762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2.42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5678535"/>
                  </a:ext>
                </a:extLst>
              </a:tr>
              <a:tr h="324000">
                <a:tc>
                  <a:txBody>
                    <a:bodyPr/>
                    <a:lstStyle/>
                    <a:p>
                      <a:pPr>
                        <a:spcAft>
                          <a:spcPts val="0"/>
                        </a:spcAft>
                      </a:pPr>
                      <a:r>
                        <a:rPr lang="en-US" sz="1600">
                          <a:effectLst/>
                        </a:rPr>
                        <a:t>Peking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622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1538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2.47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5921565"/>
                  </a:ext>
                </a:extLst>
              </a:tr>
              <a:tr h="324000">
                <a:tc>
                  <a:txBody>
                    <a:bodyPr/>
                    <a:lstStyle/>
                    <a:p>
                      <a:pPr>
                        <a:spcAft>
                          <a:spcPts val="0"/>
                        </a:spcAft>
                      </a:pPr>
                      <a:r>
                        <a:rPr lang="en-US" sz="1600" dirty="0">
                          <a:effectLst/>
                        </a:rPr>
                        <a:t>Shanghai Jiao Tong 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644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1403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2.11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1296170"/>
                  </a:ext>
                </a:extLst>
              </a:tr>
              <a:tr h="324000">
                <a:tc>
                  <a:txBody>
                    <a:bodyPr/>
                    <a:lstStyle/>
                    <a:p>
                      <a:pPr>
                        <a:spcAft>
                          <a:spcPts val="0"/>
                        </a:spcAft>
                      </a:pPr>
                      <a:r>
                        <a:rPr lang="en-US" sz="1600">
                          <a:effectLst/>
                        </a:rPr>
                        <a:t>Fudan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469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1224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2.61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741892"/>
                  </a:ext>
                </a:extLst>
              </a:tr>
              <a:tr h="324000">
                <a:tc>
                  <a:txBody>
                    <a:bodyPr/>
                    <a:lstStyle/>
                    <a:p>
                      <a:pPr>
                        <a:spcAft>
                          <a:spcPts val="0"/>
                        </a:spcAft>
                      </a:pPr>
                      <a:r>
                        <a:rPr lang="en-US" sz="1600">
                          <a:effectLst/>
                        </a:rPr>
                        <a:t>Huazhong UST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241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1045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4.37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363120"/>
                  </a:ext>
                </a:extLst>
              </a:tr>
              <a:tr h="324000">
                <a:tc>
                  <a:txBody>
                    <a:bodyPr/>
                    <a:lstStyle/>
                    <a:p>
                      <a:pPr>
                        <a:spcAft>
                          <a:spcPts val="0"/>
                        </a:spcAft>
                      </a:pPr>
                      <a:r>
                        <a:rPr lang="en-US" sz="1600">
                          <a:effectLst/>
                        </a:rPr>
                        <a:t>National U Singapore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1042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1597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1.53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1984051"/>
                  </a:ext>
                </a:extLst>
              </a:tr>
              <a:tr h="324000">
                <a:tc>
                  <a:txBody>
                    <a:bodyPr/>
                    <a:lstStyle/>
                    <a:p>
                      <a:pPr>
                        <a:spcAft>
                          <a:spcPts val="0"/>
                        </a:spcAft>
                      </a:pPr>
                      <a:r>
                        <a:rPr lang="en-US" sz="1600" dirty="0">
                          <a:effectLst/>
                        </a:rPr>
                        <a:t>Nanyang Technological 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568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1413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2.49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0855869"/>
                  </a:ext>
                </a:extLst>
              </a:tr>
              <a:tr h="324000">
                <a:tc>
                  <a:txBody>
                    <a:bodyPr/>
                    <a:lstStyle/>
                    <a:p>
                      <a:pPr>
                        <a:spcAft>
                          <a:spcPts val="0"/>
                        </a:spcAft>
                      </a:pPr>
                      <a:r>
                        <a:rPr lang="en-US" sz="1600" dirty="0">
                          <a:effectLst/>
                        </a:rPr>
                        <a:t>Tokyo 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JAPAN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1323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1333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3866039"/>
                  </a:ext>
                </a:extLst>
              </a:tr>
              <a:tr h="324000">
                <a:tc>
                  <a:txBody>
                    <a:bodyPr/>
                    <a:lstStyle/>
                    <a:p>
                      <a:pPr>
                        <a:spcAft>
                          <a:spcPts val="0"/>
                        </a:spcAft>
                      </a:pPr>
                      <a:r>
                        <a:rPr lang="en-US" sz="1600">
                          <a:effectLst/>
                        </a:rPr>
                        <a:t>Kyoto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JAPAN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968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932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0.96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8886630"/>
                  </a:ext>
                </a:extLst>
              </a:tr>
              <a:tr h="324000">
                <a:tc>
                  <a:txBody>
                    <a:bodyPr/>
                    <a:lstStyle/>
                    <a:p>
                      <a:pPr>
                        <a:spcAft>
                          <a:spcPts val="0"/>
                        </a:spcAft>
                      </a:pPr>
                      <a:r>
                        <a:rPr lang="en-US" sz="1600">
                          <a:effectLst/>
                        </a:rPr>
                        <a:t>U Hong Kong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HONG KONG SAR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558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741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1.33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3857922"/>
                  </a:ext>
                </a:extLst>
              </a:tr>
              <a:tr h="324000">
                <a:tc>
                  <a:txBody>
                    <a:bodyPr/>
                    <a:lstStyle/>
                    <a:p>
                      <a:pPr>
                        <a:spcAft>
                          <a:spcPts val="0"/>
                        </a:spcAft>
                      </a:pPr>
                      <a:r>
                        <a:rPr lang="en-US" sz="1600">
                          <a:effectLst/>
                        </a:rPr>
                        <a:t>Seoul National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STH. KOREA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742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1182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1.59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947593"/>
                  </a:ext>
                </a:extLst>
              </a:tr>
              <a:tr h="324000">
                <a:tc>
                  <a:txBody>
                    <a:bodyPr/>
                    <a:lstStyle/>
                    <a:p>
                      <a:pPr>
                        <a:spcAft>
                          <a:spcPts val="0"/>
                        </a:spcAft>
                      </a:pPr>
                      <a:r>
                        <a:rPr lang="en-US" sz="1600">
                          <a:effectLst/>
                        </a:rPr>
                        <a:t>National Taiwan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TAIWAN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604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786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1.30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1838896"/>
                  </a:ext>
                </a:extLst>
              </a:tr>
              <a:tr h="324000">
                <a:tc>
                  <a:txBody>
                    <a:bodyPr/>
                    <a:lstStyle/>
                    <a:p>
                      <a:pPr>
                        <a:spcAft>
                          <a:spcPts val="0"/>
                        </a:spcAft>
                      </a:pPr>
                      <a:r>
                        <a:rPr lang="en-US" sz="1600" dirty="0">
                          <a:effectLst/>
                        </a:rPr>
                        <a:t>MIT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spcAft>
                          <a:spcPts val="0"/>
                        </a:spcAft>
                      </a:pPr>
                      <a:r>
                        <a:rPr lang="en-US" sz="1400" dirty="0">
                          <a:effectLst/>
                        </a:rPr>
                        <a:t>USA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a:effectLst/>
                        </a:rPr>
                        <a:t>2091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2565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1.23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104691547"/>
                  </a:ext>
                </a:extLst>
              </a:tr>
              <a:tr h="324000">
                <a:tc>
                  <a:txBody>
                    <a:bodyPr/>
                    <a:lstStyle/>
                    <a:p>
                      <a:pPr>
                        <a:spcAft>
                          <a:spcPts val="0"/>
                        </a:spcAft>
                      </a:pPr>
                      <a:r>
                        <a:rPr lang="en-US" sz="1600" dirty="0">
                          <a:effectLst/>
                        </a:rPr>
                        <a:t>U Cambridge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spcAft>
                          <a:spcPts val="0"/>
                        </a:spcAft>
                      </a:pPr>
                      <a:r>
                        <a:rPr lang="en-US" sz="1400" dirty="0">
                          <a:effectLst/>
                        </a:rPr>
                        <a:t>UK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1796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2274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1.27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370974658"/>
                  </a:ext>
                </a:extLst>
              </a:tr>
            </a:tbl>
          </a:graphicData>
        </a:graphic>
      </p:graphicFrame>
    </p:spTree>
    <p:extLst>
      <p:ext uri="{BB962C8B-B14F-4D97-AF65-F5344CB8AC3E}">
        <p14:creationId xmlns:p14="http://schemas.microsoft.com/office/powerpoint/2010/main" val="34050992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1A00-2002-AE40-A464-26EC310C9436}"/>
              </a:ext>
            </a:extLst>
          </p:cNvPr>
          <p:cNvSpPr>
            <a:spLocks noGrp="1"/>
          </p:cNvSpPr>
          <p:nvPr>
            <p:ph type="title"/>
          </p:nvPr>
        </p:nvSpPr>
        <p:spPr>
          <a:xfrm>
            <a:off x="82062" y="74280"/>
            <a:ext cx="9061938" cy="1143000"/>
          </a:xfrm>
        </p:spPr>
        <p:txBody>
          <a:bodyPr>
            <a:noAutofit/>
          </a:bodyPr>
          <a:lstStyle/>
          <a:p>
            <a:pPr algn="ctr"/>
            <a:r>
              <a:rPr lang="en-GB" sz="3600" b="1" dirty="0">
                <a:solidFill>
                  <a:srgbClr val="0070C0"/>
                </a:solidFill>
                <a:latin typeface="+mn-lt"/>
              </a:rPr>
              <a:t>World’s top 10 universities in all Physical Sciences STEM, high citation papers, 2013-16</a:t>
            </a:r>
          </a:p>
        </p:txBody>
      </p:sp>
      <p:graphicFrame>
        <p:nvGraphicFramePr>
          <p:cNvPr id="4" name="Content Placeholder 3">
            <a:extLst>
              <a:ext uri="{FF2B5EF4-FFF2-40B4-BE49-F238E27FC236}">
                <a16:creationId xmlns:a16="http://schemas.microsoft.com/office/drawing/2014/main" id="{6A93B1A5-DF5C-5B44-81BB-8867A7CC93F1}"/>
              </a:ext>
            </a:extLst>
          </p:cNvPr>
          <p:cNvGraphicFramePr>
            <a:graphicFrameLocks noGrp="1"/>
          </p:cNvGraphicFramePr>
          <p:nvPr>
            <p:ph idx="1"/>
            <p:extLst>
              <p:ext uri="{D42A27DB-BD31-4B8C-83A1-F6EECF244321}">
                <p14:modId xmlns:p14="http://schemas.microsoft.com/office/powerpoint/2010/main" val="1648560858"/>
              </p:ext>
            </p:extLst>
          </p:nvPr>
        </p:nvGraphicFramePr>
        <p:xfrm>
          <a:off x="457200" y="1713998"/>
          <a:ext cx="8229599" cy="4401794"/>
        </p:xfrm>
        <a:graphic>
          <a:graphicData uri="http://schemas.openxmlformats.org/drawingml/2006/table">
            <a:tbl>
              <a:tblPr firstRow="1" bandRow="1">
                <a:tableStyleId>{FABFCF23-3B69-468F-B69F-88F6DE6A72F2}</a:tableStyleId>
              </a:tblPr>
              <a:tblGrid>
                <a:gridCol w="1441938">
                  <a:extLst>
                    <a:ext uri="{9D8B030D-6E8A-4147-A177-3AD203B41FA5}">
                      <a16:colId xmlns:a16="http://schemas.microsoft.com/office/drawing/2014/main" val="814306563"/>
                    </a:ext>
                  </a:extLst>
                </a:gridCol>
                <a:gridCol w="1055077">
                  <a:extLst>
                    <a:ext uri="{9D8B030D-6E8A-4147-A177-3AD203B41FA5}">
                      <a16:colId xmlns:a16="http://schemas.microsoft.com/office/drawing/2014/main" val="879637712"/>
                    </a:ext>
                  </a:extLst>
                </a:gridCol>
                <a:gridCol w="1359877">
                  <a:extLst>
                    <a:ext uri="{9D8B030D-6E8A-4147-A177-3AD203B41FA5}">
                      <a16:colId xmlns:a16="http://schemas.microsoft.com/office/drawing/2014/main" val="633316482"/>
                    </a:ext>
                  </a:extLst>
                </a:gridCol>
                <a:gridCol w="504093">
                  <a:extLst>
                    <a:ext uri="{9D8B030D-6E8A-4147-A177-3AD203B41FA5}">
                      <a16:colId xmlns:a16="http://schemas.microsoft.com/office/drawing/2014/main" val="3678377252"/>
                    </a:ext>
                  </a:extLst>
                </a:gridCol>
                <a:gridCol w="1463862">
                  <a:extLst>
                    <a:ext uri="{9D8B030D-6E8A-4147-A177-3AD203B41FA5}">
                      <a16:colId xmlns:a16="http://schemas.microsoft.com/office/drawing/2014/main" val="110441783"/>
                    </a:ext>
                  </a:extLst>
                </a:gridCol>
                <a:gridCol w="1068322">
                  <a:extLst>
                    <a:ext uri="{9D8B030D-6E8A-4147-A177-3AD203B41FA5}">
                      <a16:colId xmlns:a16="http://schemas.microsoft.com/office/drawing/2014/main" val="2133432210"/>
                    </a:ext>
                  </a:extLst>
                </a:gridCol>
                <a:gridCol w="1336430">
                  <a:extLst>
                    <a:ext uri="{9D8B030D-6E8A-4147-A177-3AD203B41FA5}">
                      <a16:colId xmlns:a16="http://schemas.microsoft.com/office/drawing/2014/main" val="2499810904"/>
                    </a:ext>
                  </a:extLst>
                </a:gridCol>
              </a:tblGrid>
              <a:tr h="0">
                <a:tc>
                  <a:txBody>
                    <a:bodyPr/>
                    <a:lstStyle/>
                    <a:p>
                      <a:pPr>
                        <a:spcAft>
                          <a:spcPts val="0"/>
                        </a:spcAft>
                      </a:pPr>
                      <a:r>
                        <a:rPr lang="en-US" sz="1200" dirty="0">
                          <a:effectLst/>
                        </a:rPr>
                        <a:t>University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solidFill>
                            <a:schemeClr val="bg1">
                              <a:lumMod val="85000"/>
                            </a:schemeClr>
                          </a:solidFill>
                          <a:effectLst/>
                        </a:rPr>
                        <a:t>Top 10% papers</a:t>
                      </a:r>
                      <a:r>
                        <a:rPr lang="en-US" sz="1400" dirty="0">
                          <a:solidFill>
                            <a:srgbClr val="FF0000"/>
                          </a:solidFill>
                          <a:effectLst/>
                        </a:rPr>
                        <a:t> </a:t>
                      </a:r>
                      <a:r>
                        <a:rPr lang="en-US" sz="1200" dirty="0">
                          <a:effectLst/>
                        </a:rPr>
                        <a:t>in Physical Sciences,</a:t>
                      </a:r>
                    </a:p>
                    <a:p>
                      <a:pPr algn="ctr">
                        <a:spcAft>
                          <a:spcPts val="0"/>
                        </a:spcAft>
                      </a:pPr>
                      <a:r>
                        <a:rPr lang="en-US" sz="1200" dirty="0">
                          <a:effectLst/>
                        </a:rPr>
                        <a:t> Engineering, </a:t>
                      </a:r>
                      <a:r>
                        <a:rPr lang="en-US" sz="1200" dirty="0" err="1">
                          <a:effectLst/>
                        </a:rPr>
                        <a:t>Maths</a:t>
                      </a:r>
                      <a:r>
                        <a:rPr lang="en-US" sz="1200" dirty="0">
                          <a:effectLst/>
                        </a:rPr>
                        <a:t> , Computing</a:t>
                      </a:r>
                    </a:p>
                    <a:p>
                      <a:pPr algn="ctr">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pPr marL="0" indent="0">
                        <a:tabLst>
                          <a:tab pos="395288" algn="l"/>
                        </a:tabLst>
                      </a:pPr>
                      <a:endParaRPr lang="en-GB" sz="1200" dirty="0"/>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spcAft>
                          <a:spcPts val="0"/>
                        </a:spcAft>
                      </a:pPr>
                      <a:r>
                        <a:rPr lang="en-US" sz="1200" dirty="0">
                          <a:effectLst/>
                        </a:rPr>
                        <a:t>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solidFill>
                            <a:schemeClr val="bg1">
                              <a:lumMod val="85000"/>
                            </a:schemeClr>
                          </a:solidFill>
                          <a:effectLst/>
                        </a:rPr>
                        <a:t>Top 1% papers </a:t>
                      </a:r>
                      <a:r>
                        <a:rPr lang="en-US" sz="1200" dirty="0">
                          <a:effectLst/>
                        </a:rPr>
                        <a:t>in Physical Sciences,</a:t>
                      </a:r>
                    </a:p>
                    <a:p>
                      <a:pPr algn="ctr">
                        <a:spcAft>
                          <a:spcPts val="0"/>
                        </a:spcAft>
                      </a:pPr>
                      <a:r>
                        <a:rPr lang="en-US" sz="1200" dirty="0">
                          <a:effectLst/>
                        </a:rPr>
                        <a:t> Engineering, </a:t>
                      </a:r>
                      <a:r>
                        <a:rPr lang="en-US" sz="1200" dirty="0" err="1">
                          <a:effectLst/>
                        </a:rPr>
                        <a:t>Maths</a:t>
                      </a:r>
                      <a:r>
                        <a:rPr lang="en-US" sz="1200" dirty="0">
                          <a:effectLst/>
                        </a:rPr>
                        <a:t>, Computing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5817562"/>
                  </a:ext>
                </a:extLst>
              </a:tr>
              <a:tr h="400206">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1702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214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1695275"/>
                  </a:ext>
                </a:extLst>
              </a:tr>
              <a:tr h="306000">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1462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197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8826448"/>
                  </a:ext>
                </a:extLst>
              </a:tr>
              <a:tr h="306000">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1309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174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9569034"/>
                  </a:ext>
                </a:extLst>
              </a:tr>
              <a:tr h="306000">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1232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160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079228"/>
                  </a:ext>
                </a:extLst>
              </a:tr>
              <a:tr h="306000">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1224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159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249208"/>
                  </a:ext>
                </a:extLst>
              </a:tr>
              <a:tr h="306000">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1159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148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3922287"/>
                  </a:ext>
                </a:extLst>
              </a:tr>
              <a:tr h="306000">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1001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 Cambridge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130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08779"/>
                  </a:ext>
                </a:extLst>
              </a:tr>
              <a:tr h="306000">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  988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1145532"/>
                  </a:ext>
                </a:extLst>
              </a:tr>
              <a:tr h="306000">
                <a:tc>
                  <a:txBody>
                    <a:bodyPr/>
                    <a:lstStyle/>
                    <a:p>
                      <a:pPr>
                        <a:spcAft>
                          <a:spcPts val="0"/>
                        </a:spcAft>
                      </a:pPr>
                      <a:r>
                        <a:rPr lang="en-US" sz="1400" dirty="0">
                          <a:effectLst/>
                        </a:rPr>
                        <a:t>Shanghai JT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  966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Caltech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199233"/>
                  </a:ext>
                </a:extLst>
              </a:tr>
              <a:tr h="425828">
                <a:tc>
                  <a:txBody>
                    <a:bodyPr/>
                    <a:lstStyle/>
                    <a:p>
                      <a:pPr>
                        <a:spcAft>
                          <a:spcPts val="0"/>
                        </a:spcAft>
                      </a:pPr>
                      <a:r>
                        <a:rPr lang="en-US" sz="1400" dirty="0">
                          <a:effectLst/>
                        </a:rPr>
                        <a:t>U Cambridge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  962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lang="en-GB" sz="1400" dirty="0"/>
                        <a:t>EPF Lausanne</a:t>
                      </a:r>
                    </a:p>
                  </a:txBody>
                  <a:tcPr marL="68580" marR="68580" marT="0" marB="0">
                    <a:lnL w="3175" cap="flat" cmpd="sng" algn="ctr">
                      <a:solidFill>
                        <a:schemeClr val="tx1"/>
                      </a:solidFill>
                      <a:prstDash val="solid"/>
                      <a:round/>
                      <a:headEnd type="none" w="med" len="med"/>
                      <a:tailEnd type="none" w="med" len="med"/>
                    </a:lnL>
                  </a:tcPr>
                </a:tc>
                <a:tc>
                  <a:txBody>
                    <a:bodyPr/>
                    <a:lstStyle/>
                    <a:p>
                      <a:r>
                        <a:rPr lang="en-GB" sz="1200" dirty="0"/>
                        <a:t>SWITZERLAND</a:t>
                      </a:r>
                    </a:p>
                  </a:txBody>
                  <a:tcPr marL="68580" marR="68580" marT="0" marB="0"/>
                </a:tc>
                <a:tc>
                  <a:txBody>
                    <a:bodyPr/>
                    <a:lstStyle/>
                    <a:p>
                      <a:pPr algn="ctr"/>
                      <a:r>
                        <a:rPr lang="en-GB" sz="1600" dirty="0"/>
                        <a:t>106</a:t>
                      </a:r>
                    </a:p>
                  </a:txBody>
                  <a:tcPr marL="68580" marR="68580" marT="0" marB="0"/>
                </a:tc>
                <a:extLst>
                  <a:ext uri="{0D108BD9-81ED-4DB2-BD59-A6C34878D82A}">
                    <a16:rowId xmlns:a16="http://schemas.microsoft.com/office/drawing/2014/main" val="354358357"/>
                  </a:ext>
                </a:extLst>
              </a:tr>
            </a:tbl>
          </a:graphicData>
        </a:graphic>
      </p:graphicFrame>
    </p:spTree>
    <p:extLst>
      <p:ext uri="{BB962C8B-B14F-4D97-AF65-F5344CB8AC3E}">
        <p14:creationId xmlns:p14="http://schemas.microsoft.com/office/powerpoint/2010/main" val="327568169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1A00-2002-AE40-A464-26EC310C9436}"/>
              </a:ext>
            </a:extLst>
          </p:cNvPr>
          <p:cNvSpPr>
            <a:spLocks noGrp="1"/>
          </p:cNvSpPr>
          <p:nvPr>
            <p:ph type="title"/>
          </p:nvPr>
        </p:nvSpPr>
        <p:spPr>
          <a:xfrm>
            <a:off x="93784" y="157407"/>
            <a:ext cx="9202615" cy="1143000"/>
          </a:xfrm>
        </p:spPr>
        <p:txBody>
          <a:bodyPr>
            <a:normAutofit/>
          </a:bodyPr>
          <a:lstStyle/>
          <a:p>
            <a:pPr algn="ctr"/>
            <a:r>
              <a:rPr lang="en-GB" sz="3200" b="1" dirty="0">
                <a:solidFill>
                  <a:srgbClr val="0070C0"/>
                </a:solidFill>
                <a:latin typeface="+mn-lt"/>
              </a:rPr>
              <a:t>World’s leading universities in high citation (</a:t>
            </a:r>
            <a:r>
              <a:rPr lang="en-GB" sz="3200" b="1" dirty="0">
                <a:solidFill>
                  <a:srgbClr val="FF0000"/>
                </a:solidFill>
                <a:latin typeface="+mn-lt"/>
              </a:rPr>
              <a:t>top</a:t>
            </a:r>
            <a:r>
              <a:rPr lang="en-GB" sz="3200" b="1" dirty="0">
                <a:solidFill>
                  <a:srgbClr val="0070C0"/>
                </a:solidFill>
                <a:latin typeface="+mn-lt"/>
              </a:rPr>
              <a:t> </a:t>
            </a:r>
            <a:r>
              <a:rPr lang="en-GB" sz="3200" b="1" dirty="0">
                <a:solidFill>
                  <a:srgbClr val="FF0000"/>
                </a:solidFill>
                <a:latin typeface="+mn-lt"/>
              </a:rPr>
              <a:t>10%</a:t>
            </a:r>
            <a:r>
              <a:rPr lang="en-GB" sz="3200" b="1" dirty="0">
                <a:solidFill>
                  <a:srgbClr val="0070C0"/>
                </a:solidFill>
                <a:latin typeface="+mn-lt"/>
              </a:rPr>
              <a:t>) papers in Physical Sciences STEM, 2013-16</a:t>
            </a:r>
          </a:p>
        </p:txBody>
      </p:sp>
      <p:graphicFrame>
        <p:nvGraphicFramePr>
          <p:cNvPr id="4" name="Content Placeholder 3">
            <a:extLst>
              <a:ext uri="{FF2B5EF4-FFF2-40B4-BE49-F238E27FC236}">
                <a16:creationId xmlns:a16="http://schemas.microsoft.com/office/drawing/2014/main" id="{6A93B1A5-DF5C-5B44-81BB-8867A7CC93F1}"/>
              </a:ext>
            </a:extLst>
          </p:cNvPr>
          <p:cNvGraphicFramePr>
            <a:graphicFrameLocks noGrp="1"/>
          </p:cNvGraphicFramePr>
          <p:nvPr>
            <p:ph idx="1"/>
            <p:extLst/>
          </p:nvPr>
        </p:nvGraphicFramePr>
        <p:xfrm>
          <a:off x="457199" y="1300407"/>
          <a:ext cx="8229599" cy="5444640"/>
        </p:xfrm>
        <a:graphic>
          <a:graphicData uri="http://schemas.openxmlformats.org/drawingml/2006/table">
            <a:tbl>
              <a:tblPr firstRow="1" bandRow="1">
                <a:tableStyleId>{FABFCF23-3B69-468F-B69F-88F6DE6A72F2}</a:tableStyleId>
              </a:tblPr>
              <a:tblGrid>
                <a:gridCol w="1441938">
                  <a:extLst>
                    <a:ext uri="{9D8B030D-6E8A-4147-A177-3AD203B41FA5}">
                      <a16:colId xmlns:a16="http://schemas.microsoft.com/office/drawing/2014/main" val="814306563"/>
                    </a:ext>
                  </a:extLst>
                </a:gridCol>
                <a:gridCol w="1055077">
                  <a:extLst>
                    <a:ext uri="{9D8B030D-6E8A-4147-A177-3AD203B41FA5}">
                      <a16:colId xmlns:a16="http://schemas.microsoft.com/office/drawing/2014/main" val="879637712"/>
                    </a:ext>
                  </a:extLst>
                </a:gridCol>
                <a:gridCol w="1359877">
                  <a:extLst>
                    <a:ext uri="{9D8B030D-6E8A-4147-A177-3AD203B41FA5}">
                      <a16:colId xmlns:a16="http://schemas.microsoft.com/office/drawing/2014/main" val="633316482"/>
                    </a:ext>
                  </a:extLst>
                </a:gridCol>
                <a:gridCol w="504093">
                  <a:extLst>
                    <a:ext uri="{9D8B030D-6E8A-4147-A177-3AD203B41FA5}">
                      <a16:colId xmlns:a16="http://schemas.microsoft.com/office/drawing/2014/main" val="3678377252"/>
                    </a:ext>
                  </a:extLst>
                </a:gridCol>
                <a:gridCol w="1463863">
                  <a:extLst>
                    <a:ext uri="{9D8B030D-6E8A-4147-A177-3AD203B41FA5}">
                      <a16:colId xmlns:a16="http://schemas.microsoft.com/office/drawing/2014/main" val="110441783"/>
                    </a:ext>
                  </a:extLst>
                </a:gridCol>
                <a:gridCol w="1116280">
                  <a:extLst>
                    <a:ext uri="{9D8B030D-6E8A-4147-A177-3AD203B41FA5}">
                      <a16:colId xmlns:a16="http://schemas.microsoft.com/office/drawing/2014/main" val="2133432210"/>
                    </a:ext>
                  </a:extLst>
                </a:gridCol>
                <a:gridCol w="1288471">
                  <a:extLst>
                    <a:ext uri="{9D8B030D-6E8A-4147-A177-3AD203B41FA5}">
                      <a16:colId xmlns:a16="http://schemas.microsoft.com/office/drawing/2014/main" val="2499810904"/>
                    </a:ext>
                  </a:extLst>
                </a:gridCol>
              </a:tblGrid>
              <a:tr h="251262">
                <a:tc>
                  <a:txBody>
                    <a:bodyPr/>
                    <a:lstStyle/>
                    <a:p>
                      <a:pPr>
                        <a:spcAft>
                          <a:spcPts val="0"/>
                        </a:spcAft>
                      </a:pPr>
                      <a:r>
                        <a:rPr lang="en-US" sz="1200" dirty="0">
                          <a:effectLst/>
                        </a:rPr>
                        <a:t>University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200" dirty="0">
                          <a:effectLst/>
                        </a:rPr>
                        <a:t>Top 10% papers in Physical Sciences</a:t>
                      </a:r>
                    </a:p>
                    <a:p>
                      <a:pPr algn="ctr">
                        <a:spcAft>
                          <a:spcPts val="0"/>
                        </a:spcAft>
                      </a:pPr>
                      <a:r>
                        <a:rPr lang="en-US" sz="1200" dirty="0">
                          <a:effectLst/>
                        </a:rPr>
                        <a:t> &amp; Engineering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pPr marL="0" indent="0">
                        <a:tabLst>
                          <a:tab pos="395288" algn="l"/>
                        </a:tabLst>
                      </a:pPr>
                      <a:endParaRPr lang="en-GB" sz="1200" dirty="0"/>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spcAft>
                          <a:spcPts val="0"/>
                        </a:spcAft>
                      </a:pPr>
                      <a:r>
                        <a:rPr lang="en-US" sz="1200" dirty="0">
                          <a:effectLst/>
                        </a:rPr>
                        <a:t>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200" dirty="0">
                          <a:effectLst/>
                        </a:rPr>
                        <a:t>Top 10% papers in </a:t>
                      </a:r>
                    </a:p>
                    <a:p>
                      <a:pPr algn="ctr">
                        <a:spcAft>
                          <a:spcPts val="0"/>
                        </a:spcAft>
                      </a:pPr>
                      <a:r>
                        <a:rPr lang="en-US" sz="1200" dirty="0">
                          <a:effectLst/>
                        </a:rPr>
                        <a:t>Mathematics </a:t>
                      </a:r>
                    </a:p>
                    <a:p>
                      <a:pPr algn="ctr">
                        <a:spcAft>
                          <a:spcPts val="0"/>
                        </a:spcAft>
                      </a:pPr>
                      <a:r>
                        <a:rPr lang="en-US" sz="1200" dirty="0">
                          <a:effectLst/>
                        </a:rPr>
                        <a:t>&amp; Computing</a:t>
                      </a:r>
                      <a:endParaRPr lang="en-GB" sz="1200" dirty="0">
                        <a:effectLst/>
                      </a:endParaRPr>
                    </a:p>
                  </a:txBody>
                  <a:tcPr marL="68580" marR="68580" marT="0" marB="0"/>
                </a:tc>
                <a:extLst>
                  <a:ext uri="{0D108BD9-81ED-4DB2-BD59-A6C34878D82A}">
                    <a16:rowId xmlns:a16="http://schemas.microsoft.com/office/drawing/2014/main" val="635817562"/>
                  </a:ext>
                </a:extLst>
              </a:tr>
              <a:tr h="306000">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1269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432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249208"/>
                  </a:ext>
                </a:extLst>
              </a:tr>
              <a:tr h="306000">
                <a:tc>
                  <a:txBody>
                    <a:bodyPr/>
                    <a:lstStyle/>
                    <a:p>
                      <a:pPr>
                        <a:spcAft>
                          <a:spcPts val="0"/>
                        </a:spcAft>
                      </a:pPr>
                      <a:r>
                        <a:rPr lang="en-US" sz="1400">
                          <a:effectLst/>
                        </a:rPr>
                        <a:t>Massachusetts IT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1201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296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3922287"/>
                  </a:ext>
                </a:extLst>
              </a:tr>
              <a:tr h="306000">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1126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Harbin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281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08779"/>
                  </a:ext>
                </a:extLst>
              </a:tr>
              <a:tr h="306000">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949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1145532"/>
                  </a:ext>
                </a:extLst>
              </a:tr>
              <a:tr h="306000">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937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err="1">
                          <a:effectLst/>
                        </a:rPr>
                        <a:t>Xidian</a:t>
                      </a:r>
                      <a:r>
                        <a:rPr lang="en-US" sz="1400" dirty="0">
                          <a:effectLst/>
                        </a:rPr>
                        <a: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273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199233"/>
                  </a:ext>
                </a:extLst>
              </a:tr>
              <a:tr h="306000">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936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err="1">
                          <a:effectLst/>
                        </a:rPr>
                        <a:t>Huazhong</a:t>
                      </a:r>
                      <a:r>
                        <a:rPr lang="en-US" sz="1400" dirty="0">
                          <a:effectLst/>
                        </a:rPr>
                        <a:t> UST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267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5367756"/>
                  </a:ext>
                </a:extLst>
              </a:tr>
              <a:tr h="306000">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878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261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6049422"/>
                  </a:ext>
                </a:extLst>
              </a:tr>
              <a:tr h="306000">
                <a:tc>
                  <a:txBody>
                    <a:bodyPr/>
                    <a:lstStyle/>
                    <a:p>
                      <a:pPr>
                        <a:spcAft>
                          <a:spcPts val="0"/>
                        </a:spcAft>
                      </a:pPr>
                      <a:r>
                        <a:rPr lang="en-US" sz="1400" dirty="0">
                          <a:effectLst/>
                        </a:rPr>
                        <a:t>U Cambridge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827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U Electronic S&amp;T</a:t>
                      </a: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CHINA</a:t>
                      </a:r>
                    </a:p>
                  </a:txBody>
                  <a:tcPr marL="68580" marR="68580" marT="0" marB="0"/>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244</a:t>
                      </a:r>
                    </a:p>
                  </a:txBody>
                  <a:tcPr marL="68580" marR="68580" marT="0" marB="0"/>
                </a:tc>
                <a:extLst>
                  <a:ext uri="{0D108BD9-81ED-4DB2-BD59-A6C34878D82A}">
                    <a16:rowId xmlns:a16="http://schemas.microsoft.com/office/drawing/2014/main" val="2919071766"/>
                  </a:ext>
                </a:extLst>
              </a:tr>
              <a:tr h="306000">
                <a:tc>
                  <a:txBody>
                    <a:bodyPr/>
                    <a:lstStyle/>
                    <a:p>
                      <a:pPr>
                        <a:spcAft>
                          <a:spcPts val="0"/>
                        </a:spcAft>
                      </a:pPr>
                      <a:r>
                        <a:rPr lang="en-US" sz="1400" dirty="0">
                          <a:effectLst/>
                        </a:rPr>
                        <a:t>U S &amp; 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801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Shanghai Jiao 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233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358357"/>
                  </a:ext>
                </a:extLst>
              </a:tr>
              <a:tr h="306000">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771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230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9866862"/>
                  </a:ext>
                </a:extLst>
              </a:tr>
              <a:tr h="306000">
                <a:tc>
                  <a:txBody>
                    <a:bodyPr/>
                    <a:lstStyle/>
                    <a:p>
                      <a:pPr>
                        <a:spcAft>
                          <a:spcPts val="0"/>
                        </a:spcAft>
                      </a:pPr>
                      <a:r>
                        <a:rPr lang="en-US" sz="1400" dirty="0">
                          <a:effectLst/>
                        </a:rPr>
                        <a:t>Shanghai JT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733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South East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226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4307752"/>
                  </a:ext>
                </a:extLst>
              </a:tr>
              <a:tr h="306000">
                <a:tc>
                  <a:txBody>
                    <a:bodyPr/>
                    <a:lstStyle/>
                    <a:p>
                      <a:pPr>
                        <a:spcAft>
                          <a:spcPts val="0"/>
                        </a:spcAft>
                      </a:pPr>
                      <a:r>
                        <a:rPr lang="en-US" sz="1400" dirty="0">
                          <a:effectLst/>
                        </a:rPr>
                        <a:t>ETH Zurich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SWITZERLAND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687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222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7297998"/>
                  </a:ext>
                </a:extLst>
              </a:tr>
              <a:tr h="306000">
                <a:tc>
                  <a:txBody>
                    <a:bodyPr/>
                    <a:lstStyle/>
                    <a:p>
                      <a:pPr>
                        <a:spcAft>
                          <a:spcPts val="0"/>
                        </a:spcAft>
                      </a:pPr>
                      <a:r>
                        <a:rPr lang="en-US" sz="1400" dirty="0">
                          <a:effectLst/>
                        </a:rPr>
                        <a:t>U Tokyo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JAPAN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682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err="1">
                          <a:effectLst/>
                        </a:rPr>
                        <a:t>Beihang</a:t>
                      </a:r>
                      <a:r>
                        <a:rPr lang="en-US" sz="1400" dirty="0">
                          <a:effectLst/>
                        </a:rPr>
                        <a:t> U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219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6528027"/>
                  </a:ext>
                </a:extLst>
              </a:tr>
              <a:tr h="306000">
                <a:tc>
                  <a:txBody>
                    <a:bodyPr/>
                    <a:lstStyle/>
                    <a:p>
                      <a:pPr>
                        <a:spcAft>
                          <a:spcPts val="0"/>
                        </a:spcAft>
                      </a:pPr>
                      <a:r>
                        <a:rPr lang="en-US" sz="1400" dirty="0">
                          <a:effectLst/>
                        </a:rPr>
                        <a:t>Peking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675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a:effectLst/>
                        </a:rPr>
                        <a:t>City U Hong Kong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HONG K SAR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199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5390786"/>
                  </a:ext>
                </a:extLst>
              </a:tr>
              <a:tr h="306000">
                <a:tc>
                  <a:txBody>
                    <a:bodyPr/>
                    <a:lstStyle/>
                    <a:p>
                      <a:r>
                        <a:rPr lang="en-GB" sz="1400" dirty="0"/>
                        <a:t>Xi’an </a:t>
                      </a:r>
                      <a:r>
                        <a:rPr lang="en-GB" sz="1400" dirty="0" err="1"/>
                        <a:t>Jiatong</a:t>
                      </a:r>
                      <a:r>
                        <a:rPr lang="en-GB" sz="1400" dirty="0"/>
                        <a:t> U</a:t>
                      </a:r>
                    </a:p>
                  </a:txBody>
                  <a:tcPr marL="68580" marR="68580" marT="0" marB="0"/>
                </a:tc>
                <a:tc>
                  <a:txBody>
                    <a:bodyPr/>
                    <a:lstStyle/>
                    <a:p>
                      <a:r>
                        <a:rPr lang="en-GB" sz="1200" dirty="0"/>
                        <a:t>CHINA</a:t>
                      </a:r>
                    </a:p>
                  </a:txBody>
                  <a:tcPr marL="68580" marR="68580" marT="0" marB="0"/>
                </a:tc>
                <a:tc>
                  <a:txBody>
                    <a:bodyPr/>
                    <a:lstStyle/>
                    <a:p>
                      <a:pPr algn="ctr"/>
                      <a:r>
                        <a:rPr lang="en-GB" sz="1400" dirty="0"/>
                        <a:t>  665</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a:effectLst/>
                        </a:rPr>
                        <a:t>U Texas, Austin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187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533800"/>
                  </a:ext>
                </a:extLst>
              </a:tr>
              <a:tr h="306000">
                <a:tc>
                  <a:txBody>
                    <a:bodyPr/>
                    <a:lstStyle/>
                    <a:p>
                      <a:pPr>
                        <a:spcAft>
                          <a:spcPts val="0"/>
                        </a:spcAft>
                      </a:pPr>
                      <a:r>
                        <a:rPr lang="en-US" sz="1400" dirty="0">
                          <a:effectLst/>
                        </a:rPr>
                        <a:t>Imperial C Lon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663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ETH Zurich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SWITZERLAND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187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3763478"/>
                  </a:ext>
                </a:extLst>
              </a:tr>
            </a:tbl>
          </a:graphicData>
        </a:graphic>
      </p:graphicFrame>
    </p:spTree>
    <p:extLst>
      <p:ext uri="{BB962C8B-B14F-4D97-AF65-F5344CB8AC3E}">
        <p14:creationId xmlns:p14="http://schemas.microsoft.com/office/powerpoint/2010/main" val="343008001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1A00-2002-AE40-A464-26EC310C9436}"/>
              </a:ext>
            </a:extLst>
          </p:cNvPr>
          <p:cNvSpPr>
            <a:spLocks noGrp="1"/>
          </p:cNvSpPr>
          <p:nvPr>
            <p:ph type="title"/>
          </p:nvPr>
        </p:nvSpPr>
        <p:spPr>
          <a:xfrm>
            <a:off x="457199" y="74280"/>
            <a:ext cx="8229600" cy="1143000"/>
          </a:xfrm>
        </p:spPr>
        <p:txBody>
          <a:bodyPr>
            <a:normAutofit/>
          </a:bodyPr>
          <a:lstStyle/>
          <a:p>
            <a:pPr algn="ctr"/>
            <a:r>
              <a:rPr lang="en-GB" sz="3200" b="1" dirty="0">
                <a:solidFill>
                  <a:srgbClr val="0070C0"/>
                </a:solidFill>
                <a:latin typeface="+mn-lt"/>
              </a:rPr>
              <a:t>World’s leading universities in high citation (</a:t>
            </a:r>
            <a:r>
              <a:rPr lang="en-GB" sz="3200" b="1" dirty="0">
                <a:solidFill>
                  <a:srgbClr val="FF0000"/>
                </a:solidFill>
                <a:latin typeface="+mn-lt"/>
              </a:rPr>
              <a:t>top 1%</a:t>
            </a:r>
            <a:r>
              <a:rPr lang="en-GB" sz="3200" b="1" dirty="0">
                <a:solidFill>
                  <a:srgbClr val="0070C0"/>
                </a:solidFill>
                <a:latin typeface="+mn-lt"/>
              </a:rPr>
              <a:t>) papers in Physical Sciences STEM, 2013-16</a:t>
            </a:r>
          </a:p>
        </p:txBody>
      </p:sp>
      <p:graphicFrame>
        <p:nvGraphicFramePr>
          <p:cNvPr id="4" name="Content Placeholder 3">
            <a:extLst>
              <a:ext uri="{FF2B5EF4-FFF2-40B4-BE49-F238E27FC236}">
                <a16:creationId xmlns:a16="http://schemas.microsoft.com/office/drawing/2014/main" id="{6A93B1A5-DF5C-5B44-81BB-8867A7CC93F1}"/>
              </a:ext>
            </a:extLst>
          </p:cNvPr>
          <p:cNvGraphicFramePr>
            <a:graphicFrameLocks noGrp="1"/>
          </p:cNvGraphicFramePr>
          <p:nvPr>
            <p:ph idx="1"/>
            <p:extLst/>
          </p:nvPr>
        </p:nvGraphicFramePr>
        <p:xfrm>
          <a:off x="457200" y="1217280"/>
          <a:ext cx="8229599" cy="5444640"/>
        </p:xfrm>
        <a:graphic>
          <a:graphicData uri="http://schemas.openxmlformats.org/drawingml/2006/table">
            <a:tbl>
              <a:tblPr firstRow="1" bandRow="1">
                <a:tableStyleId>{FABFCF23-3B69-468F-B69F-88F6DE6A72F2}</a:tableStyleId>
              </a:tblPr>
              <a:tblGrid>
                <a:gridCol w="1441938">
                  <a:extLst>
                    <a:ext uri="{9D8B030D-6E8A-4147-A177-3AD203B41FA5}">
                      <a16:colId xmlns:a16="http://schemas.microsoft.com/office/drawing/2014/main" val="814306563"/>
                    </a:ext>
                  </a:extLst>
                </a:gridCol>
                <a:gridCol w="1055077">
                  <a:extLst>
                    <a:ext uri="{9D8B030D-6E8A-4147-A177-3AD203B41FA5}">
                      <a16:colId xmlns:a16="http://schemas.microsoft.com/office/drawing/2014/main" val="879637712"/>
                    </a:ext>
                  </a:extLst>
                </a:gridCol>
                <a:gridCol w="1359877">
                  <a:extLst>
                    <a:ext uri="{9D8B030D-6E8A-4147-A177-3AD203B41FA5}">
                      <a16:colId xmlns:a16="http://schemas.microsoft.com/office/drawing/2014/main" val="633316482"/>
                    </a:ext>
                  </a:extLst>
                </a:gridCol>
                <a:gridCol w="504093">
                  <a:extLst>
                    <a:ext uri="{9D8B030D-6E8A-4147-A177-3AD203B41FA5}">
                      <a16:colId xmlns:a16="http://schemas.microsoft.com/office/drawing/2014/main" val="3678377252"/>
                    </a:ext>
                  </a:extLst>
                </a:gridCol>
                <a:gridCol w="1559169">
                  <a:extLst>
                    <a:ext uri="{9D8B030D-6E8A-4147-A177-3AD203B41FA5}">
                      <a16:colId xmlns:a16="http://schemas.microsoft.com/office/drawing/2014/main" val="110441783"/>
                    </a:ext>
                  </a:extLst>
                </a:gridCol>
                <a:gridCol w="973015">
                  <a:extLst>
                    <a:ext uri="{9D8B030D-6E8A-4147-A177-3AD203B41FA5}">
                      <a16:colId xmlns:a16="http://schemas.microsoft.com/office/drawing/2014/main" val="2133432210"/>
                    </a:ext>
                  </a:extLst>
                </a:gridCol>
                <a:gridCol w="1336430">
                  <a:extLst>
                    <a:ext uri="{9D8B030D-6E8A-4147-A177-3AD203B41FA5}">
                      <a16:colId xmlns:a16="http://schemas.microsoft.com/office/drawing/2014/main" val="2499810904"/>
                    </a:ext>
                  </a:extLst>
                </a:gridCol>
              </a:tblGrid>
              <a:tr h="0">
                <a:tc>
                  <a:txBody>
                    <a:bodyPr/>
                    <a:lstStyle/>
                    <a:p>
                      <a:pPr>
                        <a:spcAft>
                          <a:spcPts val="0"/>
                        </a:spcAft>
                      </a:pPr>
                      <a:r>
                        <a:rPr lang="en-US" sz="1200" dirty="0">
                          <a:effectLst/>
                        </a:rPr>
                        <a:t>University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200" dirty="0">
                          <a:effectLst/>
                        </a:rPr>
                        <a:t>Top 1% papers in Physical Sciences</a:t>
                      </a:r>
                    </a:p>
                    <a:p>
                      <a:pPr algn="ctr">
                        <a:spcAft>
                          <a:spcPts val="0"/>
                        </a:spcAft>
                      </a:pPr>
                      <a:r>
                        <a:rPr lang="en-US" sz="1200" dirty="0">
                          <a:effectLst/>
                        </a:rPr>
                        <a:t> &amp; Engineering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pPr marL="0" indent="0">
                        <a:tabLst>
                          <a:tab pos="395288" algn="l"/>
                        </a:tabLst>
                      </a:pPr>
                      <a:endParaRPr lang="en-GB" sz="1200" dirty="0"/>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spcAft>
                          <a:spcPts val="0"/>
                        </a:spcAft>
                      </a:pPr>
                      <a:r>
                        <a:rPr lang="en-US" sz="1200" dirty="0">
                          <a:effectLst/>
                        </a:rPr>
                        <a:t>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200" dirty="0">
                          <a:effectLst/>
                        </a:rPr>
                        <a:t>Top 1% papers in </a:t>
                      </a:r>
                    </a:p>
                    <a:p>
                      <a:pPr algn="ctr">
                        <a:spcAft>
                          <a:spcPts val="0"/>
                        </a:spcAft>
                      </a:pPr>
                      <a:r>
                        <a:rPr lang="en-US" sz="1200" dirty="0">
                          <a:effectLst/>
                        </a:rPr>
                        <a:t>Mathematics </a:t>
                      </a:r>
                    </a:p>
                    <a:p>
                      <a:pPr algn="ctr">
                        <a:spcAft>
                          <a:spcPts val="0"/>
                        </a:spcAft>
                      </a:pPr>
                      <a:r>
                        <a:rPr lang="en-US" sz="1200" dirty="0">
                          <a:effectLst/>
                        </a:rPr>
                        <a:t>&amp; Computing</a:t>
                      </a:r>
                      <a:endParaRPr lang="en-GB" sz="1200" dirty="0">
                        <a:effectLst/>
                      </a:endParaRPr>
                    </a:p>
                  </a:txBody>
                  <a:tcPr marL="68580" marR="68580" marT="0" marB="0"/>
                </a:tc>
                <a:extLst>
                  <a:ext uri="{0D108BD9-81ED-4DB2-BD59-A6C34878D82A}">
                    <a16:rowId xmlns:a16="http://schemas.microsoft.com/office/drawing/2014/main" val="635817562"/>
                  </a:ext>
                </a:extLst>
              </a:tr>
              <a:tr h="306000">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179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42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249208"/>
                  </a:ext>
                </a:extLst>
              </a:tr>
              <a:tr h="306000">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159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3922287"/>
                  </a:ext>
                </a:extLst>
              </a:tr>
              <a:tr h="306000">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144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Harbin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08779"/>
                  </a:ext>
                </a:extLst>
              </a:tr>
              <a:tr h="306000">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139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1145532"/>
                  </a:ext>
                </a:extLst>
              </a:tr>
              <a:tr h="306000">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117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199233"/>
                  </a:ext>
                </a:extLst>
              </a:tr>
              <a:tr h="306000">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116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30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358357"/>
                  </a:ext>
                </a:extLst>
              </a:tr>
              <a:tr h="306000">
                <a:tc>
                  <a:txBody>
                    <a:bodyPr/>
                    <a:lstStyle/>
                    <a:p>
                      <a:pPr>
                        <a:spcAft>
                          <a:spcPts val="0"/>
                        </a:spcAft>
                      </a:pPr>
                      <a:r>
                        <a:rPr lang="en-US" sz="1400" dirty="0">
                          <a:effectLst/>
                        </a:rPr>
                        <a:t>U Cambridge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109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U Electronic S&amp;T</a:t>
                      </a: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CHINA</a:t>
                      </a:r>
                    </a:p>
                  </a:txBody>
                  <a:tcPr marL="68580" marR="68580" marT="0" marB="0"/>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29</a:t>
                      </a:r>
                    </a:p>
                  </a:txBody>
                  <a:tcPr marL="68580" marR="68580" marT="0" marB="0"/>
                </a:tc>
                <a:extLst>
                  <a:ext uri="{0D108BD9-81ED-4DB2-BD59-A6C34878D82A}">
                    <a16:rowId xmlns:a16="http://schemas.microsoft.com/office/drawing/2014/main" val="3859866862"/>
                  </a:ext>
                </a:extLst>
              </a:tr>
              <a:tr h="306000">
                <a:tc>
                  <a:txBody>
                    <a:bodyPr/>
                    <a:lstStyle/>
                    <a:p>
                      <a:r>
                        <a:rPr lang="en-GB" sz="1400" dirty="0"/>
                        <a:t>Caltech</a:t>
                      </a:r>
                    </a:p>
                  </a:txBody>
                  <a:tcPr marL="68580" marR="68580" marT="0" marB="0"/>
                </a:tc>
                <a:tc>
                  <a:txBody>
                    <a:bodyPr/>
                    <a:lstStyle/>
                    <a:p>
                      <a:r>
                        <a:rPr lang="en-GB" sz="1200" dirty="0"/>
                        <a:t>USA</a:t>
                      </a:r>
                    </a:p>
                  </a:txBody>
                  <a:tcPr marL="68580" marR="68580" marT="0" marB="0"/>
                </a:tc>
                <a:tc>
                  <a:txBody>
                    <a:bodyPr/>
                    <a:lstStyle/>
                    <a:p>
                      <a:pPr algn="ctr"/>
                      <a:r>
                        <a:rPr lang="en-GB" dirty="0"/>
                        <a:t>   </a:t>
                      </a:r>
                      <a:r>
                        <a:rPr lang="en-GB" sz="1400" dirty="0"/>
                        <a:t>96</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0242605"/>
                  </a:ext>
                </a:extLst>
              </a:tr>
              <a:tr h="306000">
                <a:tc>
                  <a:txBody>
                    <a:bodyPr/>
                    <a:lstStyle/>
                    <a:p>
                      <a:r>
                        <a:rPr lang="en-GB" sz="1400" dirty="0"/>
                        <a:t>EPF Lausanne</a:t>
                      </a:r>
                    </a:p>
                  </a:txBody>
                  <a:tcPr marL="68580" marR="68580" marT="0" marB="0"/>
                </a:tc>
                <a:tc>
                  <a:txBody>
                    <a:bodyPr/>
                    <a:lstStyle/>
                    <a:p>
                      <a:r>
                        <a:rPr lang="en-GB" sz="1200" dirty="0"/>
                        <a:t>SWITZERLAND</a:t>
                      </a:r>
                    </a:p>
                  </a:txBody>
                  <a:tcPr marL="68580" marR="68580" marT="0" marB="0"/>
                </a:tc>
                <a:tc>
                  <a:txBody>
                    <a:bodyPr/>
                    <a:lstStyle/>
                    <a:p>
                      <a:pPr algn="ctr"/>
                      <a:r>
                        <a:rPr lang="en-GB" sz="1400" dirty="0"/>
                        <a:t>    91</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City U Hong Kong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HONG K SAR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0601341"/>
                  </a:ext>
                </a:extLst>
              </a:tr>
              <a:tr h="306000">
                <a:tc>
                  <a:txBody>
                    <a:bodyPr/>
                    <a:lstStyle/>
                    <a:p>
                      <a:pPr>
                        <a:spcAft>
                          <a:spcPts val="0"/>
                        </a:spcAft>
                      </a:pPr>
                      <a:r>
                        <a:rPr lang="en-US" sz="1400" dirty="0">
                          <a:effectLst/>
                        </a:rPr>
                        <a:t>U S &amp; 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88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err="1">
                          <a:effectLst/>
                        </a:rPr>
                        <a:t>Huazhong</a:t>
                      </a:r>
                      <a:r>
                        <a:rPr lang="en-US" sz="1400" dirty="0">
                          <a:effectLst/>
                        </a:rPr>
                        <a:t> UST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5056650"/>
                  </a:ext>
                </a:extLst>
              </a:tr>
              <a:tr h="306000">
                <a:tc>
                  <a:txBody>
                    <a:bodyPr/>
                    <a:lstStyle/>
                    <a:p>
                      <a:r>
                        <a:rPr lang="en-GB" sz="1400" dirty="0"/>
                        <a:t>U Michigan</a:t>
                      </a:r>
                    </a:p>
                  </a:txBody>
                  <a:tcPr marL="68580" marR="68580" marT="0" marB="0"/>
                </a:tc>
                <a:tc>
                  <a:txBody>
                    <a:bodyPr/>
                    <a:lstStyle/>
                    <a:p>
                      <a:r>
                        <a:rPr lang="en-GB" sz="1200" dirty="0"/>
                        <a:t>USA</a:t>
                      </a:r>
                    </a:p>
                  </a:txBody>
                  <a:tcPr marL="68580" marR="68580" marT="0" marB="0"/>
                </a:tc>
                <a:tc>
                  <a:txBody>
                    <a:bodyPr/>
                    <a:lstStyle/>
                    <a:p>
                      <a:pPr algn="ctr"/>
                      <a:r>
                        <a:rPr lang="en-GB" sz="1400" dirty="0"/>
                        <a:t>    84</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 Texas, Austin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7389971"/>
                  </a:ext>
                </a:extLst>
              </a:tr>
              <a:tr h="306000">
                <a:tc>
                  <a:txBody>
                    <a:bodyPr/>
                    <a:lstStyle/>
                    <a:p>
                      <a:pPr>
                        <a:spcAft>
                          <a:spcPts val="0"/>
                        </a:spcAft>
                      </a:pPr>
                      <a:r>
                        <a:rPr lang="en-US" sz="1400" dirty="0">
                          <a:effectLst/>
                        </a:rPr>
                        <a:t>ETH Zurich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SWITZERLAND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South East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4307752"/>
                  </a:ext>
                </a:extLst>
              </a:tr>
              <a:tr h="306000">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7297998"/>
                  </a:ext>
                </a:extLst>
              </a:tr>
              <a:tr h="306000">
                <a:tc>
                  <a:txBody>
                    <a:bodyPr/>
                    <a:lstStyle/>
                    <a:p>
                      <a:r>
                        <a:rPr lang="en-GB" sz="1400" dirty="0"/>
                        <a:t>Imperial C Lon</a:t>
                      </a:r>
                    </a:p>
                  </a:txBody>
                  <a:tcPr marL="68580" marR="68580" marT="0" marB="0"/>
                </a:tc>
                <a:tc>
                  <a:txBody>
                    <a:bodyPr/>
                    <a:lstStyle/>
                    <a:p>
                      <a:r>
                        <a:rPr lang="en-GB" sz="1200" dirty="0"/>
                        <a:t>UK</a:t>
                      </a:r>
                    </a:p>
                  </a:txBody>
                  <a:tcPr marL="68580" marR="68580" marT="0" marB="0"/>
                </a:tc>
                <a:tc>
                  <a:txBody>
                    <a:bodyPr/>
                    <a:lstStyle/>
                    <a:p>
                      <a:pPr algn="ctr"/>
                      <a:r>
                        <a:rPr lang="en-GB" sz="1400" dirty="0"/>
                        <a:t>    78</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Princeton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6528027"/>
                  </a:ext>
                </a:extLst>
              </a:tr>
              <a:tr h="306000">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UC Los Angeles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5390786"/>
                  </a:ext>
                </a:extLst>
              </a:tr>
              <a:tr h="306000">
                <a:tc>
                  <a:txBody>
                    <a:bodyPr/>
                    <a:lstStyle/>
                    <a:p>
                      <a:pPr>
                        <a:spcAft>
                          <a:spcPts val="0"/>
                        </a:spcAft>
                      </a:pPr>
                      <a:r>
                        <a:rPr lang="en-US" sz="1400" dirty="0">
                          <a:effectLst/>
                        </a:rPr>
                        <a:t>N</a:t>
                      </a:r>
                      <a:r>
                        <a:rPr lang="en-GB" sz="1400" dirty="0" err="1">
                          <a:effectLst/>
                          <a:latin typeface="Calibri" panose="020F0502020204030204" pitchFamily="34" charset="0"/>
                          <a:cs typeface="Times New Roman" panose="02020603050405020304" pitchFamily="18" charset="0"/>
                        </a:rPr>
                        <a:t>orthwestern</a:t>
                      </a:r>
                      <a:r>
                        <a:rPr lang="en-GB" sz="1400" dirty="0">
                          <a:effectLst/>
                          <a:latin typeface="Calibri" panose="020F0502020204030204" pitchFamily="34" charset="0"/>
                          <a:cs typeface="Times New Roman" panose="02020603050405020304" pitchFamily="18" charset="0"/>
                        </a:rPr>
                        <a:t> U</a:t>
                      </a:r>
                      <a:endParaRPr lang="en-US" sz="1400" dirty="0">
                        <a:effectLst/>
                      </a:endParaRPr>
                    </a:p>
                  </a:txBody>
                  <a:tcPr marL="68580" marR="68580" marT="0" marB="0"/>
                </a:tc>
                <a:tc>
                  <a:txBody>
                    <a:bodyPr/>
                    <a:lstStyle/>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Shanghai JTU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21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9645652"/>
                  </a:ext>
                </a:extLst>
              </a:tr>
            </a:tbl>
          </a:graphicData>
        </a:graphic>
      </p:graphicFrame>
    </p:spTree>
    <p:extLst>
      <p:ext uri="{BB962C8B-B14F-4D97-AF65-F5344CB8AC3E}">
        <p14:creationId xmlns:p14="http://schemas.microsoft.com/office/powerpoint/2010/main" val="379918356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1A00-2002-AE40-A464-26EC310C9436}"/>
              </a:ext>
            </a:extLst>
          </p:cNvPr>
          <p:cNvSpPr>
            <a:spLocks noGrp="1"/>
          </p:cNvSpPr>
          <p:nvPr>
            <p:ph type="title"/>
          </p:nvPr>
        </p:nvSpPr>
        <p:spPr>
          <a:xfrm>
            <a:off x="0" y="157407"/>
            <a:ext cx="9144000" cy="1143000"/>
          </a:xfrm>
        </p:spPr>
        <p:txBody>
          <a:bodyPr>
            <a:noAutofit/>
          </a:bodyPr>
          <a:lstStyle/>
          <a:p>
            <a:pPr algn="ctr"/>
            <a:r>
              <a:rPr lang="en-GB" sz="3200" b="1" dirty="0">
                <a:solidFill>
                  <a:srgbClr val="0070C0"/>
                </a:solidFill>
                <a:latin typeface="+mn-lt"/>
              </a:rPr>
              <a:t>World’s leading universities in high citation (</a:t>
            </a:r>
            <a:r>
              <a:rPr lang="en-GB" sz="3200" b="1" dirty="0">
                <a:solidFill>
                  <a:srgbClr val="FF0000"/>
                </a:solidFill>
                <a:latin typeface="+mn-lt"/>
              </a:rPr>
              <a:t>top 10%</a:t>
            </a:r>
            <a:r>
              <a:rPr lang="en-GB" sz="3200" b="1" dirty="0">
                <a:solidFill>
                  <a:srgbClr val="0070C0"/>
                </a:solidFill>
                <a:latin typeface="+mn-lt"/>
              </a:rPr>
              <a:t>) papers in Biomedical, Life/Earth Sciences, 2013-16</a:t>
            </a:r>
          </a:p>
        </p:txBody>
      </p:sp>
      <p:graphicFrame>
        <p:nvGraphicFramePr>
          <p:cNvPr id="4" name="Content Placeholder 3">
            <a:extLst>
              <a:ext uri="{FF2B5EF4-FFF2-40B4-BE49-F238E27FC236}">
                <a16:creationId xmlns:a16="http://schemas.microsoft.com/office/drawing/2014/main" id="{6A93B1A5-DF5C-5B44-81BB-8867A7CC93F1}"/>
              </a:ext>
            </a:extLst>
          </p:cNvPr>
          <p:cNvGraphicFramePr>
            <a:graphicFrameLocks noGrp="1"/>
          </p:cNvGraphicFramePr>
          <p:nvPr>
            <p:ph idx="1"/>
            <p:extLst/>
          </p:nvPr>
        </p:nvGraphicFramePr>
        <p:xfrm>
          <a:off x="457200" y="1300407"/>
          <a:ext cx="8229599" cy="5444640"/>
        </p:xfrm>
        <a:graphic>
          <a:graphicData uri="http://schemas.openxmlformats.org/drawingml/2006/table">
            <a:tbl>
              <a:tblPr firstRow="1" bandRow="1">
                <a:tableStyleId>{FABFCF23-3B69-468F-B69F-88F6DE6A72F2}</a:tableStyleId>
              </a:tblPr>
              <a:tblGrid>
                <a:gridCol w="1441938">
                  <a:extLst>
                    <a:ext uri="{9D8B030D-6E8A-4147-A177-3AD203B41FA5}">
                      <a16:colId xmlns:a16="http://schemas.microsoft.com/office/drawing/2014/main" val="814306563"/>
                    </a:ext>
                  </a:extLst>
                </a:gridCol>
                <a:gridCol w="1055077">
                  <a:extLst>
                    <a:ext uri="{9D8B030D-6E8A-4147-A177-3AD203B41FA5}">
                      <a16:colId xmlns:a16="http://schemas.microsoft.com/office/drawing/2014/main" val="879637712"/>
                    </a:ext>
                  </a:extLst>
                </a:gridCol>
                <a:gridCol w="1359877">
                  <a:extLst>
                    <a:ext uri="{9D8B030D-6E8A-4147-A177-3AD203B41FA5}">
                      <a16:colId xmlns:a16="http://schemas.microsoft.com/office/drawing/2014/main" val="633316482"/>
                    </a:ext>
                  </a:extLst>
                </a:gridCol>
                <a:gridCol w="504093">
                  <a:extLst>
                    <a:ext uri="{9D8B030D-6E8A-4147-A177-3AD203B41FA5}">
                      <a16:colId xmlns:a16="http://schemas.microsoft.com/office/drawing/2014/main" val="3678377252"/>
                    </a:ext>
                  </a:extLst>
                </a:gridCol>
                <a:gridCol w="1559169">
                  <a:extLst>
                    <a:ext uri="{9D8B030D-6E8A-4147-A177-3AD203B41FA5}">
                      <a16:colId xmlns:a16="http://schemas.microsoft.com/office/drawing/2014/main" val="110441783"/>
                    </a:ext>
                  </a:extLst>
                </a:gridCol>
                <a:gridCol w="1078523">
                  <a:extLst>
                    <a:ext uri="{9D8B030D-6E8A-4147-A177-3AD203B41FA5}">
                      <a16:colId xmlns:a16="http://schemas.microsoft.com/office/drawing/2014/main" val="2133432210"/>
                    </a:ext>
                  </a:extLst>
                </a:gridCol>
                <a:gridCol w="1230922">
                  <a:extLst>
                    <a:ext uri="{9D8B030D-6E8A-4147-A177-3AD203B41FA5}">
                      <a16:colId xmlns:a16="http://schemas.microsoft.com/office/drawing/2014/main" val="2499810904"/>
                    </a:ext>
                  </a:extLst>
                </a:gridCol>
              </a:tblGrid>
              <a:tr h="251262">
                <a:tc>
                  <a:txBody>
                    <a:bodyPr/>
                    <a:lstStyle/>
                    <a:p>
                      <a:pPr>
                        <a:spcAft>
                          <a:spcPts val="0"/>
                        </a:spcAft>
                      </a:pPr>
                      <a:r>
                        <a:rPr lang="en-US" sz="1200" dirty="0">
                          <a:effectLst/>
                        </a:rPr>
                        <a:t>University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US" sz="1200" dirty="0">
                          <a:effectLst/>
                        </a:rPr>
                        <a:t>Top 10% papers </a:t>
                      </a:r>
                    </a:p>
                    <a:p>
                      <a:pPr algn="ctr">
                        <a:spcAft>
                          <a:spcPts val="0"/>
                        </a:spcAft>
                      </a:pPr>
                      <a:r>
                        <a:rPr lang="en-US" sz="1200" dirty="0">
                          <a:effectLst/>
                        </a:rPr>
                        <a:t>in Biomedical and Health Sciences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indent="0">
                        <a:tabLst>
                          <a:tab pos="395288" algn="l"/>
                        </a:tabLst>
                      </a:pPr>
                      <a:endParaRPr lang="en-GB" sz="12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200" dirty="0">
                          <a:effectLst/>
                        </a:rPr>
                        <a:t>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US" sz="1200" dirty="0">
                          <a:effectLst/>
                        </a:rPr>
                        <a:t>Top 10% papers in </a:t>
                      </a:r>
                      <a:r>
                        <a:rPr lang="en-GB" sz="1200" dirty="0">
                          <a:effectLst/>
                        </a:rPr>
                        <a:t>Life and Earth Sciences</a:t>
                      </a: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35817562"/>
                  </a:ext>
                </a:extLst>
              </a:tr>
              <a:tr h="306000">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5171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Wageningen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NETHERLANDS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483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0249208"/>
                  </a:ext>
                </a:extLst>
              </a:tr>
              <a:tr h="306000">
                <a:tc>
                  <a:txBody>
                    <a:bodyPr/>
                    <a:lstStyle/>
                    <a:p>
                      <a:pPr>
                        <a:spcAft>
                          <a:spcPts val="0"/>
                        </a:spcAft>
                      </a:pPr>
                      <a:r>
                        <a:rPr lang="en-US" sz="1400" dirty="0">
                          <a:effectLst/>
                        </a:rPr>
                        <a:t>Johns Hopkins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2081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474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73922287"/>
                  </a:ext>
                </a:extLst>
              </a:tr>
              <a:tr h="306000">
                <a:tc>
                  <a:txBody>
                    <a:bodyPr/>
                    <a:lstStyle/>
                    <a:p>
                      <a:pPr>
                        <a:spcAft>
                          <a:spcPts val="0"/>
                        </a:spcAft>
                      </a:pPr>
                      <a:r>
                        <a:rPr lang="en-US" sz="1400" dirty="0">
                          <a:effectLst/>
                        </a:rPr>
                        <a:t>U Toronto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CANADA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1962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UC Davis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453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3708779"/>
                  </a:ext>
                </a:extLst>
              </a:tr>
              <a:tr h="306000">
                <a:tc>
                  <a:txBody>
                    <a:bodyPr/>
                    <a:lstStyle/>
                    <a:p>
                      <a:pPr>
                        <a:spcAft>
                          <a:spcPts val="0"/>
                        </a:spcAft>
                      </a:pPr>
                      <a:r>
                        <a:rPr lang="en-US" sz="1400" dirty="0">
                          <a:effectLst/>
                        </a:rPr>
                        <a:t>UC San Francisco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1706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428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01145532"/>
                  </a:ext>
                </a:extLst>
              </a:tr>
              <a:tr h="306000">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1555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Washington 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408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6199233"/>
                  </a:ext>
                </a:extLst>
              </a:tr>
              <a:tr h="306000">
                <a:tc>
                  <a:txBody>
                    <a:bodyPr/>
                    <a:lstStyle/>
                    <a:p>
                      <a:pPr>
                        <a:spcAft>
                          <a:spcPts val="0"/>
                        </a:spcAft>
                      </a:pPr>
                      <a:r>
                        <a:rPr lang="en-US" sz="1400" dirty="0">
                          <a:effectLst/>
                        </a:rPr>
                        <a:t>U College London</a:t>
                      </a:r>
                      <a:endPar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UK</a:t>
                      </a:r>
                      <a:endParaRPr lang="en-GB"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1532</a:t>
                      </a:r>
                      <a:endParaRPr lang="en-GB"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ETH Zurich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SWITZERLAND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407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4358357"/>
                  </a:ext>
                </a:extLst>
              </a:tr>
              <a:tr h="306000">
                <a:tc>
                  <a:txBody>
                    <a:bodyPr/>
                    <a:lstStyle/>
                    <a:p>
                      <a:pPr>
                        <a:spcAft>
                          <a:spcPts val="0"/>
                        </a:spcAft>
                      </a:pPr>
                      <a:r>
                        <a:rPr lang="en-US" sz="1400" dirty="0">
                          <a:effectLst/>
                        </a:rPr>
                        <a:t>U Pennsylvania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1507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Cornell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GB"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403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9866862"/>
                  </a:ext>
                </a:extLst>
              </a:tr>
              <a:tr h="306000">
                <a:tc>
                  <a:txBody>
                    <a:bodyPr/>
                    <a:lstStyle/>
                    <a:p>
                      <a:pPr>
                        <a:spcAft>
                          <a:spcPts val="0"/>
                        </a:spcAft>
                      </a:pPr>
                      <a:r>
                        <a:rPr lang="en-US" sz="1400" dirty="0">
                          <a:effectLst/>
                        </a:rPr>
                        <a:t>U Michigan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1498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Wisconsin-</a:t>
                      </a:r>
                      <a:r>
                        <a:rPr lang="en-US" sz="1400" dirty="0" err="1">
                          <a:effectLst/>
                        </a:rPr>
                        <a:t>Madd</a:t>
                      </a:r>
                      <a:r>
                        <a:rPr lang="en-US"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380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4307752"/>
                  </a:ext>
                </a:extLst>
              </a:tr>
              <a:tr h="306000">
                <a:tc>
                  <a:txBody>
                    <a:bodyPr/>
                    <a:lstStyle/>
                    <a:p>
                      <a:pPr>
                        <a:spcAft>
                          <a:spcPts val="0"/>
                        </a:spcAft>
                      </a:pPr>
                      <a:r>
                        <a:rPr lang="en-US" sz="1400" dirty="0">
                          <a:effectLst/>
                        </a:rPr>
                        <a:t>U Washington 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1333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Queensland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AUSTRALIA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360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67297998"/>
                  </a:ext>
                </a:extLst>
              </a:tr>
              <a:tr h="306000">
                <a:tc>
                  <a:txBody>
                    <a:bodyPr/>
                    <a:lstStyle/>
                    <a:p>
                      <a:pPr>
                        <a:spcAft>
                          <a:spcPts val="0"/>
                        </a:spcAft>
                      </a:pPr>
                      <a:r>
                        <a:rPr lang="en-US" sz="1400" dirty="0">
                          <a:effectLst/>
                        </a:rPr>
                        <a:t>U Oxford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1256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Oxford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357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52094178"/>
                  </a:ext>
                </a:extLst>
              </a:tr>
              <a:tr h="306000">
                <a:tc>
                  <a:txBody>
                    <a:bodyPr/>
                    <a:lstStyle/>
                    <a:p>
                      <a:pPr>
                        <a:spcAft>
                          <a:spcPts val="0"/>
                        </a:spcAft>
                      </a:pPr>
                      <a:r>
                        <a:rPr lang="en-US" sz="1400" dirty="0">
                          <a:effectLst/>
                        </a:rPr>
                        <a:t>Yale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1222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British Columbia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CANADA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351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55393546"/>
                  </a:ext>
                </a:extLst>
              </a:tr>
              <a:tr h="306000">
                <a:tc>
                  <a:txBody>
                    <a:bodyPr/>
                    <a:lstStyle/>
                    <a:p>
                      <a:pPr>
                        <a:spcAft>
                          <a:spcPts val="0"/>
                        </a:spcAft>
                      </a:pPr>
                      <a:r>
                        <a:rPr lang="en-US" sz="1400" dirty="0">
                          <a:effectLst/>
                        </a:rPr>
                        <a:t>Columbia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1219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347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1607394"/>
                  </a:ext>
                </a:extLst>
              </a:tr>
              <a:tr h="306000">
                <a:tc>
                  <a:txBody>
                    <a:bodyPr/>
                    <a:lstStyle/>
                    <a:p>
                      <a:pPr>
                        <a:spcAft>
                          <a:spcPts val="0"/>
                        </a:spcAft>
                      </a:pPr>
                      <a:r>
                        <a:rPr lang="en-US" sz="1400" dirty="0">
                          <a:effectLst/>
                        </a:rPr>
                        <a:t>U Pittsburg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1217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Florida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333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16528027"/>
                  </a:ext>
                </a:extLst>
              </a:tr>
              <a:tr h="306000">
                <a:tc>
                  <a:txBody>
                    <a:bodyPr/>
                    <a:lstStyle/>
                    <a:p>
                      <a:pPr>
                        <a:spcAft>
                          <a:spcPts val="0"/>
                        </a:spcAft>
                      </a:pPr>
                      <a:r>
                        <a:rPr lang="en-US" sz="1400" dirty="0">
                          <a:effectLst/>
                        </a:rPr>
                        <a:t>U Texas HSC </a:t>
                      </a:r>
                      <a:r>
                        <a:rPr lang="en-US" sz="1400" dirty="0" err="1">
                          <a:effectLst/>
                        </a:rPr>
                        <a:t>Hou</a:t>
                      </a:r>
                      <a:r>
                        <a:rPr lang="en-US"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1210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Ghent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BELGIUM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323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15390786"/>
                  </a:ext>
                </a:extLst>
              </a:tr>
              <a:tr h="306000">
                <a:tc>
                  <a:txBody>
                    <a:bodyPr/>
                    <a:lstStyle/>
                    <a:p>
                      <a:pPr>
                        <a:spcAft>
                          <a:spcPts val="0"/>
                        </a:spcAft>
                      </a:pPr>
                      <a:r>
                        <a:rPr lang="en-US" sz="1400" dirty="0">
                          <a:effectLst/>
                        </a:rPr>
                        <a:t>UC Los Angeles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U Minnesota - TC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USA</a:t>
                      </a: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303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93533800"/>
                  </a:ext>
                </a:extLst>
              </a:tr>
              <a:tr h="306000">
                <a:tc>
                  <a:txBody>
                    <a:bodyPr/>
                    <a:lstStyle/>
                    <a:p>
                      <a:pPr>
                        <a:spcAft>
                          <a:spcPts val="0"/>
                        </a:spcAft>
                      </a:pPr>
                      <a:r>
                        <a:rPr lang="en-US" sz="1400" dirty="0">
                          <a:effectLst/>
                        </a:rPr>
                        <a:t>UC San Diego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1153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301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28139692"/>
                  </a:ext>
                </a:extLst>
              </a:tr>
            </a:tbl>
          </a:graphicData>
        </a:graphic>
      </p:graphicFrame>
    </p:spTree>
    <p:extLst>
      <p:ext uri="{BB962C8B-B14F-4D97-AF65-F5344CB8AC3E}">
        <p14:creationId xmlns:p14="http://schemas.microsoft.com/office/powerpoint/2010/main" val="419515616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41324" cy="1155578"/>
          </a:xfrm>
        </p:spPr>
        <p:txBody>
          <a:bodyPr>
            <a:normAutofit/>
          </a:bodyPr>
          <a:lstStyle/>
          <a:p>
            <a:pPr algn="ctr"/>
            <a:r>
              <a:rPr lang="en-US" sz="3600" b="1" dirty="0">
                <a:solidFill>
                  <a:srgbClr val="0070C0"/>
                </a:solidFill>
                <a:latin typeface="+mn-lt"/>
                <a:ea typeface="Georgia" charset="0"/>
                <a:cs typeface="Georgia" charset="0"/>
              </a:rPr>
              <a:t>World regional Gross Tertiary Enrolment Ratios (%): 1970, 1990, 2010 and 2017</a:t>
            </a:r>
          </a:p>
        </p:txBody>
      </p:sp>
      <p:graphicFrame>
        <p:nvGraphicFramePr>
          <p:cNvPr id="4" name="Content Placeholder 3"/>
          <p:cNvGraphicFramePr>
            <a:graphicFrameLocks noGrp="1"/>
          </p:cNvGraphicFramePr>
          <p:nvPr>
            <p:ph idx="1"/>
            <p:extLst/>
          </p:nvPr>
        </p:nvGraphicFramePr>
        <p:xfrm>
          <a:off x="339968" y="1659547"/>
          <a:ext cx="8538885" cy="5108426"/>
        </p:xfrm>
        <a:graphic>
          <a:graphicData uri="http://schemas.openxmlformats.org/drawingml/2006/table">
            <a:tbl>
              <a:tblPr firstRow="1" bandRow="1">
                <a:tableStyleId>{FABFCF23-3B69-468F-B69F-88F6DE6A72F2}</a:tableStyleId>
              </a:tblPr>
              <a:tblGrid>
                <a:gridCol w="3299117">
                  <a:extLst>
                    <a:ext uri="{9D8B030D-6E8A-4147-A177-3AD203B41FA5}">
                      <a16:colId xmlns:a16="http://schemas.microsoft.com/office/drawing/2014/main" val="20000"/>
                    </a:ext>
                  </a:extLst>
                </a:gridCol>
                <a:gridCol w="1152604">
                  <a:extLst>
                    <a:ext uri="{9D8B030D-6E8A-4147-A177-3AD203B41FA5}">
                      <a16:colId xmlns:a16="http://schemas.microsoft.com/office/drawing/2014/main" val="20001"/>
                    </a:ext>
                  </a:extLst>
                </a:gridCol>
                <a:gridCol w="1189925">
                  <a:extLst>
                    <a:ext uri="{9D8B030D-6E8A-4147-A177-3AD203B41FA5}">
                      <a16:colId xmlns:a16="http://schemas.microsoft.com/office/drawing/2014/main" val="20002"/>
                    </a:ext>
                  </a:extLst>
                </a:gridCol>
                <a:gridCol w="1028097">
                  <a:extLst>
                    <a:ext uri="{9D8B030D-6E8A-4147-A177-3AD203B41FA5}">
                      <a16:colId xmlns:a16="http://schemas.microsoft.com/office/drawing/2014/main" val="20003"/>
                    </a:ext>
                  </a:extLst>
                </a:gridCol>
                <a:gridCol w="1869142">
                  <a:extLst>
                    <a:ext uri="{9D8B030D-6E8A-4147-A177-3AD203B41FA5}">
                      <a16:colId xmlns:a16="http://schemas.microsoft.com/office/drawing/2014/main" val="20004"/>
                    </a:ext>
                  </a:extLst>
                </a:gridCol>
              </a:tblGrid>
              <a:tr h="426520">
                <a:tc>
                  <a:txBody>
                    <a:bodyPr/>
                    <a:lstStyle/>
                    <a:p>
                      <a:endParaRPr lang="en-US" sz="1600" dirty="0">
                        <a:latin typeface="+mn-lt"/>
                        <a:ea typeface="Georgia" charset="0"/>
                        <a:cs typeface="Georgia" charset="0"/>
                      </a:endParaRPr>
                    </a:p>
                  </a:txBody>
                  <a:tcPr/>
                </a:tc>
                <a:tc>
                  <a:txBody>
                    <a:bodyPr/>
                    <a:lstStyle/>
                    <a:p>
                      <a:pPr algn="ctr">
                        <a:spcAft>
                          <a:spcPts val="0"/>
                        </a:spcAft>
                      </a:pPr>
                      <a:r>
                        <a:rPr lang="en-US" sz="1800" dirty="0">
                          <a:effectLst/>
                        </a:rPr>
                        <a:t>1970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1990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2010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2017 (%)</a:t>
                      </a:r>
                      <a:endParaRPr lang="en-GB" sz="1800" dirty="0">
                        <a:solidFill>
                          <a:schemeClr val="bg1">
                            <a:lumMod val="85000"/>
                          </a:schemeClr>
                        </a:solidFill>
                        <a:effectLst/>
                        <a:latin typeface="+mn-lt"/>
                        <a:ea typeface="Georgia" charset="0"/>
                        <a:cs typeface="Georgia" charset="0"/>
                      </a:endParaRPr>
                    </a:p>
                  </a:txBody>
                  <a:tcPr marL="68580" marR="68580" marT="0" marB="0"/>
                </a:tc>
                <a:extLst>
                  <a:ext uri="{0D108BD9-81ED-4DB2-BD59-A6C34878D82A}">
                    <a16:rowId xmlns:a16="http://schemas.microsoft.com/office/drawing/2014/main" val="10000"/>
                  </a:ext>
                </a:extLst>
              </a:tr>
              <a:tr h="600933">
                <a:tc>
                  <a:txBody>
                    <a:bodyPr/>
                    <a:lstStyle/>
                    <a:p>
                      <a:pPr>
                        <a:spcAft>
                          <a:spcPts val="0"/>
                        </a:spcAft>
                      </a:pPr>
                      <a:r>
                        <a:rPr lang="en-US" sz="1800" dirty="0">
                          <a:effectLst/>
                        </a:rPr>
                        <a:t>World</a:t>
                      </a:r>
                      <a:endParaRPr lang="en-GB" sz="1800" dirty="0">
                        <a:effectLst/>
                      </a:endParaRPr>
                    </a:p>
                    <a:p>
                      <a:pPr>
                        <a:spcAft>
                          <a:spcPts val="0"/>
                        </a:spcAft>
                      </a:pPr>
                      <a:r>
                        <a:rPr lang="en-US" sz="1800" dirty="0">
                          <a:effectLst/>
                        </a:rPr>
                        <a:t>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10.1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13.6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29.4</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37.9</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1"/>
                  </a:ext>
                </a:extLst>
              </a:tr>
              <a:tr h="676686">
                <a:tc>
                  <a:txBody>
                    <a:bodyPr/>
                    <a:lstStyle/>
                    <a:p>
                      <a:pPr>
                        <a:spcAft>
                          <a:spcPts val="0"/>
                        </a:spcAft>
                      </a:pPr>
                      <a:r>
                        <a:rPr lang="en-US" sz="1800" dirty="0">
                          <a:effectLst/>
                        </a:rPr>
                        <a:t>North America/</a:t>
                      </a:r>
                      <a:r>
                        <a:rPr lang="en-US" sz="1800" baseline="0" dirty="0">
                          <a:effectLst/>
                        </a:rPr>
                        <a:t> </a:t>
                      </a:r>
                      <a:r>
                        <a:rPr lang="en-US" sz="1800" dirty="0">
                          <a:effectLst/>
                        </a:rPr>
                        <a:t>W. Europe</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30.6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48.8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76.7</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78.4</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2"/>
                  </a:ext>
                </a:extLst>
              </a:tr>
              <a:tr h="426520">
                <a:tc>
                  <a:txBody>
                    <a:bodyPr/>
                    <a:lstStyle/>
                    <a:p>
                      <a:pPr>
                        <a:spcAft>
                          <a:spcPts val="0"/>
                        </a:spcAft>
                      </a:pPr>
                      <a:r>
                        <a:rPr lang="en-US" sz="1800" dirty="0">
                          <a:effectLst/>
                        </a:rPr>
                        <a:t>Central</a:t>
                      </a:r>
                      <a:r>
                        <a:rPr lang="en-US" sz="1800" baseline="0" dirty="0">
                          <a:effectLst/>
                        </a:rPr>
                        <a:t> and </a:t>
                      </a:r>
                      <a:r>
                        <a:rPr lang="en-US" sz="1800" dirty="0">
                          <a:effectLst/>
                        </a:rPr>
                        <a:t>Eastern Europe</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a:effectLst/>
                        </a:rPr>
                        <a:t>30.2</a:t>
                      </a:r>
                      <a:endParaRPr lang="en-GB" sz="200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34.2</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69.1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80.3</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3"/>
                  </a:ext>
                </a:extLst>
              </a:tr>
              <a:tr h="426520">
                <a:tc>
                  <a:txBody>
                    <a:bodyPr/>
                    <a:lstStyle/>
                    <a:p>
                      <a:pPr>
                        <a:spcAft>
                          <a:spcPts val="0"/>
                        </a:spcAft>
                      </a:pPr>
                      <a:r>
                        <a:rPr lang="en-US" sz="1800" dirty="0">
                          <a:effectLst/>
                        </a:rPr>
                        <a:t>Latin America</a:t>
                      </a:r>
                      <a:r>
                        <a:rPr lang="en-US" sz="1800" baseline="0" dirty="0">
                          <a:effectLst/>
                        </a:rPr>
                        <a:t> and</a:t>
                      </a:r>
                      <a:r>
                        <a:rPr lang="en-US" sz="1800" dirty="0">
                          <a:effectLst/>
                        </a:rPr>
                        <a:t> Caribbean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6.9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16.8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40.6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50.6</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4"/>
                  </a:ext>
                </a:extLst>
              </a:tr>
              <a:tr h="670754">
                <a:tc>
                  <a:txBody>
                    <a:bodyPr/>
                    <a:lstStyle/>
                    <a:p>
                      <a:pPr>
                        <a:spcAft>
                          <a:spcPts val="0"/>
                        </a:spcAft>
                      </a:pPr>
                      <a:r>
                        <a:rPr lang="en-US" sz="1800" dirty="0">
                          <a:effectLst/>
                        </a:rPr>
                        <a:t>East Asia and Pacific</a:t>
                      </a:r>
                      <a:endParaRPr lang="en-GB" sz="1800" b="1"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3.1</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7.4</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27.9</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46.7</a:t>
                      </a:r>
                      <a:endParaRPr lang="en-GB" sz="2000" dirty="0">
                        <a:solidFill>
                          <a:schemeClr val="bg1">
                            <a:lumMod val="85000"/>
                          </a:schemeClr>
                        </a:solidFill>
                        <a:effectLst/>
                        <a:latin typeface="+mn-lt"/>
                        <a:ea typeface="Georgia" charset="0"/>
                        <a:cs typeface="Georgia" charset="0"/>
                      </a:endParaRPr>
                    </a:p>
                  </a:txBody>
                  <a:tcPr marL="68580" marR="68580" marT="0" marB="0"/>
                </a:tc>
                <a:extLst>
                  <a:ext uri="{0D108BD9-81ED-4DB2-BD59-A6C34878D82A}">
                    <a16:rowId xmlns:a16="http://schemas.microsoft.com/office/drawing/2014/main" val="10005"/>
                  </a:ext>
                </a:extLst>
              </a:tr>
              <a:tr h="426520">
                <a:tc>
                  <a:txBody>
                    <a:bodyPr/>
                    <a:lstStyle/>
                    <a:p>
                      <a:pPr>
                        <a:spcAft>
                          <a:spcPts val="0"/>
                        </a:spcAft>
                      </a:pPr>
                      <a:r>
                        <a:rPr lang="en-US" sz="1800" dirty="0">
                          <a:effectLst/>
                        </a:rPr>
                        <a:t>Arab States</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6.1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11.3</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25.5</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32.4</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6"/>
                  </a:ext>
                </a:extLst>
              </a:tr>
              <a:tr h="426520">
                <a:tc>
                  <a:txBody>
                    <a:bodyPr/>
                    <a:lstStyle/>
                    <a:p>
                      <a:pPr>
                        <a:spcAft>
                          <a:spcPts val="0"/>
                        </a:spcAft>
                      </a:pPr>
                      <a:r>
                        <a:rPr lang="en-US" sz="1800" dirty="0">
                          <a:effectLst/>
                        </a:rPr>
                        <a:t>Central Asia</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a:effectLst/>
                        </a:rPr>
                        <a:t>n.a.</a:t>
                      </a:r>
                      <a:endParaRPr lang="en-GB" sz="200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25.4</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24.9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26.0</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7"/>
                  </a:ext>
                </a:extLst>
              </a:tr>
              <a:tr h="426520">
                <a:tc>
                  <a:txBody>
                    <a:bodyPr/>
                    <a:lstStyle/>
                    <a:p>
                      <a:pPr>
                        <a:spcAft>
                          <a:spcPts val="0"/>
                        </a:spcAft>
                      </a:pPr>
                      <a:r>
                        <a:rPr lang="en-US" sz="1800" dirty="0">
                          <a:effectLst/>
                        </a:rPr>
                        <a:t>South and West Asia</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4.3</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5.8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21.2</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24.9</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8"/>
                  </a:ext>
                </a:extLst>
              </a:tr>
              <a:tr h="600933">
                <a:tc>
                  <a:txBody>
                    <a:bodyPr/>
                    <a:lstStyle/>
                    <a:p>
                      <a:pPr>
                        <a:spcAft>
                          <a:spcPts val="0"/>
                        </a:spcAft>
                      </a:pPr>
                      <a:r>
                        <a:rPr lang="en-US" sz="1800" dirty="0">
                          <a:effectLst/>
                        </a:rPr>
                        <a:t>Sub-Saharan Africa</a:t>
                      </a:r>
                      <a:endParaRPr lang="en-GB" sz="1800" dirty="0">
                        <a:effectLst/>
                      </a:endParaRPr>
                    </a:p>
                    <a:p>
                      <a:pPr>
                        <a:spcAft>
                          <a:spcPts val="0"/>
                        </a:spcAft>
                      </a:pPr>
                      <a:r>
                        <a:rPr lang="en-US" sz="1800" dirty="0">
                          <a:effectLst/>
                        </a:rPr>
                        <a:t>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0.9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3.0</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7.5</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9.0</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14780401"/>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1AEF-2F36-1544-9CAF-6B629ABE1B7F}"/>
              </a:ext>
            </a:extLst>
          </p:cNvPr>
          <p:cNvSpPr>
            <a:spLocks noGrp="1"/>
          </p:cNvSpPr>
          <p:nvPr>
            <p:ph type="title"/>
          </p:nvPr>
        </p:nvSpPr>
        <p:spPr>
          <a:xfrm>
            <a:off x="0" y="274638"/>
            <a:ext cx="9144000" cy="1143000"/>
          </a:xfrm>
        </p:spPr>
        <p:txBody>
          <a:bodyPr>
            <a:normAutofit fontScale="90000"/>
          </a:bodyPr>
          <a:lstStyle/>
          <a:p>
            <a:pPr algn="ctr"/>
            <a:r>
              <a:rPr lang="en-GB" sz="4000" b="1" dirty="0">
                <a:solidFill>
                  <a:srgbClr val="0070C0"/>
                </a:solidFill>
                <a:latin typeface="+mn-lt"/>
              </a:rPr>
              <a:t>Tsinghua U high cite papers 2006-09 to 2013-16</a:t>
            </a:r>
            <a:br>
              <a:rPr lang="en-GB" sz="3600" b="1" dirty="0">
                <a:solidFill>
                  <a:srgbClr val="0070C0"/>
                </a:solidFill>
                <a:latin typeface="+mn-lt"/>
              </a:rPr>
            </a:br>
            <a:r>
              <a:rPr lang="en-GB" sz="1800" dirty="0">
                <a:latin typeface="+mn-lt"/>
              </a:rPr>
              <a:t>mc = mathematics and computing, </a:t>
            </a:r>
            <a:r>
              <a:rPr lang="en-GB" sz="1800" dirty="0" err="1">
                <a:latin typeface="+mn-lt"/>
              </a:rPr>
              <a:t>pse</a:t>
            </a:r>
            <a:r>
              <a:rPr lang="en-GB" sz="1800" dirty="0">
                <a:latin typeface="+mn-lt"/>
              </a:rPr>
              <a:t> = physical sciences and engineering</a:t>
            </a:r>
          </a:p>
        </p:txBody>
      </p:sp>
      <p:graphicFrame>
        <p:nvGraphicFramePr>
          <p:cNvPr id="4" name="Content Placeholder 3">
            <a:extLst>
              <a:ext uri="{FF2B5EF4-FFF2-40B4-BE49-F238E27FC236}">
                <a16:creationId xmlns:a16="http://schemas.microsoft.com/office/drawing/2014/main" id="{E983EDCC-A98A-8C48-9855-3C285EAF0A6E}"/>
              </a:ext>
            </a:extLst>
          </p:cNvPr>
          <p:cNvGraphicFramePr>
            <a:graphicFrameLocks noGrp="1"/>
          </p:cNvGraphicFramePr>
          <p:nvPr>
            <p:ph idx="1"/>
            <p:extLst/>
          </p:nvPr>
        </p:nvGraphicFramePr>
        <p:xfrm>
          <a:off x="184068" y="1576449"/>
          <a:ext cx="8817426" cy="5104533"/>
        </p:xfrm>
        <a:graphic>
          <a:graphicData uri="http://schemas.openxmlformats.org/drawingml/2006/table">
            <a:tbl>
              <a:tblPr firstRow="1" bandRow="1">
                <a:tableStyleId>{69012ECD-51FC-41F1-AA8D-1B2483CD663E}</a:tableStyleId>
              </a:tblPr>
              <a:tblGrid>
                <a:gridCol w="2019870">
                  <a:extLst>
                    <a:ext uri="{9D8B030D-6E8A-4147-A177-3AD203B41FA5}">
                      <a16:colId xmlns:a16="http://schemas.microsoft.com/office/drawing/2014/main" val="3914526174"/>
                    </a:ext>
                  </a:extLst>
                </a:gridCol>
                <a:gridCol w="788644">
                  <a:extLst>
                    <a:ext uri="{9D8B030D-6E8A-4147-A177-3AD203B41FA5}">
                      <a16:colId xmlns:a16="http://schemas.microsoft.com/office/drawing/2014/main" val="3032233271"/>
                    </a:ext>
                  </a:extLst>
                </a:gridCol>
                <a:gridCol w="855023">
                  <a:extLst>
                    <a:ext uri="{9D8B030D-6E8A-4147-A177-3AD203B41FA5}">
                      <a16:colId xmlns:a16="http://schemas.microsoft.com/office/drawing/2014/main" val="767279142"/>
                    </a:ext>
                  </a:extLst>
                </a:gridCol>
                <a:gridCol w="902525">
                  <a:extLst>
                    <a:ext uri="{9D8B030D-6E8A-4147-A177-3AD203B41FA5}">
                      <a16:colId xmlns:a16="http://schemas.microsoft.com/office/drawing/2014/main" val="106319099"/>
                    </a:ext>
                  </a:extLst>
                </a:gridCol>
                <a:gridCol w="866899">
                  <a:extLst>
                    <a:ext uri="{9D8B030D-6E8A-4147-A177-3AD203B41FA5}">
                      <a16:colId xmlns:a16="http://schemas.microsoft.com/office/drawing/2014/main" val="2236651658"/>
                    </a:ext>
                  </a:extLst>
                </a:gridCol>
                <a:gridCol w="866898">
                  <a:extLst>
                    <a:ext uri="{9D8B030D-6E8A-4147-A177-3AD203B41FA5}">
                      <a16:colId xmlns:a16="http://schemas.microsoft.com/office/drawing/2014/main" val="3645460591"/>
                    </a:ext>
                  </a:extLst>
                </a:gridCol>
                <a:gridCol w="831273">
                  <a:extLst>
                    <a:ext uri="{9D8B030D-6E8A-4147-A177-3AD203B41FA5}">
                      <a16:colId xmlns:a16="http://schemas.microsoft.com/office/drawing/2014/main" val="518869869"/>
                    </a:ext>
                  </a:extLst>
                </a:gridCol>
                <a:gridCol w="855023">
                  <a:extLst>
                    <a:ext uri="{9D8B030D-6E8A-4147-A177-3AD203B41FA5}">
                      <a16:colId xmlns:a16="http://schemas.microsoft.com/office/drawing/2014/main" val="1369746101"/>
                    </a:ext>
                  </a:extLst>
                </a:gridCol>
                <a:gridCol w="831271">
                  <a:extLst>
                    <a:ext uri="{9D8B030D-6E8A-4147-A177-3AD203B41FA5}">
                      <a16:colId xmlns:a16="http://schemas.microsoft.com/office/drawing/2014/main" val="1464189137"/>
                    </a:ext>
                  </a:extLst>
                </a:gridCol>
              </a:tblGrid>
              <a:tr h="370840">
                <a:tc>
                  <a:txBody>
                    <a:bodyPr/>
                    <a:lstStyle/>
                    <a:p>
                      <a:endParaRPr lang="en-GB" sz="1400" dirty="0"/>
                    </a:p>
                  </a:txBody>
                  <a:tcPr/>
                </a:tc>
                <a:tc>
                  <a:txBody>
                    <a:bodyPr/>
                    <a:lstStyle/>
                    <a:p>
                      <a:pPr algn="ctr"/>
                      <a:r>
                        <a:rPr lang="en-GB" sz="1400" dirty="0"/>
                        <a:t>2006-09</a:t>
                      </a:r>
                    </a:p>
                  </a:txBody>
                  <a:tcPr/>
                </a:tc>
                <a:tc>
                  <a:txBody>
                    <a:bodyPr/>
                    <a:lstStyle/>
                    <a:p>
                      <a:pPr algn="ctr"/>
                      <a:r>
                        <a:rPr lang="en-GB" sz="1400" dirty="0"/>
                        <a:t>2007-10</a:t>
                      </a:r>
                    </a:p>
                  </a:txBody>
                  <a:tcPr/>
                </a:tc>
                <a:tc>
                  <a:txBody>
                    <a:bodyPr/>
                    <a:lstStyle/>
                    <a:p>
                      <a:pPr algn="ctr"/>
                      <a:r>
                        <a:rPr lang="en-GB" sz="1400" dirty="0"/>
                        <a:t>2008-11</a:t>
                      </a:r>
                    </a:p>
                  </a:txBody>
                  <a:tcPr/>
                </a:tc>
                <a:tc>
                  <a:txBody>
                    <a:bodyPr/>
                    <a:lstStyle/>
                    <a:p>
                      <a:pPr algn="ctr"/>
                      <a:r>
                        <a:rPr lang="en-GB" sz="1400" dirty="0"/>
                        <a:t>2009-12</a:t>
                      </a:r>
                    </a:p>
                  </a:txBody>
                  <a:tcPr/>
                </a:tc>
                <a:tc>
                  <a:txBody>
                    <a:bodyPr/>
                    <a:lstStyle/>
                    <a:p>
                      <a:pPr algn="ctr"/>
                      <a:r>
                        <a:rPr lang="en-GB" sz="1400" dirty="0"/>
                        <a:t>2010-13</a:t>
                      </a:r>
                    </a:p>
                  </a:txBody>
                  <a:tcPr/>
                </a:tc>
                <a:tc>
                  <a:txBody>
                    <a:bodyPr/>
                    <a:lstStyle/>
                    <a:p>
                      <a:pPr algn="ctr"/>
                      <a:r>
                        <a:rPr lang="en-GB" sz="1400" dirty="0"/>
                        <a:t>2011-14</a:t>
                      </a:r>
                    </a:p>
                  </a:txBody>
                  <a:tcPr/>
                </a:tc>
                <a:tc>
                  <a:txBody>
                    <a:bodyPr/>
                    <a:lstStyle/>
                    <a:p>
                      <a:pPr algn="ctr"/>
                      <a:r>
                        <a:rPr lang="en-GB" sz="1400" dirty="0"/>
                        <a:t>2012-15</a:t>
                      </a:r>
                    </a:p>
                  </a:txBody>
                  <a:tcPr/>
                </a:tc>
                <a:tc>
                  <a:txBody>
                    <a:bodyPr/>
                    <a:lstStyle/>
                    <a:p>
                      <a:pPr algn="ctr"/>
                      <a:r>
                        <a:rPr lang="en-GB" sz="1400" dirty="0"/>
                        <a:t>2013-16</a:t>
                      </a:r>
                    </a:p>
                  </a:txBody>
                  <a:tcPr/>
                </a:tc>
                <a:extLst>
                  <a:ext uri="{0D108BD9-81ED-4DB2-BD59-A6C34878D82A}">
                    <a16:rowId xmlns:a16="http://schemas.microsoft.com/office/drawing/2014/main" val="2997426772"/>
                  </a:ext>
                </a:extLst>
              </a:tr>
              <a:tr h="370840">
                <a:tc>
                  <a:txBody>
                    <a:bodyPr/>
                    <a:lstStyle/>
                    <a:p>
                      <a:r>
                        <a:rPr lang="en-GB" sz="1400" dirty="0"/>
                        <a:t>Top 10% maths/</a:t>
                      </a:r>
                      <a:r>
                        <a:rPr lang="en-GB" sz="1400" dirty="0" err="1"/>
                        <a:t>comput</a:t>
                      </a:r>
                      <a:endParaRPr lang="en-GB" sz="1400" dirty="0"/>
                    </a:p>
                  </a:txBody>
                  <a:tcPr>
                    <a:solidFill>
                      <a:schemeClr val="bg1">
                        <a:lumMod val="85000"/>
                      </a:schemeClr>
                    </a:solidFill>
                  </a:tcPr>
                </a:tc>
                <a:tc>
                  <a:txBody>
                    <a:bodyPr/>
                    <a:lstStyle/>
                    <a:p>
                      <a:pPr algn="ctr"/>
                      <a:r>
                        <a:rPr lang="en-GB" sz="1600" dirty="0"/>
                        <a:t>  164</a:t>
                      </a:r>
                    </a:p>
                  </a:txBody>
                  <a:tcPr>
                    <a:solidFill>
                      <a:schemeClr val="bg1">
                        <a:lumMod val="85000"/>
                      </a:schemeClr>
                    </a:solidFill>
                  </a:tcPr>
                </a:tc>
                <a:tc>
                  <a:txBody>
                    <a:bodyPr/>
                    <a:lstStyle/>
                    <a:p>
                      <a:pPr algn="ctr"/>
                      <a:r>
                        <a:rPr lang="en-GB" sz="1600" dirty="0"/>
                        <a:t>  173</a:t>
                      </a:r>
                    </a:p>
                  </a:txBody>
                  <a:tcPr>
                    <a:solidFill>
                      <a:schemeClr val="bg1">
                        <a:lumMod val="85000"/>
                      </a:schemeClr>
                    </a:solidFill>
                  </a:tcPr>
                </a:tc>
                <a:tc>
                  <a:txBody>
                    <a:bodyPr/>
                    <a:lstStyle/>
                    <a:p>
                      <a:pPr algn="ctr"/>
                      <a:r>
                        <a:rPr lang="en-GB" sz="1600" dirty="0"/>
                        <a:t>  185</a:t>
                      </a:r>
                    </a:p>
                  </a:txBody>
                  <a:tcPr>
                    <a:solidFill>
                      <a:schemeClr val="bg1">
                        <a:lumMod val="85000"/>
                      </a:schemeClr>
                    </a:solidFill>
                  </a:tcPr>
                </a:tc>
                <a:tc>
                  <a:txBody>
                    <a:bodyPr/>
                    <a:lstStyle/>
                    <a:p>
                      <a:pPr algn="ctr"/>
                      <a:r>
                        <a:rPr lang="en-GB" sz="1600" dirty="0"/>
                        <a:t>  195</a:t>
                      </a:r>
                    </a:p>
                  </a:txBody>
                  <a:tcPr>
                    <a:solidFill>
                      <a:schemeClr val="bg1">
                        <a:lumMod val="85000"/>
                      </a:schemeClr>
                    </a:solidFill>
                  </a:tcPr>
                </a:tc>
                <a:tc>
                  <a:txBody>
                    <a:bodyPr/>
                    <a:lstStyle/>
                    <a:p>
                      <a:pPr algn="ctr"/>
                      <a:r>
                        <a:rPr lang="en-GB" sz="1600" dirty="0"/>
                        <a:t>  245</a:t>
                      </a:r>
                    </a:p>
                  </a:txBody>
                  <a:tcPr>
                    <a:solidFill>
                      <a:schemeClr val="bg1">
                        <a:lumMod val="85000"/>
                      </a:schemeClr>
                    </a:solidFill>
                  </a:tcPr>
                </a:tc>
                <a:tc>
                  <a:txBody>
                    <a:bodyPr/>
                    <a:lstStyle/>
                    <a:p>
                      <a:pPr algn="ctr"/>
                      <a:r>
                        <a:rPr lang="en-GB" sz="1600" dirty="0"/>
                        <a:t>  307</a:t>
                      </a:r>
                    </a:p>
                  </a:txBody>
                  <a:tcPr>
                    <a:solidFill>
                      <a:schemeClr val="bg1">
                        <a:lumMod val="85000"/>
                      </a:schemeClr>
                    </a:solidFill>
                  </a:tcPr>
                </a:tc>
                <a:tc>
                  <a:txBody>
                    <a:bodyPr/>
                    <a:lstStyle/>
                    <a:p>
                      <a:pPr algn="ctr"/>
                      <a:r>
                        <a:rPr lang="en-GB" sz="1600" dirty="0"/>
                        <a:t>  382</a:t>
                      </a:r>
                    </a:p>
                  </a:txBody>
                  <a:tcPr>
                    <a:solidFill>
                      <a:schemeClr val="bg1">
                        <a:lumMod val="85000"/>
                      </a:schemeClr>
                    </a:solidFill>
                  </a:tcPr>
                </a:tc>
                <a:tc>
                  <a:txBody>
                    <a:bodyPr/>
                    <a:lstStyle/>
                    <a:p>
                      <a:pPr algn="ctr"/>
                      <a:r>
                        <a:rPr lang="en-GB" sz="1600" dirty="0"/>
                        <a:t>  432</a:t>
                      </a:r>
                    </a:p>
                  </a:txBody>
                  <a:tcPr>
                    <a:solidFill>
                      <a:schemeClr val="bg1">
                        <a:lumMod val="85000"/>
                      </a:schemeClr>
                    </a:solidFill>
                  </a:tcPr>
                </a:tc>
                <a:extLst>
                  <a:ext uri="{0D108BD9-81ED-4DB2-BD59-A6C34878D82A}">
                    <a16:rowId xmlns:a16="http://schemas.microsoft.com/office/drawing/2014/main" val="2695277252"/>
                  </a:ext>
                </a:extLst>
              </a:tr>
              <a:tr h="370840">
                <a:tc>
                  <a:txBody>
                    <a:bodyPr/>
                    <a:lstStyle/>
                    <a:p>
                      <a:r>
                        <a:rPr lang="en-GB" sz="1400" dirty="0"/>
                        <a:t>Top 10% </a:t>
                      </a:r>
                      <a:r>
                        <a:rPr lang="en-GB" sz="1400" dirty="0" err="1"/>
                        <a:t>ps</a:t>
                      </a:r>
                      <a:r>
                        <a:rPr lang="en-GB" sz="1400" dirty="0"/>
                        <a:t>/engineering</a:t>
                      </a:r>
                    </a:p>
                  </a:txBody>
                  <a:tcPr>
                    <a:solidFill>
                      <a:schemeClr val="bg1">
                        <a:lumMod val="85000"/>
                      </a:schemeClr>
                    </a:solidFill>
                  </a:tcPr>
                </a:tc>
                <a:tc>
                  <a:txBody>
                    <a:bodyPr/>
                    <a:lstStyle/>
                    <a:p>
                      <a:pPr algn="ctr"/>
                      <a:r>
                        <a:rPr lang="en-GB" sz="1600" dirty="0"/>
                        <a:t>  594</a:t>
                      </a:r>
                    </a:p>
                  </a:txBody>
                  <a:tcPr>
                    <a:solidFill>
                      <a:schemeClr val="bg1">
                        <a:lumMod val="85000"/>
                      </a:schemeClr>
                    </a:solidFill>
                  </a:tcPr>
                </a:tc>
                <a:tc>
                  <a:txBody>
                    <a:bodyPr/>
                    <a:lstStyle/>
                    <a:p>
                      <a:pPr algn="ctr"/>
                      <a:r>
                        <a:rPr lang="en-GB" sz="1600" dirty="0"/>
                        <a:t>  636</a:t>
                      </a:r>
                    </a:p>
                  </a:txBody>
                  <a:tcPr>
                    <a:solidFill>
                      <a:schemeClr val="bg1">
                        <a:lumMod val="85000"/>
                      </a:schemeClr>
                    </a:solidFill>
                  </a:tcPr>
                </a:tc>
                <a:tc>
                  <a:txBody>
                    <a:bodyPr/>
                    <a:lstStyle/>
                    <a:p>
                      <a:pPr algn="ctr"/>
                      <a:r>
                        <a:rPr lang="en-GB" sz="1600" dirty="0"/>
                        <a:t>  689</a:t>
                      </a:r>
                    </a:p>
                  </a:txBody>
                  <a:tcPr>
                    <a:solidFill>
                      <a:schemeClr val="bg1">
                        <a:lumMod val="85000"/>
                      </a:schemeClr>
                    </a:solidFill>
                  </a:tcPr>
                </a:tc>
                <a:tc>
                  <a:txBody>
                    <a:bodyPr/>
                    <a:lstStyle/>
                    <a:p>
                      <a:pPr algn="ctr"/>
                      <a:r>
                        <a:rPr lang="en-GB" sz="1600" dirty="0"/>
                        <a:t>  737</a:t>
                      </a:r>
                    </a:p>
                  </a:txBody>
                  <a:tcPr>
                    <a:solidFill>
                      <a:schemeClr val="bg1">
                        <a:lumMod val="85000"/>
                      </a:schemeClr>
                    </a:solidFill>
                  </a:tcPr>
                </a:tc>
                <a:tc>
                  <a:txBody>
                    <a:bodyPr/>
                    <a:lstStyle/>
                    <a:p>
                      <a:pPr algn="ctr"/>
                      <a:r>
                        <a:rPr lang="en-GB" sz="1600" dirty="0"/>
                        <a:t>  850</a:t>
                      </a:r>
                    </a:p>
                  </a:txBody>
                  <a:tcPr>
                    <a:solidFill>
                      <a:schemeClr val="bg1">
                        <a:lumMod val="85000"/>
                      </a:schemeClr>
                    </a:solidFill>
                  </a:tcPr>
                </a:tc>
                <a:tc>
                  <a:txBody>
                    <a:bodyPr/>
                    <a:lstStyle/>
                    <a:p>
                      <a:pPr algn="ctr"/>
                      <a:r>
                        <a:rPr lang="en-GB" sz="1600" dirty="0"/>
                        <a:t>  975</a:t>
                      </a:r>
                    </a:p>
                  </a:txBody>
                  <a:tcPr>
                    <a:solidFill>
                      <a:schemeClr val="bg1">
                        <a:lumMod val="85000"/>
                      </a:schemeClr>
                    </a:solidFill>
                  </a:tcPr>
                </a:tc>
                <a:tc>
                  <a:txBody>
                    <a:bodyPr/>
                    <a:lstStyle/>
                    <a:p>
                      <a:pPr algn="ctr"/>
                      <a:r>
                        <a:rPr lang="en-GB" sz="1600" dirty="0"/>
                        <a:t>1097</a:t>
                      </a:r>
                    </a:p>
                  </a:txBody>
                  <a:tcPr>
                    <a:solidFill>
                      <a:schemeClr val="bg1">
                        <a:lumMod val="85000"/>
                      </a:schemeClr>
                    </a:solidFill>
                  </a:tcPr>
                </a:tc>
                <a:tc>
                  <a:txBody>
                    <a:bodyPr/>
                    <a:lstStyle/>
                    <a:p>
                      <a:pPr algn="ctr"/>
                      <a:r>
                        <a:rPr lang="en-GB" sz="1600" dirty="0"/>
                        <a:t>1269</a:t>
                      </a:r>
                    </a:p>
                  </a:txBody>
                  <a:tcPr>
                    <a:solidFill>
                      <a:schemeClr val="bg1">
                        <a:lumMod val="85000"/>
                      </a:schemeClr>
                    </a:solidFill>
                  </a:tcPr>
                </a:tc>
                <a:extLst>
                  <a:ext uri="{0D108BD9-81ED-4DB2-BD59-A6C34878D82A}">
                    <a16:rowId xmlns:a16="http://schemas.microsoft.com/office/drawing/2014/main" val="698027293"/>
                  </a:ext>
                </a:extLst>
              </a:tr>
              <a:tr h="452816">
                <a:tc>
                  <a:txBody>
                    <a:bodyPr/>
                    <a:lstStyle/>
                    <a:p>
                      <a:r>
                        <a:rPr lang="en-GB" sz="1400" dirty="0"/>
                        <a:t>Total 10% all STEM</a:t>
                      </a:r>
                    </a:p>
                  </a:txBody>
                  <a:tcPr>
                    <a:solidFill>
                      <a:schemeClr val="bg1">
                        <a:lumMod val="85000"/>
                      </a:schemeClr>
                    </a:solidFill>
                  </a:tcPr>
                </a:tc>
                <a:tc>
                  <a:txBody>
                    <a:bodyPr/>
                    <a:lstStyle/>
                    <a:p>
                      <a:pPr algn="ctr"/>
                      <a:r>
                        <a:rPr lang="en-GB" sz="1600" dirty="0"/>
                        <a:t>  758</a:t>
                      </a:r>
                    </a:p>
                  </a:txBody>
                  <a:tcPr>
                    <a:solidFill>
                      <a:schemeClr val="bg1">
                        <a:lumMod val="85000"/>
                      </a:schemeClr>
                    </a:solidFill>
                  </a:tcPr>
                </a:tc>
                <a:tc>
                  <a:txBody>
                    <a:bodyPr/>
                    <a:lstStyle/>
                    <a:p>
                      <a:pPr algn="ctr"/>
                      <a:r>
                        <a:rPr lang="en-GB" sz="1600" dirty="0"/>
                        <a:t>  809</a:t>
                      </a:r>
                    </a:p>
                  </a:txBody>
                  <a:tcPr>
                    <a:solidFill>
                      <a:schemeClr val="bg1">
                        <a:lumMod val="85000"/>
                      </a:schemeClr>
                    </a:solidFill>
                  </a:tcPr>
                </a:tc>
                <a:tc>
                  <a:txBody>
                    <a:bodyPr/>
                    <a:lstStyle/>
                    <a:p>
                      <a:pPr algn="ctr"/>
                      <a:r>
                        <a:rPr lang="en-GB" sz="1600" dirty="0"/>
                        <a:t>  874</a:t>
                      </a:r>
                    </a:p>
                  </a:txBody>
                  <a:tcPr>
                    <a:solidFill>
                      <a:schemeClr val="bg1">
                        <a:lumMod val="85000"/>
                      </a:schemeClr>
                    </a:solidFill>
                  </a:tcPr>
                </a:tc>
                <a:tc>
                  <a:txBody>
                    <a:bodyPr/>
                    <a:lstStyle/>
                    <a:p>
                      <a:pPr algn="ctr"/>
                      <a:r>
                        <a:rPr lang="en-GB" sz="1600" dirty="0"/>
                        <a:t>  932</a:t>
                      </a:r>
                    </a:p>
                  </a:txBody>
                  <a:tcPr>
                    <a:solidFill>
                      <a:schemeClr val="bg1">
                        <a:lumMod val="85000"/>
                      </a:schemeClr>
                    </a:solidFill>
                  </a:tcPr>
                </a:tc>
                <a:tc>
                  <a:txBody>
                    <a:bodyPr/>
                    <a:lstStyle/>
                    <a:p>
                      <a:pPr algn="ctr"/>
                      <a:r>
                        <a:rPr lang="en-GB" sz="1600" dirty="0"/>
                        <a:t>1095</a:t>
                      </a:r>
                    </a:p>
                  </a:txBody>
                  <a:tcPr>
                    <a:solidFill>
                      <a:schemeClr val="bg1">
                        <a:lumMod val="85000"/>
                      </a:schemeClr>
                    </a:solidFill>
                  </a:tcPr>
                </a:tc>
                <a:tc>
                  <a:txBody>
                    <a:bodyPr/>
                    <a:lstStyle/>
                    <a:p>
                      <a:pPr algn="ctr"/>
                      <a:r>
                        <a:rPr lang="en-GB" sz="1600" dirty="0"/>
                        <a:t>1282</a:t>
                      </a:r>
                    </a:p>
                  </a:txBody>
                  <a:tcPr>
                    <a:solidFill>
                      <a:schemeClr val="bg1">
                        <a:lumMod val="85000"/>
                      </a:schemeClr>
                    </a:solidFill>
                  </a:tcPr>
                </a:tc>
                <a:tc>
                  <a:txBody>
                    <a:bodyPr/>
                    <a:lstStyle/>
                    <a:p>
                      <a:pPr algn="ctr"/>
                      <a:r>
                        <a:rPr lang="en-GB" sz="1600" dirty="0"/>
                        <a:t>1479</a:t>
                      </a:r>
                    </a:p>
                  </a:txBody>
                  <a:tcPr>
                    <a:solidFill>
                      <a:schemeClr val="bg1">
                        <a:lumMod val="85000"/>
                      </a:schemeClr>
                    </a:solidFill>
                  </a:tcPr>
                </a:tc>
                <a:tc>
                  <a:txBody>
                    <a:bodyPr/>
                    <a:lstStyle/>
                    <a:p>
                      <a:pPr algn="ctr"/>
                      <a:r>
                        <a:rPr lang="en-GB" sz="1600" dirty="0"/>
                        <a:t>1701</a:t>
                      </a:r>
                    </a:p>
                  </a:txBody>
                  <a:tcPr>
                    <a:solidFill>
                      <a:schemeClr val="bg1">
                        <a:lumMod val="85000"/>
                      </a:schemeClr>
                    </a:solidFill>
                  </a:tcPr>
                </a:tc>
                <a:extLst>
                  <a:ext uri="{0D108BD9-81ED-4DB2-BD59-A6C34878D82A}">
                    <a16:rowId xmlns:a16="http://schemas.microsoft.com/office/drawing/2014/main" val="519619434"/>
                  </a:ext>
                </a:extLst>
              </a:tr>
              <a:tr h="370840">
                <a:tc>
                  <a:txBody>
                    <a:bodyPr/>
                    <a:lstStyle/>
                    <a:p>
                      <a:r>
                        <a:rPr lang="en-GB" sz="1400" dirty="0"/>
                        <a:t>Top 1% maths/</a:t>
                      </a:r>
                      <a:r>
                        <a:rPr lang="en-GB" sz="1400" dirty="0" err="1"/>
                        <a:t>comput</a:t>
                      </a:r>
                      <a:endParaRPr lang="en-GB" sz="1400" dirty="0"/>
                    </a:p>
                  </a:txBody>
                  <a:tcPr/>
                </a:tc>
                <a:tc>
                  <a:txBody>
                    <a:bodyPr/>
                    <a:lstStyle/>
                    <a:p>
                      <a:pPr algn="ctr"/>
                      <a:r>
                        <a:rPr lang="en-GB" sz="1600" dirty="0"/>
                        <a:t>      8</a:t>
                      </a:r>
                    </a:p>
                  </a:txBody>
                  <a:tcPr/>
                </a:tc>
                <a:tc>
                  <a:txBody>
                    <a:bodyPr/>
                    <a:lstStyle/>
                    <a:p>
                      <a:pPr algn="ctr"/>
                      <a:r>
                        <a:rPr lang="en-GB" sz="1600" dirty="0"/>
                        <a:t>    12</a:t>
                      </a:r>
                    </a:p>
                  </a:txBody>
                  <a:tcPr/>
                </a:tc>
                <a:tc>
                  <a:txBody>
                    <a:bodyPr/>
                    <a:lstStyle/>
                    <a:p>
                      <a:pPr algn="ctr"/>
                      <a:r>
                        <a:rPr lang="en-GB" sz="1600" dirty="0"/>
                        <a:t>    11</a:t>
                      </a:r>
                    </a:p>
                  </a:txBody>
                  <a:tcPr/>
                </a:tc>
                <a:tc>
                  <a:txBody>
                    <a:bodyPr/>
                    <a:lstStyle/>
                    <a:p>
                      <a:pPr algn="ctr"/>
                      <a:r>
                        <a:rPr lang="en-GB" sz="1600" dirty="0"/>
                        <a:t>    15</a:t>
                      </a:r>
                    </a:p>
                  </a:txBody>
                  <a:tcPr/>
                </a:tc>
                <a:tc>
                  <a:txBody>
                    <a:bodyPr/>
                    <a:lstStyle/>
                    <a:p>
                      <a:pPr algn="ctr"/>
                      <a:r>
                        <a:rPr lang="en-GB" sz="1600" dirty="0"/>
                        <a:t>    23</a:t>
                      </a:r>
                    </a:p>
                  </a:txBody>
                  <a:tcPr/>
                </a:tc>
                <a:tc>
                  <a:txBody>
                    <a:bodyPr/>
                    <a:lstStyle/>
                    <a:p>
                      <a:pPr algn="ctr"/>
                      <a:r>
                        <a:rPr lang="en-GB" sz="1600" dirty="0"/>
                        <a:t>    27</a:t>
                      </a:r>
                    </a:p>
                  </a:txBody>
                  <a:tcPr/>
                </a:tc>
                <a:tc>
                  <a:txBody>
                    <a:bodyPr/>
                    <a:lstStyle/>
                    <a:p>
                      <a:pPr algn="ctr"/>
                      <a:r>
                        <a:rPr lang="en-GB" sz="1600" dirty="0"/>
                        <a:t>    41</a:t>
                      </a:r>
                    </a:p>
                  </a:txBody>
                  <a:tcPr/>
                </a:tc>
                <a:tc>
                  <a:txBody>
                    <a:bodyPr/>
                    <a:lstStyle/>
                    <a:p>
                      <a:pPr algn="ctr"/>
                      <a:r>
                        <a:rPr lang="en-GB" sz="1600" dirty="0"/>
                        <a:t>    42</a:t>
                      </a:r>
                    </a:p>
                  </a:txBody>
                  <a:tcPr/>
                </a:tc>
                <a:extLst>
                  <a:ext uri="{0D108BD9-81ED-4DB2-BD59-A6C34878D82A}">
                    <a16:rowId xmlns:a16="http://schemas.microsoft.com/office/drawing/2014/main" val="1568497240"/>
                  </a:ext>
                </a:extLst>
              </a:tr>
              <a:tr h="370840">
                <a:tc>
                  <a:txBody>
                    <a:bodyPr/>
                    <a:lstStyle/>
                    <a:p>
                      <a:r>
                        <a:rPr lang="en-GB" sz="1400" dirty="0"/>
                        <a:t>Top 1% </a:t>
                      </a:r>
                      <a:r>
                        <a:rPr lang="en-GB" sz="1400" dirty="0" err="1"/>
                        <a:t>ps</a:t>
                      </a:r>
                      <a:r>
                        <a:rPr lang="en-GB" sz="1400" dirty="0"/>
                        <a:t>/engineering</a:t>
                      </a:r>
                    </a:p>
                  </a:txBody>
                  <a:tcPr/>
                </a:tc>
                <a:tc>
                  <a:txBody>
                    <a:bodyPr/>
                    <a:lstStyle/>
                    <a:p>
                      <a:pPr algn="ctr"/>
                      <a:r>
                        <a:rPr lang="en-GB" sz="1600" dirty="0"/>
                        <a:t>    52</a:t>
                      </a:r>
                    </a:p>
                  </a:txBody>
                  <a:tcPr/>
                </a:tc>
                <a:tc>
                  <a:txBody>
                    <a:bodyPr/>
                    <a:lstStyle/>
                    <a:p>
                      <a:pPr algn="ctr"/>
                      <a:r>
                        <a:rPr lang="en-GB" sz="1600" dirty="0"/>
                        <a:t>    60</a:t>
                      </a:r>
                    </a:p>
                  </a:txBody>
                  <a:tcPr/>
                </a:tc>
                <a:tc>
                  <a:txBody>
                    <a:bodyPr/>
                    <a:lstStyle/>
                    <a:p>
                      <a:pPr algn="ctr"/>
                      <a:r>
                        <a:rPr lang="en-GB" sz="1600" dirty="0"/>
                        <a:t>    73</a:t>
                      </a:r>
                    </a:p>
                  </a:txBody>
                  <a:tcPr/>
                </a:tc>
                <a:tc>
                  <a:txBody>
                    <a:bodyPr/>
                    <a:lstStyle/>
                    <a:p>
                      <a:pPr algn="ctr"/>
                      <a:r>
                        <a:rPr lang="en-GB" sz="1600" dirty="0"/>
                        <a:t>    81</a:t>
                      </a:r>
                    </a:p>
                  </a:txBody>
                  <a:tcPr/>
                </a:tc>
                <a:tc>
                  <a:txBody>
                    <a:bodyPr/>
                    <a:lstStyle/>
                    <a:p>
                      <a:pPr algn="ctr"/>
                      <a:r>
                        <a:rPr lang="en-GB" sz="1600" dirty="0"/>
                        <a:t>    86</a:t>
                      </a:r>
                    </a:p>
                  </a:txBody>
                  <a:tcPr/>
                </a:tc>
                <a:tc>
                  <a:txBody>
                    <a:bodyPr/>
                    <a:lstStyle/>
                    <a:p>
                      <a:pPr algn="ctr"/>
                      <a:r>
                        <a:rPr lang="en-GB" sz="1600" dirty="0"/>
                        <a:t>    98</a:t>
                      </a:r>
                    </a:p>
                  </a:txBody>
                  <a:tcPr/>
                </a:tc>
                <a:tc>
                  <a:txBody>
                    <a:bodyPr/>
                    <a:lstStyle/>
                    <a:p>
                      <a:pPr algn="ctr"/>
                      <a:r>
                        <a:rPr lang="en-GB" sz="1600" dirty="0"/>
                        <a:t>  102</a:t>
                      </a:r>
                    </a:p>
                  </a:txBody>
                  <a:tcPr/>
                </a:tc>
                <a:tc>
                  <a:txBody>
                    <a:bodyPr/>
                    <a:lstStyle/>
                    <a:p>
                      <a:pPr algn="ctr"/>
                      <a:r>
                        <a:rPr lang="en-GB" sz="1600" dirty="0"/>
                        <a:t>  117</a:t>
                      </a:r>
                    </a:p>
                  </a:txBody>
                  <a:tcPr/>
                </a:tc>
                <a:extLst>
                  <a:ext uri="{0D108BD9-81ED-4DB2-BD59-A6C34878D82A}">
                    <a16:rowId xmlns:a16="http://schemas.microsoft.com/office/drawing/2014/main" val="2658569635"/>
                  </a:ext>
                </a:extLst>
              </a:tr>
              <a:tr h="465797">
                <a:tc>
                  <a:txBody>
                    <a:bodyPr/>
                    <a:lstStyle/>
                    <a:p>
                      <a:r>
                        <a:rPr lang="en-GB" sz="1400" dirty="0"/>
                        <a:t>Total 1% all STEM</a:t>
                      </a:r>
                    </a:p>
                  </a:txBody>
                  <a:tcPr/>
                </a:tc>
                <a:tc>
                  <a:txBody>
                    <a:bodyPr/>
                    <a:lstStyle/>
                    <a:p>
                      <a:pPr algn="ctr"/>
                      <a:r>
                        <a:rPr lang="en-GB" sz="1600" dirty="0"/>
                        <a:t>    60</a:t>
                      </a:r>
                    </a:p>
                  </a:txBody>
                  <a:tcPr/>
                </a:tc>
                <a:tc>
                  <a:txBody>
                    <a:bodyPr/>
                    <a:lstStyle/>
                    <a:p>
                      <a:pPr algn="ctr"/>
                      <a:r>
                        <a:rPr lang="en-GB" sz="1600" dirty="0"/>
                        <a:t>    72</a:t>
                      </a:r>
                    </a:p>
                  </a:txBody>
                  <a:tcPr/>
                </a:tc>
                <a:tc>
                  <a:txBody>
                    <a:bodyPr/>
                    <a:lstStyle/>
                    <a:p>
                      <a:pPr algn="ctr"/>
                      <a:r>
                        <a:rPr lang="en-GB" sz="1600" dirty="0"/>
                        <a:t>    84</a:t>
                      </a:r>
                    </a:p>
                  </a:txBody>
                  <a:tcPr/>
                </a:tc>
                <a:tc>
                  <a:txBody>
                    <a:bodyPr/>
                    <a:lstStyle/>
                    <a:p>
                      <a:pPr algn="ctr"/>
                      <a:r>
                        <a:rPr lang="en-GB" sz="1600" dirty="0"/>
                        <a:t>    96</a:t>
                      </a:r>
                    </a:p>
                  </a:txBody>
                  <a:tcPr/>
                </a:tc>
                <a:tc>
                  <a:txBody>
                    <a:bodyPr/>
                    <a:lstStyle/>
                    <a:p>
                      <a:pPr algn="ctr"/>
                      <a:r>
                        <a:rPr lang="en-GB" sz="1600" dirty="0"/>
                        <a:t>  109</a:t>
                      </a:r>
                    </a:p>
                  </a:txBody>
                  <a:tcPr/>
                </a:tc>
                <a:tc>
                  <a:txBody>
                    <a:bodyPr/>
                    <a:lstStyle/>
                    <a:p>
                      <a:pPr algn="ctr"/>
                      <a:r>
                        <a:rPr lang="en-GB" sz="1600" dirty="0"/>
                        <a:t>  115</a:t>
                      </a:r>
                    </a:p>
                  </a:txBody>
                  <a:tcPr/>
                </a:tc>
                <a:tc>
                  <a:txBody>
                    <a:bodyPr/>
                    <a:lstStyle/>
                    <a:p>
                      <a:pPr algn="ctr"/>
                      <a:r>
                        <a:rPr lang="en-GB" sz="1600" dirty="0"/>
                        <a:t>  143</a:t>
                      </a:r>
                    </a:p>
                  </a:txBody>
                  <a:tcPr/>
                </a:tc>
                <a:tc>
                  <a:txBody>
                    <a:bodyPr/>
                    <a:lstStyle/>
                    <a:p>
                      <a:pPr algn="ctr"/>
                      <a:r>
                        <a:rPr lang="en-GB" sz="1600" dirty="0"/>
                        <a:t>  159</a:t>
                      </a:r>
                    </a:p>
                  </a:txBody>
                  <a:tcPr/>
                </a:tc>
                <a:extLst>
                  <a:ext uri="{0D108BD9-81ED-4DB2-BD59-A6C34878D82A}">
                    <a16:rowId xmlns:a16="http://schemas.microsoft.com/office/drawing/2014/main" val="1610405948"/>
                  </a:ext>
                </a:extLst>
              </a:tr>
              <a:tr h="370840">
                <a:tc>
                  <a:txBody>
                    <a:bodyPr/>
                    <a:lstStyle/>
                    <a:p>
                      <a:r>
                        <a:rPr lang="en-GB" sz="1400" dirty="0"/>
                        <a:t>World position 10% mc </a:t>
                      </a:r>
                    </a:p>
                  </a:txBody>
                  <a:tcPr>
                    <a:solidFill>
                      <a:schemeClr val="bg1">
                        <a:lumMod val="85000"/>
                      </a:schemeClr>
                    </a:solidFill>
                  </a:tcPr>
                </a:tc>
                <a:tc>
                  <a:txBody>
                    <a:bodyPr/>
                    <a:lstStyle/>
                    <a:p>
                      <a:pPr algn="ctr"/>
                      <a:r>
                        <a:rPr lang="en-GB" sz="1600" dirty="0"/>
                        <a:t>10th</a:t>
                      </a:r>
                    </a:p>
                  </a:txBody>
                  <a:tcPr>
                    <a:solidFill>
                      <a:schemeClr val="bg1">
                        <a:lumMod val="85000"/>
                      </a:schemeClr>
                    </a:solidFill>
                  </a:tcPr>
                </a:tc>
                <a:tc>
                  <a:txBody>
                    <a:bodyPr/>
                    <a:lstStyle/>
                    <a:p>
                      <a:pPr algn="ctr"/>
                      <a:r>
                        <a:rPr lang="en-GB" sz="1600" dirty="0"/>
                        <a:t>  8th</a:t>
                      </a:r>
                    </a:p>
                  </a:txBody>
                  <a:tcPr>
                    <a:solidFill>
                      <a:schemeClr val="bg1">
                        <a:lumMod val="85000"/>
                      </a:schemeClr>
                    </a:solidFill>
                  </a:tcPr>
                </a:tc>
                <a:tc>
                  <a:txBody>
                    <a:bodyPr/>
                    <a:lstStyle/>
                    <a:p>
                      <a:pPr algn="ctr"/>
                      <a:r>
                        <a:rPr lang="en-GB" sz="1600" dirty="0"/>
                        <a:t>  5th</a:t>
                      </a:r>
                    </a:p>
                  </a:txBody>
                  <a:tcPr>
                    <a:solidFill>
                      <a:schemeClr val="bg1">
                        <a:lumMod val="85000"/>
                      </a:schemeClr>
                    </a:solidFill>
                  </a:tcPr>
                </a:tc>
                <a:tc>
                  <a:txBody>
                    <a:bodyPr/>
                    <a:lstStyle/>
                    <a:p>
                      <a:pPr algn="ctr"/>
                      <a:r>
                        <a:rPr lang="en-GB" sz="1600" dirty="0"/>
                        <a:t>  5th</a:t>
                      </a:r>
                    </a:p>
                  </a:txBody>
                  <a:tcPr>
                    <a:solidFill>
                      <a:schemeClr val="bg1">
                        <a:lumMod val="85000"/>
                      </a:schemeClr>
                    </a:solidFill>
                  </a:tcPr>
                </a:tc>
                <a:tc>
                  <a:txBody>
                    <a:bodyPr/>
                    <a:lstStyle/>
                    <a:p>
                      <a:pPr algn="ctr"/>
                      <a:r>
                        <a:rPr lang="en-GB" sz="1600" dirty="0"/>
                        <a:t>  1st</a:t>
                      </a:r>
                    </a:p>
                  </a:txBody>
                  <a:tcPr>
                    <a:solidFill>
                      <a:schemeClr val="bg1">
                        <a:lumMod val="85000"/>
                      </a:schemeClr>
                    </a:solidFill>
                  </a:tcPr>
                </a:tc>
                <a:tc>
                  <a:txBody>
                    <a:bodyPr/>
                    <a:lstStyle/>
                    <a:p>
                      <a:pPr algn="ctr"/>
                      <a:r>
                        <a:rPr lang="en-GB" sz="1600" dirty="0"/>
                        <a:t>  1st</a:t>
                      </a:r>
                    </a:p>
                  </a:txBody>
                  <a:tcPr>
                    <a:solidFill>
                      <a:schemeClr val="bg1">
                        <a:lumMod val="85000"/>
                      </a:schemeClr>
                    </a:solidFill>
                  </a:tcPr>
                </a:tc>
                <a:tc>
                  <a:txBody>
                    <a:bodyPr/>
                    <a:lstStyle/>
                    <a:p>
                      <a:pPr algn="ctr"/>
                      <a:r>
                        <a:rPr lang="en-GB" sz="1600" dirty="0"/>
                        <a:t>  1st</a:t>
                      </a:r>
                    </a:p>
                  </a:txBody>
                  <a:tcPr>
                    <a:solidFill>
                      <a:schemeClr val="bg1">
                        <a:lumMod val="85000"/>
                      </a:schemeClr>
                    </a:solidFill>
                  </a:tcPr>
                </a:tc>
                <a:tc>
                  <a:txBody>
                    <a:bodyPr/>
                    <a:lstStyle/>
                    <a:p>
                      <a:pPr algn="ctr"/>
                      <a:r>
                        <a:rPr lang="en-GB" sz="1600" dirty="0"/>
                        <a:t>1st</a:t>
                      </a:r>
                    </a:p>
                  </a:txBody>
                  <a:tcPr>
                    <a:solidFill>
                      <a:schemeClr val="bg1">
                        <a:lumMod val="85000"/>
                      </a:schemeClr>
                    </a:solidFill>
                  </a:tcPr>
                </a:tc>
                <a:extLst>
                  <a:ext uri="{0D108BD9-81ED-4DB2-BD59-A6C34878D82A}">
                    <a16:rowId xmlns:a16="http://schemas.microsoft.com/office/drawing/2014/main" val="1668237716"/>
                  </a:ext>
                </a:extLst>
              </a:tr>
              <a:tr h="370840">
                <a:tc>
                  <a:txBody>
                    <a:bodyPr/>
                    <a:lstStyle/>
                    <a:p>
                      <a:r>
                        <a:rPr lang="en-GB" sz="1400" dirty="0"/>
                        <a:t>World position 10% </a:t>
                      </a:r>
                      <a:r>
                        <a:rPr lang="en-GB" sz="1400" dirty="0" err="1"/>
                        <a:t>pse</a:t>
                      </a:r>
                      <a:endParaRPr lang="en-GB" sz="1400" dirty="0"/>
                    </a:p>
                  </a:txBody>
                  <a:tcPr>
                    <a:solidFill>
                      <a:schemeClr val="bg1">
                        <a:lumMod val="85000"/>
                      </a:schemeClr>
                    </a:solidFill>
                  </a:tcPr>
                </a:tc>
                <a:tc>
                  <a:txBody>
                    <a:bodyPr/>
                    <a:lstStyle/>
                    <a:p>
                      <a:pPr algn="ctr"/>
                      <a:r>
                        <a:rPr lang="en-GB" sz="1600" dirty="0"/>
                        <a:t>  8th</a:t>
                      </a:r>
                    </a:p>
                  </a:txBody>
                  <a:tcPr>
                    <a:solidFill>
                      <a:schemeClr val="bg1">
                        <a:lumMod val="85000"/>
                      </a:schemeClr>
                    </a:solidFill>
                  </a:tcPr>
                </a:tc>
                <a:tc>
                  <a:txBody>
                    <a:bodyPr/>
                    <a:lstStyle/>
                    <a:p>
                      <a:pPr algn="ctr"/>
                      <a:r>
                        <a:rPr lang="en-GB" sz="1600" dirty="0"/>
                        <a:t>  8th</a:t>
                      </a:r>
                    </a:p>
                  </a:txBody>
                  <a:tcPr>
                    <a:solidFill>
                      <a:schemeClr val="bg1">
                        <a:lumMod val="85000"/>
                      </a:schemeClr>
                    </a:solidFill>
                  </a:tcPr>
                </a:tc>
                <a:tc>
                  <a:txBody>
                    <a:bodyPr/>
                    <a:lstStyle/>
                    <a:p>
                      <a:pPr algn="ctr"/>
                      <a:r>
                        <a:rPr lang="en-GB" sz="1600" dirty="0"/>
                        <a:t>  7th</a:t>
                      </a:r>
                    </a:p>
                  </a:txBody>
                  <a:tcPr>
                    <a:solidFill>
                      <a:schemeClr val="bg1">
                        <a:lumMod val="85000"/>
                      </a:schemeClr>
                    </a:solidFill>
                  </a:tcPr>
                </a:tc>
                <a:tc>
                  <a:txBody>
                    <a:bodyPr/>
                    <a:lstStyle/>
                    <a:p>
                      <a:pPr algn="ctr"/>
                      <a:r>
                        <a:rPr lang="en-GB" sz="1600" dirty="0"/>
                        <a:t>  6th</a:t>
                      </a:r>
                    </a:p>
                  </a:txBody>
                  <a:tcPr>
                    <a:solidFill>
                      <a:schemeClr val="bg1">
                        <a:lumMod val="85000"/>
                      </a:schemeClr>
                    </a:solidFill>
                  </a:tcPr>
                </a:tc>
                <a:tc>
                  <a:txBody>
                    <a:bodyPr/>
                    <a:lstStyle/>
                    <a:p>
                      <a:pPr algn="ctr"/>
                      <a:r>
                        <a:rPr lang="en-GB" sz="1600" dirty="0"/>
                        <a:t>  5th</a:t>
                      </a:r>
                    </a:p>
                  </a:txBody>
                  <a:tcPr>
                    <a:solidFill>
                      <a:schemeClr val="bg1">
                        <a:lumMod val="85000"/>
                      </a:schemeClr>
                    </a:solidFill>
                  </a:tcPr>
                </a:tc>
                <a:tc>
                  <a:txBody>
                    <a:bodyPr/>
                    <a:lstStyle/>
                    <a:p>
                      <a:pPr algn="ctr"/>
                      <a:r>
                        <a:rPr lang="en-GB" sz="1600" dirty="0"/>
                        <a:t>  3rd</a:t>
                      </a:r>
                    </a:p>
                  </a:txBody>
                  <a:tcPr>
                    <a:solidFill>
                      <a:schemeClr val="bg1">
                        <a:lumMod val="85000"/>
                      </a:schemeClr>
                    </a:solidFill>
                  </a:tcPr>
                </a:tc>
                <a:tc>
                  <a:txBody>
                    <a:bodyPr/>
                    <a:lstStyle/>
                    <a:p>
                      <a:pPr algn="ctr"/>
                      <a:r>
                        <a:rPr lang="en-GB" sz="1600" dirty="0"/>
                        <a:t>  3rd</a:t>
                      </a:r>
                    </a:p>
                  </a:txBody>
                  <a:tcPr>
                    <a:solidFill>
                      <a:schemeClr val="bg1">
                        <a:lumMod val="85000"/>
                      </a:schemeClr>
                    </a:solidFill>
                  </a:tcPr>
                </a:tc>
                <a:tc>
                  <a:txBody>
                    <a:bodyPr/>
                    <a:lstStyle/>
                    <a:p>
                      <a:pPr algn="ctr"/>
                      <a:r>
                        <a:rPr lang="en-GB" sz="1600" dirty="0"/>
                        <a:t>1st</a:t>
                      </a:r>
                    </a:p>
                  </a:txBody>
                  <a:tcPr>
                    <a:solidFill>
                      <a:schemeClr val="bg1">
                        <a:lumMod val="85000"/>
                      </a:schemeClr>
                    </a:solidFill>
                  </a:tcPr>
                </a:tc>
                <a:extLst>
                  <a:ext uri="{0D108BD9-81ED-4DB2-BD59-A6C34878D82A}">
                    <a16:rowId xmlns:a16="http://schemas.microsoft.com/office/drawing/2014/main" val="1122483789"/>
                  </a:ext>
                </a:extLst>
              </a:tr>
              <a:tr h="477520">
                <a:tc>
                  <a:txBody>
                    <a:bodyPr/>
                    <a:lstStyle/>
                    <a:p>
                      <a:r>
                        <a:rPr lang="en-GB" sz="1400" b="1" dirty="0"/>
                        <a:t>Position top 10% STEM</a:t>
                      </a:r>
                    </a:p>
                  </a:txBody>
                  <a:tcPr>
                    <a:solidFill>
                      <a:schemeClr val="bg1">
                        <a:lumMod val="85000"/>
                      </a:schemeClr>
                    </a:solidFill>
                  </a:tcPr>
                </a:tc>
                <a:tc>
                  <a:txBody>
                    <a:bodyPr/>
                    <a:lstStyle/>
                    <a:p>
                      <a:pPr algn="ctr"/>
                      <a:r>
                        <a:rPr lang="en-GB" sz="1600" b="1" dirty="0"/>
                        <a:t>  8th</a:t>
                      </a:r>
                    </a:p>
                  </a:txBody>
                  <a:tcPr>
                    <a:solidFill>
                      <a:schemeClr val="bg1">
                        <a:lumMod val="85000"/>
                      </a:schemeClr>
                    </a:solidFill>
                  </a:tcPr>
                </a:tc>
                <a:tc>
                  <a:txBody>
                    <a:bodyPr/>
                    <a:lstStyle/>
                    <a:p>
                      <a:pPr algn="ctr"/>
                      <a:endParaRPr lang="en-GB" sz="1600" dirty="0"/>
                    </a:p>
                  </a:txBody>
                  <a:tcPr>
                    <a:solidFill>
                      <a:schemeClr val="bg1">
                        <a:lumMod val="85000"/>
                      </a:schemeClr>
                    </a:solidFill>
                  </a:tcPr>
                </a:tc>
                <a:tc>
                  <a:txBody>
                    <a:bodyPr/>
                    <a:lstStyle/>
                    <a:p>
                      <a:pPr algn="ctr"/>
                      <a:endParaRPr lang="en-GB" sz="1600"/>
                    </a:p>
                  </a:txBody>
                  <a:tcPr>
                    <a:solidFill>
                      <a:schemeClr val="bg1">
                        <a:lumMod val="85000"/>
                      </a:schemeClr>
                    </a:solidFill>
                  </a:tcPr>
                </a:tc>
                <a:tc>
                  <a:txBody>
                    <a:bodyPr/>
                    <a:lstStyle/>
                    <a:p>
                      <a:pPr algn="ctr"/>
                      <a:endParaRPr lang="en-GB" sz="1600"/>
                    </a:p>
                  </a:txBody>
                  <a:tcPr>
                    <a:solidFill>
                      <a:schemeClr val="bg1">
                        <a:lumMod val="85000"/>
                      </a:schemeClr>
                    </a:solidFill>
                  </a:tcPr>
                </a:tc>
                <a:tc>
                  <a:txBody>
                    <a:bodyPr/>
                    <a:lstStyle/>
                    <a:p>
                      <a:pPr algn="ctr"/>
                      <a:endParaRPr lang="en-GB" sz="1600" dirty="0"/>
                    </a:p>
                  </a:txBody>
                  <a:tcPr>
                    <a:solidFill>
                      <a:schemeClr val="bg1">
                        <a:lumMod val="85000"/>
                      </a:schemeClr>
                    </a:solidFill>
                  </a:tcPr>
                </a:tc>
                <a:tc>
                  <a:txBody>
                    <a:bodyPr/>
                    <a:lstStyle/>
                    <a:p>
                      <a:pPr algn="ctr"/>
                      <a:endParaRPr lang="en-GB" sz="1600" dirty="0"/>
                    </a:p>
                  </a:txBody>
                  <a:tcPr>
                    <a:solidFill>
                      <a:schemeClr val="bg1">
                        <a:lumMod val="85000"/>
                      </a:schemeClr>
                    </a:solidFill>
                  </a:tcPr>
                </a:tc>
                <a:tc>
                  <a:txBody>
                    <a:bodyPr/>
                    <a:lstStyle/>
                    <a:p>
                      <a:pPr algn="ctr"/>
                      <a:r>
                        <a:rPr lang="en-GB" sz="1600" dirty="0"/>
                        <a:t> </a:t>
                      </a:r>
                    </a:p>
                  </a:txBody>
                  <a:tcPr>
                    <a:solidFill>
                      <a:schemeClr val="bg1">
                        <a:lumMod val="85000"/>
                      </a:schemeClr>
                    </a:solidFill>
                  </a:tcPr>
                </a:tc>
                <a:tc>
                  <a:txBody>
                    <a:bodyPr/>
                    <a:lstStyle/>
                    <a:p>
                      <a:pPr algn="ctr"/>
                      <a:r>
                        <a:rPr lang="en-GB" sz="1600" b="1" dirty="0"/>
                        <a:t>1st</a:t>
                      </a:r>
                    </a:p>
                  </a:txBody>
                  <a:tcPr>
                    <a:solidFill>
                      <a:schemeClr val="bg1">
                        <a:lumMod val="85000"/>
                      </a:schemeClr>
                    </a:solidFill>
                  </a:tcPr>
                </a:tc>
                <a:extLst>
                  <a:ext uri="{0D108BD9-81ED-4DB2-BD59-A6C34878D82A}">
                    <a16:rowId xmlns:a16="http://schemas.microsoft.com/office/drawing/2014/main" val="2806182041"/>
                  </a:ext>
                </a:extLst>
              </a:tr>
              <a:tr h="370840">
                <a:tc>
                  <a:txBody>
                    <a:bodyPr/>
                    <a:lstStyle/>
                    <a:p>
                      <a:r>
                        <a:rPr lang="en-GB" sz="1400" dirty="0"/>
                        <a:t>World position 1% mc </a:t>
                      </a:r>
                    </a:p>
                  </a:txBody>
                  <a:tcPr/>
                </a:tc>
                <a:tc>
                  <a:txBody>
                    <a:bodyPr/>
                    <a:lstStyle/>
                    <a:p>
                      <a:pPr algn="ctr"/>
                      <a:r>
                        <a:rPr lang="en-GB" sz="1600" dirty="0"/>
                        <a:t>66th</a:t>
                      </a:r>
                    </a:p>
                  </a:txBody>
                  <a:tcPr/>
                </a:tc>
                <a:tc>
                  <a:txBody>
                    <a:bodyPr/>
                    <a:lstStyle/>
                    <a:p>
                      <a:pPr algn="ctr"/>
                      <a:r>
                        <a:rPr lang="en-GB" sz="1600" dirty="0"/>
                        <a:t>38th</a:t>
                      </a:r>
                    </a:p>
                  </a:txBody>
                  <a:tcPr/>
                </a:tc>
                <a:tc>
                  <a:txBody>
                    <a:bodyPr/>
                    <a:lstStyle/>
                    <a:p>
                      <a:pPr algn="ctr"/>
                      <a:r>
                        <a:rPr lang="en-GB" sz="1600" dirty="0"/>
                        <a:t>40th</a:t>
                      </a:r>
                    </a:p>
                  </a:txBody>
                  <a:tcPr/>
                </a:tc>
                <a:tc>
                  <a:txBody>
                    <a:bodyPr/>
                    <a:lstStyle/>
                    <a:p>
                      <a:pPr algn="ctr"/>
                      <a:r>
                        <a:rPr lang="en-GB" sz="1600" dirty="0"/>
                        <a:t>23rd</a:t>
                      </a:r>
                    </a:p>
                  </a:txBody>
                  <a:tcPr/>
                </a:tc>
                <a:tc>
                  <a:txBody>
                    <a:bodyPr/>
                    <a:lstStyle/>
                    <a:p>
                      <a:pPr algn="ctr"/>
                      <a:r>
                        <a:rPr lang="en-GB" sz="1600" dirty="0"/>
                        <a:t>  8th</a:t>
                      </a:r>
                    </a:p>
                  </a:txBody>
                  <a:tcPr/>
                </a:tc>
                <a:tc>
                  <a:txBody>
                    <a:bodyPr/>
                    <a:lstStyle/>
                    <a:p>
                      <a:pPr algn="ctr"/>
                      <a:r>
                        <a:rPr lang="en-GB" sz="1600" dirty="0"/>
                        <a:t>  5th</a:t>
                      </a:r>
                    </a:p>
                  </a:txBody>
                  <a:tcPr/>
                </a:tc>
                <a:tc>
                  <a:txBody>
                    <a:bodyPr/>
                    <a:lstStyle/>
                    <a:p>
                      <a:pPr algn="ctr"/>
                      <a:r>
                        <a:rPr lang="en-GB" sz="1600" dirty="0"/>
                        <a:t>  1st</a:t>
                      </a:r>
                    </a:p>
                  </a:txBody>
                  <a:tcPr/>
                </a:tc>
                <a:tc>
                  <a:txBody>
                    <a:bodyPr/>
                    <a:lstStyle/>
                    <a:p>
                      <a:pPr algn="ctr"/>
                      <a:r>
                        <a:rPr lang="en-GB" sz="1600" dirty="0"/>
                        <a:t>1st</a:t>
                      </a:r>
                    </a:p>
                  </a:txBody>
                  <a:tcPr/>
                </a:tc>
                <a:extLst>
                  <a:ext uri="{0D108BD9-81ED-4DB2-BD59-A6C34878D82A}">
                    <a16:rowId xmlns:a16="http://schemas.microsoft.com/office/drawing/2014/main" val="250159832"/>
                  </a:ext>
                </a:extLst>
              </a:tr>
              <a:tr h="370840">
                <a:tc>
                  <a:txBody>
                    <a:bodyPr/>
                    <a:lstStyle/>
                    <a:p>
                      <a:r>
                        <a:rPr lang="en-GB" sz="1400" dirty="0"/>
                        <a:t>World position 1% </a:t>
                      </a:r>
                      <a:r>
                        <a:rPr lang="en-GB" sz="1400" dirty="0" err="1"/>
                        <a:t>pse</a:t>
                      </a:r>
                      <a:endParaRPr lang="en-GB" sz="1400" dirty="0"/>
                    </a:p>
                  </a:txBody>
                  <a:tcPr/>
                </a:tc>
                <a:tc>
                  <a:txBody>
                    <a:bodyPr/>
                    <a:lstStyle/>
                    <a:p>
                      <a:pPr algn="ctr"/>
                      <a:r>
                        <a:rPr lang="en-GB" sz="1600" dirty="0"/>
                        <a:t>21st</a:t>
                      </a:r>
                    </a:p>
                  </a:txBody>
                  <a:tcPr/>
                </a:tc>
                <a:tc>
                  <a:txBody>
                    <a:bodyPr/>
                    <a:lstStyle/>
                    <a:p>
                      <a:pPr algn="ctr"/>
                      <a:r>
                        <a:rPr lang="en-GB" sz="1600" dirty="0"/>
                        <a:t>18th</a:t>
                      </a:r>
                    </a:p>
                  </a:txBody>
                  <a:tcPr/>
                </a:tc>
                <a:tc>
                  <a:txBody>
                    <a:bodyPr/>
                    <a:lstStyle/>
                    <a:p>
                      <a:pPr algn="ctr"/>
                      <a:r>
                        <a:rPr lang="en-GB" sz="1600" dirty="0"/>
                        <a:t>12th</a:t>
                      </a:r>
                    </a:p>
                  </a:txBody>
                  <a:tcPr/>
                </a:tc>
                <a:tc>
                  <a:txBody>
                    <a:bodyPr/>
                    <a:lstStyle/>
                    <a:p>
                      <a:pPr algn="ctr"/>
                      <a:r>
                        <a:rPr lang="en-GB" sz="1600" dirty="0"/>
                        <a:t>  8th</a:t>
                      </a:r>
                    </a:p>
                  </a:txBody>
                  <a:tcPr/>
                </a:tc>
                <a:tc>
                  <a:txBody>
                    <a:bodyPr/>
                    <a:lstStyle/>
                    <a:p>
                      <a:pPr algn="ctr"/>
                      <a:r>
                        <a:rPr lang="en-GB" sz="1600" dirty="0"/>
                        <a:t>  8th</a:t>
                      </a:r>
                    </a:p>
                  </a:txBody>
                  <a:tcPr/>
                </a:tc>
                <a:tc>
                  <a:txBody>
                    <a:bodyPr/>
                    <a:lstStyle/>
                    <a:p>
                      <a:pPr algn="ctr"/>
                      <a:r>
                        <a:rPr lang="en-GB" sz="1600" dirty="0"/>
                        <a:t>  6th</a:t>
                      </a:r>
                    </a:p>
                  </a:txBody>
                  <a:tcPr/>
                </a:tc>
                <a:tc>
                  <a:txBody>
                    <a:bodyPr/>
                    <a:lstStyle/>
                    <a:p>
                      <a:pPr algn="ctr"/>
                      <a:r>
                        <a:rPr lang="en-GB" sz="1600" dirty="0"/>
                        <a:t>  7th</a:t>
                      </a:r>
                    </a:p>
                  </a:txBody>
                  <a:tcPr/>
                </a:tc>
                <a:tc>
                  <a:txBody>
                    <a:bodyPr/>
                    <a:lstStyle/>
                    <a:p>
                      <a:pPr algn="ctr"/>
                      <a:r>
                        <a:rPr lang="en-GB" sz="1600" dirty="0"/>
                        <a:t>5th</a:t>
                      </a:r>
                    </a:p>
                  </a:txBody>
                  <a:tcPr/>
                </a:tc>
                <a:extLst>
                  <a:ext uri="{0D108BD9-81ED-4DB2-BD59-A6C34878D82A}">
                    <a16:rowId xmlns:a16="http://schemas.microsoft.com/office/drawing/2014/main" val="3556129202"/>
                  </a:ext>
                </a:extLst>
              </a:tr>
              <a:tr h="370840">
                <a:tc>
                  <a:txBody>
                    <a:bodyPr/>
                    <a:lstStyle/>
                    <a:p>
                      <a:r>
                        <a:rPr lang="en-GB" sz="1400" b="1" dirty="0"/>
                        <a:t>Position top 1% STEM</a:t>
                      </a:r>
                    </a:p>
                  </a:txBody>
                  <a:tcPr/>
                </a:tc>
                <a:tc>
                  <a:txBody>
                    <a:bodyPr/>
                    <a:lstStyle/>
                    <a:p>
                      <a:pPr algn="ctr"/>
                      <a:r>
                        <a:rPr lang="en-GB" sz="1600" b="1" dirty="0"/>
                        <a:t>24th</a:t>
                      </a:r>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r>
                        <a:rPr lang="en-GB" sz="1600" b="1" dirty="0"/>
                        <a:t>5th</a:t>
                      </a:r>
                    </a:p>
                  </a:txBody>
                  <a:tcPr/>
                </a:tc>
                <a:extLst>
                  <a:ext uri="{0D108BD9-81ED-4DB2-BD59-A6C34878D82A}">
                    <a16:rowId xmlns:a16="http://schemas.microsoft.com/office/drawing/2014/main" val="241568234"/>
                  </a:ext>
                </a:extLst>
              </a:tr>
            </a:tbl>
          </a:graphicData>
        </a:graphic>
      </p:graphicFrame>
    </p:spTree>
    <p:extLst>
      <p:ext uri="{BB962C8B-B14F-4D97-AF65-F5344CB8AC3E}">
        <p14:creationId xmlns:p14="http://schemas.microsoft.com/office/powerpoint/2010/main" val="148242136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D641-A74F-2649-8602-703220F514CE}"/>
              </a:ext>
            </a:extLst>
          </p:cNvPr>
          <p:cNvSpPr>
            <a:spLocks noGrp="1"/>
          </p:cNvSpPr>
          <p:nvPr>
            <p:ph type="title"/>
          </p:nvPr>
        </p:nvSpPr>
        <p:spPr>
          <a:xfrm>
            <a:off x="426720" y="365126"/>
            <a:ext cx="8424672" cy="1325563"/>
          </a:xfrm>
        </p:spPr>
        <p:txBody>
          <a:bodyPr>
            <a:normAutofit/>
          </a:bodyPr>
          <a:lstStyle/>
          <a:p>
            <a:pPr algn="ctr"/>
            <a:r>
              <a:rPr lang="en-GB" sz="4000" b="1" dirty="0">
                <a:solidFill>
                  <a:srgbClr val="0070C0"/>
                </a:solidFill>
                <a:latin typeface="+mn-lt"/>
              </a:rPr>
              <a:t>A bi-polar higher education world?</a:t>
            </a:r>
          </a:p>
        </p:txBody>
      </p:sp>
      <p:sp>
        <p:nvSpPr>
          <p:cNvPr id="3" name="Content Placeholder 2">
            <a:extLst>
              <a:ext uri="{FF2B5EF4-FFF2-40B4-BE49-F238E27FC236}">
                <a16:creationId xmlns:a16="http://schemas.microsoft.com/office/drawing/2014/main" id="{5CC93C99-EF96-3F4F-A797-B2B23DA92742}"/>
              </a:ext>
            </a:extLst>
          </p:cNvPr>
          <p:cNvSpPr>
            <a:spLocks noGrp="1"/>
          </p:cNvSpPr>
          <p:nvPr>
            <p:ph idx="1"/>
          </p:nvPr>
        </p:nvSpPr>
        <p:spPr>
          <a:xfrm>
            <a:off x="0" y="1459865"/>
            <a:ext cx="9143999" cy="879574"/>
          </a:xfrm>
        </p:spPr>
        <p:txBody>
          <a:bodyPr/>
          <a:lstStyle/>
          <a:p>
            <a:pPr marL="0" indent="0">
              <a:lnSpc>
                <a:spcPct val="100000"/>
              </a:lnSpc>
              <a:buNone/>
            </a:pPr>
            <a:r>
              <a:rPr lang="en-GB" sz="2400" dirty="0"/>
              <a:t>United States and China approaching parity in Physical Sciences research</a:t>
            </a:r>
          </a:p>
        </p:txBody>
      </p:sp>
      <p:pic>
        <p:nvPicPr>
          <p:cNvPr id="4" name="Picture 3">
            <a:extLst>
              <a:ext uri="{FF2B5EF4-FFF2-40B4-BE49-F238E27FC236}">
                <a16:creationId xmlns:a16="http://schemas.microsoft.com/office/drawing/2014/main" id="{F0DAF320-0F74-F54B-B557-181B1BA534E7}"/>
              </a:ext>
            </a:extLst>
          </p:cNvPr>
          <p:cNvPicPr>
            <a:picLocks noChangeAspect="1"/>
          </p:cNvPicPr>
          <p:nvPr/>
        </p:nvPicPr>
        <p:blipFill>
          <a:blip r:embed="rId2"/>
          <a:stretch>
            <a:fillRect/>
          </a:stretch>
        </p:blipFill>
        <p:spPr>
          <a:xfrm>
            <a:off x="-39821" y="2296294"/>
            <a:ext cx="9123411" cy="4561706"/>
          </a:xfrm>
          <a:prstGeom prst="rect">
            <a:avLst/>
          </a:prstGeom>
        </p:spPr>
      </p:pic>
    </p:spTree>
    <p:extLst>
      <p:ext uri="{BB962C8B-B14F-4D97-AF65-F5344CB8AC3E}">
        <p14:creationId xmlns:p14="http://schemas.microsoft.com/office/powerpoint/2010/main" val="1835586426"/>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FFC1-0C18-944C-889B-7B4A5E705AE4}"/>
              </a:ext>
            </a:extLst>
          </p:cNvPr>
          <p:cNvSpPr>
            <a:spLocks noGrp="1"/>
          </p:cNvSpPr>
          <p:nvPr>
            <p:ph type="title"/>
          </p:nvPr>
        </p:nvSpPr>
        <p:spPr>
          <a:xfrm>
            <a:off x="364010" y="0"/>
            <a:ext cx="8692738" cy="1325563"/>
          </a:xfrm>
        </p:spPr>
        <p:txBody>
          <a:bodyPr>
            <a:normAutofit/>
          </a:bodyPr>
          <a:lstStyle/>
          <a:p>
            <a:pPr algn="ctr"/>
            <a:r>
              <a:rPr lang="en-GB" sz="4000" b="1" dirty="0">
                <a:solidFill>
                  <a:srgbClr val="0070C0"/>
                </a:solidFill>
                <a:latin typeface="+mn-lt"/>
              </a:rPr>
              <a:t>Looking ahead: global field will change </a:t>
            </a:r>
          </a:p>
        </p:txBody>
      </p:sp>
      <p:sp>
        <p:nvSpPr>
          <p:cNvPr id="3" name="Content Placeholder 2">
            <a:extLst>
              <a:ext uri="{FF2B5EF4-FFF2-40B4-BE49-F238E27FC236}">
                <a16:creationId xmlns:a16="http://schemas.microsoft.com/office/drawing/2014/main" id="{1432DA67-868F-CB47-8AEE-3190311F99DF}"/>
              </a:ext>
            </a:extLst>
          </p:cNvPr>
          <p:cNvSpPr>
            <a:spLocks noGrp="1"/>
          </p:cNvSpPr>
          <p:nvPr>
            <p:ph idx="1"/>
          </p:nvPr>
        </p:nvSpPr>
        <p:spPr>
          <a:xfrm>
            <a:off x="466982" y="926276"/>
            <a:ext cx="8313008" cy="5931723"/>
          </a:xfrm>
        </p:spPr>
        <p:txBody>
          <a:bodyPr>
            <a:normAutofit/>
          </a:bodyPr>
          <a:lstStyle/>
          <a:p>
            <a:pPr>
              <a:lnSpc>
                <a:spcPct val="100000"/>
              </a:lnSpc>
            </a:pPr>
            <a:r>
              <a:rPr lang="en-GB" sz="2400" dirty="0"/>
              <a:t>Journey from US hegemony to multi-polarity will continue but American research universities will remain very strong </a:t>
            </a:r>
          </a:p>
          <a:p>
            <a:pPr>
              <a:lnSpc>
                <a:spcPct val="100000"/>
              </a:lnSpc>
            </a:pPr>
            <a:r>
              <a:rPr lang="en-GB" sz="2400" dirty="0"/>
              <a:t>No end in sight to the rise of China. Strategic importance for world society of the Anglo-American encounter with China</a:t>
            </a:r>
          </a:p>
          <a:p>
            <a:pPr>
              <a:lnSpc>
                <a:spcPct val="100000"/>
              </a:lnSpc>
            </a:pPr>
            <a:r>
              <a:rPr lang="en-GB" sz="2400" dirty="0"/>
              <a:t>India will lag in higher education and research yet increasingly, its demography will staff the world’s universities </a:t>
            </a:r>
          </a:p>
          <a:p>
            <a:pPr>
              <a:lnSpc>
                <a:spcPct val="100000"/>
              </a:lnSpc>
            </a:pPr>
            <a:r>
              <a:rPr lang="en-GB" sz="2400" dirty="0"/>
              <a:t>This </a:t>
            </a:r>
            <a:r>
              <a:rPr lang="en-GB" sz="2400" i="1" dirty="0"/>
              <a:t>might</a:t>
            </a:r>
            <a:r>
              <a:rPr lang="en-GB" sz="2400" dirty="0"/>
              <a:t> be the time when Indonesian universities emerge</a:t>
            </a:r>
          </a:p>
          <a:p>
            <a:pPr>
              <a:lnSpc>
                <a:spcPct val="100000"/>
              </a:lnSpc>
            </a:pPr>
            <a:r>
              <a:rPr lang="en-GB" sz="2400" dirty="0"/>
              <a:t>US bilingualism may facilitate expanding global role of Latin America; science in Brazil will continue to advance</a:t>
            </a:r>
          </a:p>
          <a:p>
            <a:pPr>
              <a:lnSpc>
                <a:spcPct val="100000"/>
              </a:lnSpc>
            </a:pPr>
            <a:r>
              <a:rPr lang="en-GB" sz="2400" dirty="0"/>
              <a:t>Saudi Arabia/Gulf States will invest much more than perform</a:t>
            </a:r>
          </a:p>
          <a:p>
            <a:pPr>
              <a:lnSpc>
                <a:spcPct val="100000"/>
              </a:lnSpc>
            </a:pPr>
            <a:r>
              <a:rPr lang="en-GB" sz="2400" dirty="0"/>
              <a:t>Russia may still find international openness difficult to achieve </a:t>
            </a:r>
          </a:p>
          <a:p>
            <a:pPr>
              <a:lnSpc>
                <a:spcPct val="100000"/>
              </a:lnSpc>
            </a:pPr>
            <a:r>
              <a:rPr lang="en-GB" sz="2400" dirty="0"/>
              <a:t>Will Japan re-invest in universities and expand the research budget? Will Japan strengthen its scientific collaborations? </a:t>
            </a:r>
          </a:p>
        </p:txBody>
      </p:sp>
    </p:spTree>
    <p:extLst>
      <p:ext uri="{BB962C8B-B14F-4D97-AF65-F5344CB8AC3E}">
        <p14:creationId xmlns:p14="http://schemas.microsoft.com/office/powerpoint/2010/main" val="1457748922"/>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D586-F51D-1C42-BA94-86B54000DC20}"/>
              </a:ext>
            </a:extLst>
          </p:cNvPr>
          <p:cNvSpPr>
            <a:spLocks noGrp="1"/>
          </p:cNvSpPr>
          <p:nvPr>
            <p:ph type="ctrTitle"/>
          </p:nvPr>
        </p:nvSpPr>
        <p:spPr>
          <a:xfrm>
            <a:off x="685800" y="430702"/>
            <a:ext cx="7772400" cy="2387600"/>
          </a:xfrm>
        </p:spPr>
        <p:txBody>
          <a:bodyPr>
            <a:normAutofit/>
          </a:bodyPr>
          <a:lstStyle/>
          <a:p>
            <a:r>
              <a:rPr lang="en-GB" sz="4400" b="1" dirty="0">
                <a:solidFill>
                  <a:srgbClr val="FF0000"/>
                </a:solidFill>
                <a:latin typeface="+mn-lt"/>
              </a:rPr>
              <a:t>The geo-politics of higher education: </a:t>
            </a:r>
            <a:r>
              <a:rPr lang="en-GB" sz="4400" i="1" dirty="0">
                <a:solidFill>
                  <a:srgbClr val="FF0000"/>
                </a:solidFill>
              </a:rPr>
              <a:t>some trends</a:t>
            </a:r>
          </a:p>
        </p:txBody>
      </p:sp>
      <p:sp>
        <p:nvSpPr>
          <p:cNvPr id="3" name="Subtitle 2">
            <a:extLst>
              <a:ext uri="{FF2B5EF4-FFF2-40B4-BE49-F238E27FC236}">
                <a16:creationId xmlns:a16="http://schemas.microsoft.com/office/drawing/2014/main" id="{550F4070-7DE1-1C46-9DFB-F09ED2DD0D31}"/>
              </a:ext>
            </a:extLst>
          </p:cNvPr>
          <p:cNvSpPr>
            <a:spLocks noGrp="1"/>
          </p:cNvSpPr>
          <p:nvPr>
            <p:ph type="subTitle" idx="1"/>
          </p:nvPr>
        </p:nvSpPr>
        <p:spPr>
          <a:xfrm>
            <a:off x="1142999" y="3602037"/>
            <a:ext cx="6945923" cy="2353285"/>
          </a:xfrm>
        </p:spPr>
        <p:txBody>
          <a:bodyPr>
            <a:normAutofit fontScale="92500" lnSpcReduction="10000"/>
          </a:bodyPr>
          <a:lstStyle/>
          <a:p>
            <a:r>
              <a:rPr lang="en-GB" b="1" dirty="0">
                <a:solidFill>
                  <a:srgbClr val="FF0000"/>
                </a:solidFill>
              </a:rPr>
              <a:t>Simon Marginson</a:t>
            </a:r>
          </a:p>
          <a:p>
            <a:r>
              <a:rPr lang="en-GB" b="1" dirty="0">
                <a:solidFill>
                  <a:srgbClr val="FF0000"/>
                </a:solidFill>
              </a:rPr>
              <a:t>1 March 2019</a:t>
            </a:r>
          </a:p>
          <a:p>
            <a:endParaRPr lang="en-GB" dirty="0"/>
          </a:p>
          <a:p>
            <a:r>
              <a:rPr lang="en-GB" dirty="0">
                <a:solidFill>
                  <a:schemeClr val="bg1">
                    <a:lumMod val="50000"/>
                  </a:schemeClr>
                </a:solidFill>
              </a:rPr>
              <a:t>ESRC/OFSRE Centre for Global Higher Education</a:t>
            </a:r>
          </a:p>
          <a:p>
            <a:r>
              <a:rPr lang="en-GB" dirty="0">
                <a:solidFill>
                  <a:schemeClr val="bg1">
                    <a:lumMod val="50000"/>
                  </a:schemeClr>
                </a:solidFill>
              </a:rPr>
              <a:t>Department of Education</a:t>
            </a:r>
          </a:p>
          <a:p>
            <a:r>
              <a:rPr lang="en-GB" dirty="0">
                <a:solidFill>
                  <a:schemeClr val="bg1">
                    <a:lumMod val="50000"/>
                  </a:schemeClr>
                </a:solidFill>
              </a:rPr>
              <a:t>University of Oxford, UK</a:t>
            </a:r>
          </a:p>
        </p:txBody>
      </p:sp>
    </p:spTree>
    <p:extLst>
      <p:ext uri="{BB962C8B-B14F-4D97-AF65-F5344CB8AC3E}">
        <p14:creationId xmlns:p14="http://schemas.microsoft.com/office/powerpoint/2010/main" val="355181495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PARTICIPATION</a:t>
            </a:r>
          </a:p>
        </p:txBody>
      </p:sp>
    </p:spTree>
    <p:extLst>
      <p:ext uri="{BB962C8B-B14F-4D97-AF65-F5344CB8AC3E}">
        <p14:creationId xmlns:p14="http://schemas.microsoft.com/office/powerpoint/2010/main" val="3545105000"/>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6" y="114300"/>
            <a:ext cx="8342220" cy="1828800"/>
          </a:xfrm>
        </p:spPr>
        <p:txBody>
          <a:bodyPr>
            <a:normAutofit/>
          </a:bodyPr>
          <a:lstStyle/>
          <a:p>
            <a:pPr algn="ctr"/>
            <a:r>
              <a:rPr lang="en-GB" sz="4000" b="1" dirty="0">
                <a:solidFill>
                  <a:srgbClr val="0070C0"/>
                </a:solidFill>
                <a:latin typeface="+mn-lt"/>
                <a:ea typeface="Georgia" charset="0"/>
                <a:cs typeface="Georgia" charset="0"/>
              </a:rPr>
              <a:t>Worldwide growth of enrolment in tertiary education 1970-2017</a:t>
            </a:r>
            <a:endParaRPr lang="en-US" sz="4000" b="1" dirty="0">
              <a:solidFill>
                <a:schemeClr val="tx1"/>
              </a:solidFill>
              <a:latin typeface="+mn-lt"/>
              <a:ea typeface="Georgia" charset="0"/>
              <a:cs typeface="Georgia" charset="0"/>
            </a:endParaRPr>
          </a:p>
        </p:txBody>
      </p:sp>
      <p:graphicFrame>
        <p:nvGraphicFramePr>
          <p:cNvPr id="4" name="Content Placeholder 3"/>
          <p:cNvGraphicFramePr>
            <a:graphicFrameLocks noGrp="1"/>
          </p:cNvGraphicFramePr>
          <p:nvPr>
            <p:ph idx="1"/>
            <p:extLst/>
          </p:nvPr>
        </p:nvGraphicFramePr>
        <p:xfrm>
          <a:off x="465605" y="1943099"/>
          <a:ext cx="8378358" cy="4672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4926507"/>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325562"/>
          </a:xfrm>
        </p:spPr>
        <p:txBody>
          <a:bodyPr>
            <a:noAutofit/>
          </a:bodyPr>
          <a:lstStyle/>
          <a:p>
            <a:pPr algn="ctr"/>
            <a:r>
              <a:rPr lang="en-US" altLang="en-US" sz="3600" b="1" dirty="0">
                <a:solidFill>
                  <a:srgbClr val="0070C0"/>
                </a:solidFill>
                <a:latin typeface="+mn-lt"/>
                <a:ea typeface="Georgia" charset="0"/>
                <a:cs typeface="Georgia" charset="0"/>
              </a:rPr>
              <a:t>Gross Enrolment Ratio tertiary education (%) </a:t>
            </a:r>
            <a:br>
              <a:rPr lang="en-US" altLang="en-US" sz="2800" dirty="0">
                <a:solidFill>
                  <a:srgbClr val="0070C0"/>
                </a:solidFill>
                <a:ea typeface="Georgia" charset="0"/>
                <a:cs typeface="Georgia" charset="0"/>
              </a:rPr>
            </a:br>
            <a:r>
              <a:rPr lang="en-US" altLang="en-US" sz="1800" dirty="0">
                <a:latin typeface="+mn-lt"/>
                <a:ea typeface="Georgia" charset="0"/>
                <a:cs typeface="Georgia" charset="0"/>
              </a:rPr>
              <a:t>World, North America/Western Europe: 1971-2017</a:t>
            </a:r>
            <a:endParaRPr lang="en-US" sz="1800" dirty="0">
              <a:latin typeface="+mn-lt"/>
              <a:ea typeface="Georgia" charset="0"/>
              <a:cs typeface="Georgia" charset="0"/>
            </a:endParaRPr>
          </a:p>
        </p:txBody>
      </p:sp>
      <p:graphicFrame>
        <p:nvGraphicFramePr>
          <p:cNvPr id="4" name="Content Placeholder 3"/>
          <p:cNvGraphicFramePr>
            <a:graphicFrameLocks noGrp="1"/>
          </p:cNvGraphicFramePr>
          <p:nvPr>
            <p:ph idx="1"/>
            <p:extLst/>
          </p:nvPr>
        </p:nvGraphicFramePr>
        <p:xfrm>
          <a:off x="457199" y="1600200"/>
          <a:ext cx="8364071" cy="49485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0136198"/>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41324" cy="1155578"/>
          </a:xfrm>
        </p:spPr>
        <p:txBody>
          <a:bodyPr>
            <a:normAutofit/>
          </a:bodyPr>
          <a:lstStyle/>
          <a:p>
            <a:pPr algn="ctr"/>
            <a:r>
              <a:rPr lang="en-US" sz="3600" b="1" dirty="0">
                <a:solidFill>
                  <a:srgbClr val="0070C0"/>
                </a:solidFill>
                <a:latin typeface="+mn-lt"/>
                <a:ea typeface="Georgia" charset="0"/>
                <a:cs typeface="Georgia" charset="0"/>
              </a:rPr>
              <a:t>World regional Gross Tertiary Enrolment Ratios (%): 1970, 1990, 2010 and 2017</a:t>
            </a:r>
          </a:p>
        </p:txBody>
      </p:sp>
      <p:graphicFrame>
        <p:nvGraphicFramePr>
          <p:cNvPr id="4" name="Content Placeholder 3"/>
          <p:cNvGraphicFramePr>
            <a:graphicFrameLocks noGrp="1"/>
          </p:cNvGraphicFramePr>
          <p:nvPr>
            <p:ph idx="1"/>
            <p:extLst/>
          </p:nvPr>
        </p:nvGraphicFramePr>
        <p:xfrm>
          <a:off x="339968" y="1659547"/>
          <a:ext cx="8538885" cy="5108426"/>
        </p:xfrm>
        <a:graphic>
          <a:graphicData uri="http://schemas.openxmlformats.org/drawingml/2006/table">
            <a:tbl>
              <a:tblPr firstRow="1" bandRow="1">
                <a:tableStyleId>{FABFCF23-3B69-468F-B69F-88F6DE6A72F2}</a:tableStyleId>
              </a:tblPr>
              <a:tblGrid>
                <a:gridCol w="3299117">
                  <a:extLst>
                    <a:ext uri="{9D8B030D-6E8A-4147-A177-3AD203B41FA5}">
                      <a16:colId xmlns:a16="http://schemas.microsoft.com/office/drawing/2014/main" val="20000"/>
                    </a:ext>
                  </a:extLst>
                </a:gridCol>
                <a:gridCol w="1152604">
                  <a:extLst>
                    <a:ext uri="{9D8B030D-6E8A-4147-A177-3AD203B41FA5}">
                      <a16:colId xmlns:a16="http://schemas.microsoft.com/office/drawing/2014/main" val="20001"/>
                    </a:ext>
                  </a:extLst>
                </a:gridCol>
                <a:gridCol w="1189925">
                  <a:extLst>
                    <a:ext uri="{9D8B030D-6E8A-4147-A177-3AD203B41FA5}">
                      <a16:colId xmlns:a16="http://schemas.microsoft.com/office/drawing/2014/main" val="20002"/>
                    </a:ext>
                  </a:extLst>
                </a:gridCol>
                <a:gridCol w="1028097">
                  <a:extLst>
                    <a:ext uri="{9D8B030D-6E8A-4147-A177-3AD203B41FA5}">
                      <a16:colId xmlns:a16="http://schemas.microsoft.com/office/drawing/2014/main" val="20003"/>
                    </a:ext>
                  </a:extLst>
                </a:gridCol>
                <a:gridCol w="1869142">
                  <a:extLst>
                    <a:ext uri="{9D8B030D-6E8A-4147-A177-3AD203B41FA5}">
                      <a16:colId xmlns:a16="http://schemas.microsoft.com/office/drawing/2014/main" val="20004"/>
                    </a:ext>
                  </a:extLst>
                </a:gridCol>
              </a:tblGrid>
              <a:tr h="426520">
                <a:tc>
                  <a:txBody>
                    <a:bodyPr/>
                    <a:lstStyle/>
                    <a:p>
                      <a:endParaRPr lang="en-US" sz="1600" dirty="0">
                        <a:latin typeface="+mn-lt"/>
                        <a:ea typeface="Georgia" charset="0"/>
                        <a:cs typeface="Georgia" charset="0"/>
                      </a:endParaRPr>
                    </a:p>
                  </a:txBody>
                  <a:tcPr/>
                </a:tc>
                <a:tc>
                  <a:txBody>
                    <a:bodyPr/>
                    <a:lstStyle/>
                    <a:p>
                      <a:pPr algn="ctr">
                        <a:spcAft>
                          <a:spcPts val="0"/>
                        </a:spcAft>
                      </a:pPr>
                      <a:r>
                        <a:rPr lang="en-US" sz="1800" dirty="0">
                          <a:effectLst/>
                        </a:rPr>
                        <a:t>1970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1990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2010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2017 (%)</a:t>
                      </a:r>
                      <a:endParaRPr lang="en-GB" sz="1800" dirty="0">
                        <a:solidFill>
                          <a:schemeClr val="bg1">
                            <a:lumMod val="85000"/>
                          </a:schemeClr>
                        </a:solidFill>
                        <a:effectLst/>
                        <a:latin typeface="+mn-lt"/>
                        <a:ea typeface="Georgia" charset="0"/>
                        <a:cs typeface="Georgia" charset="0"/>
                      </a:endParaRPr>
                    </a:p>
                  </a:txBody>
                  <a:tcPr marL="68580" marR="68580" marT="0" marB="0"/>
                </a:tc>
                <a:extLst>
                  <a:ext uri="{0D108BD9-81ED-4DB2-BD59-A6C34878D82A}">
                    <a16:rowId xmlns:a16="http://schemas.microsoft.com/office/drawing/2014/main" val="10000"/>
                  </a:ext>
                </a:extLst>
              </a:tr>
              <a:tr h="600933">
                <a:tc>
                  <a:txBody>
                    <a:bodyPr/>
                    <a:lstStyle/>
                    <a:p>
                      <a:pPr>
                        <a:spcAft>
                          <a:spcPts val="0"/>
                        </a:spcAft>
                      </a:pPr>
                      <a:r>
                        <a:rPr lang="en-US" sz="1800" dirty="0">
                          <a:effectLst/>
                        </a:rPr>
                        <a:t>World</a:t>
                      </a:r>
                      <a:endParaRPr lang="en-GB" sz="1800" dirty="0">
                        <a:effectLst/>
                      </a:endParaRPr>
                    </a:p>
                    <a:p>
                      <a:pPr>
                        <a:spcAft>
                          <a:spcPts val="0"/>
                        </a:spcAft>
                      </a:pPr>
                      <a:r>
                        <a:rPr lang="en-US" sz="1800" dirty="0">
                          <a:effectLst/>
                        </a:rPr>
                        <a:t>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10.1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13.6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29.4</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37.9</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1"/>
                  </a:ext>
                </a:extLst>
              </a:tr>
              <a:tr h="676686">
                <a:tc>
                  <a:txBody>
                    <a:bodyPr/>
                    <a:lstStyle/>
                    <a:p>
                      <a:pPr>
                        <a:spcAft>
                          <a:spcPts val="0"/>
                        </a:spcAft>
                      </a:pPr>
                      <a:r>
                        <a:rPr lang="en-US" sz="1800" dirty="0">
                          <a:effectLst/>
                        </a:rPr>
                        <a:t>North America/</a:t>
                      </a:r>
                      <a:r>
                        <a:rPr lang="en-US" sz="1800" baseline="0" dirty="0">
                          <a:effectLst/>
                        </a:rPr>
                        <a:t> </a:t>
                      </a:r>
                      <a:r>
                        <a:rPr lang="en-US" sz="1800" dirty="0">
                          <a:effectLst/>
                        </a:rPr>
                        <a:t>W. Europe</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30.6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48.8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76.7</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78.4</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2"/>
                  </a:ext>
                </a:extLst>
              </a:tr>
              <a:tr h="426520">
                <a:tc>
                  <a:txBody>
                    <a:bodyPr/>
                    <a:lstStyle/>
                    <a:p>
                      <a:pPr>
                        <a:spcAft>
                          <a:spcPts val="0"/>
                        </a:spcAft>
                      </a:pPr>
                      <a:r>
                        <a:rPr lang="en-US" sz="1800" dirty="0">
                          <a:effectLst/>
                        </a:rPr>
                        <a:t>Central</a:t>
                      </a:r>
                      <a:r>
                        <a:rPr lang="en-US" sz="1800" baseline="0" dirty="0">
                          <a:effectLst/>
                        </a:rPr>
                        <a:t> and </a:t>
                      </a:r>
                      <a:r>
                        <a:rPr lang="en-US" sz="1800" dirty="0">
                          <a:effectLst/>
                        </a:rPr>
                        <a:t>Eastern Europe</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a:effectLst/>
                        </a:rPr>
                        <a:t>30.2</a:t>
                      </a:r>
                      <a:endParaRPr lang="en-GB" sz="200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34.2</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69.1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80.3</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3"/>
                  </a:ext>
                </a:extLst>
              </a:tr>
              <a:tr h="426520">
                <a:tc>
                  <a:txBody>
                    <a:bodyPr/>
                    <a:lstStyle/>
                    <a:p>
                      <a:pPr>
                        <a:spcAft>
                          <a:spcPts val="0"/>
                        </a:spcAft>
                      </a:pPr>
                      <a:r>
                        <a:rPr lang="en-US" sz="1800" dirty="0">
                          <a:effectLst/>
                        </a:rPr>
                        <a:t>Latin America</a:t>
                      </a:r>
                      <a:r>
                        <a:rPr lang="en-US" sz="1800" baseline="0" dirty="0">
                          <a:effectLst/>
                        </a:rPr>
                        <a:t> and</a:t>
                      </a:r>
                      <a:r>
                        <a:rPr lang="en-US" sz="1800" dirty="0">
                          <a:effectLst/>
                        </a:rPr>
                        <a:t> Caribbean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6.9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16.8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40.6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50.6</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4"/>
                  </a:ext>
                </a:extLst>
              </a:tr>
              <a:tr h="670754">
                <a:tc>
                  <a:txBody>
                    <a:bodyPr/>
                    <a:lstStyle/>
                    <a:p>
                      <a:pPr>
                        <a:spcAft>
                          <a:spcPts val="0"/>
                        </a:spcAft>
                      </a:pPr>
                      <a:r>
                        <a:rPr lang="en-US" sz="1800" dirty="0">
                          <a:effectLst/>
                        </a:rPr>
                        <a:t>East Asia and Pacific</a:t>
                      </a:r>
                      <a:endParaRPr lang="en-GB" sz="1800" b="1"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3.1</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7.4</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27.9</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46.7</a:t>
                      </a:r>
                      <a:endParaRPr lang="en-GB" sz="2000" dirty="0">
                        <a:solidFill>
                          <a:schemeClr val="bg1">
                            <a:lumMod val="85000"/>
                          </a:schemeClr>
                        </a:solidFill>
                        <a:effectLst/>
                        <a:latin typeface="+mn-lt"/>
                        <a:ea typeface="Georgia" charset="0"/>
                        <a:cs typeface="Georgia" charset="0"/>
                      </a:endParaRPr>
                    </a:p>
                  </a:txBody>
                  <a:tcPr marL="68580" marR="68580" marT="0" marB="0"/>
                </a:tc>
                <a:extLst>
                  <a:ext uri="{0D108BD9-81ED-4DB2-BD59-A6C34878D82A}">
                    <a16:rowId xmlns:a16="http://schemas.microsoft.com/office/drawing/2014/main" val="10005"/>
                  </a:ext>
                </a:extLst>
              </a:tr>
              <a:tr h="426520">
                <a:tc>
                  <a:txBody>
                    <a:bodyPr/>
                    <a:lstStyle/>
                    <a:p>
                      <a:pPr>
                        <a:spcAft>
                          <a:spcPts val="0"/>
                        </a:spcAft>
                      </a:pPr>
                      <a:r>
                        <a:rPr lang="en-US" sz="1800" dirty="0">
                          <a:effectLst/>
                        </a:rPr>
                        <a:t>Arab States</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6.1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11.3</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25.5</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32.4</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6"/>
                  </a:ext>
                </a:extLst>
              </a:tr>
              <a:tr h="426520">
                <a:tc>
                  <a:txBody>
                    <a:bodyPr/>
                    <a:lstStyle/>
                    <a:p>
                      <a:pPr>
                        <a:spcAft>
                          <a:spcPts val="0"/>
                        </a:spcAft>
                      </a:pPr>
                      <a:r>
                        <a:rPr lang="en-US" sz="1800" dirty="0">
                          <a:effectLst/>
                        </a:rPr>
                        <a:t>Central Asia</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a:effectLst/>
                        </a:rPr>
                        <a:t>n.a.</a:t>
                      </a:r>
                      <a:endParaRPr lang="en-GB" sz="200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25.4</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24.9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26.0</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7"/>
                  </a:ext>
                </a:extLst>
              </a:tr>
              <a:tr h="426520">
                <a:tc>
                  <a:txBody>
                    <a:bodyPr/>
                    <a:lstStyle/>
                    <a:p>
                      <a:pPr>
                        <a:spcAft>
                          <a:spcPts val="0"/>
                        </a:spcAft>
                      </a:pPr>
                      <a:r>
                        <a:rPr lang="en-US" sz="1800" dirty="0">
                          <a:effectLst/>
                        </a:rPr>
                        <a:t>South and West Asia</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4.3</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5.8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21.2</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24.9</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8"/>
                  </a:ext>
                </a:extLst>
              </a:tr>
              <a:tr h="600933">
                <a:tc>
                  <a:txBody>
                    <a:bodyPr/>
                    <a:lstStyle/>
                    <a:p>
                      <a:pPr>
                        <a:spcAft>
                          <a:spcPts val="0"/>
                        </a:spcAft>
                      </a:pPr>
                      <a:r>
                        <a:rPr lang="en-US" sz="1800" dirty="0">
                          <a:effectLst/>
                        </a:rPr>
                        <a:t>Sub-Saharan Africa</a:t>
                      </a:r>
                      <a:endParaRPr lang="en-GB" sz="1800" dirty="0">
                        <a:effectLst/>
                      </a:endParaRPr>
                    </a:p>
                    <a:p>
                      <a:pPr>
                        <a:spcAft>
                          <a:spcPts val="0"/>
                        </a:spcAft>
                      </a:pPr>
                      <a:r>
                        <a:rPr lang="en-US" sz="1800" dirty="0">
                          <a:effectLst/>
                        </a:rPr>
                        <a:t>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0.9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3.0</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7.5</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9.0</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674803204"/>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817"/>
            <a:ext cx="9144000" cy="1508124"/>
          </a:xfrm>
        </p:spPr>
        <p:txBody>
          <a:bodyPr>
            <a:noAutofit/>
          </a:bodyPr>
          <a:lstStyle/>
          <a:p>
            <a:pPr algn="ctr"/>
            <a:r>
              <a:rPr lang="en-US" sz="4000" b="1">
                <a:solidFill>
                  <a:srgbClr val="0070C0"/>
                </a:solidFill>
                <a:latin typeface="+mn-lt"/>
                <a:ea typeface="Georgia" charset="0"/>
                <a:cs typeface="Georgia" charset="0"/>
              </a:rPr>
              <a:t>Tertiary Enrolment </a:t>
            </a:r>
            <a:r>
              <a:rPr lang="en-US" sz="4000" b="1" dirty="0">
                <a:solidFill>
                  <a:srgbClr val="0070C0"/>
                </a:solidFill>
                <a:latin typeface="+mn-lt"/>
                <a:ea typeface="Georgia" charset="0"/>
                <a:cs typeface="Georgia" charset="0"/>
              </a:rPr>
              <a:t>Ratios in China, India and Indonesia: 1970, 1990, 2010, 2017 (%)</a:t>
            </a:r>
            <a:br>
              <a:rPr lang="en-US" sz="4000" b="1" dirty="0">
                <a:solidFill>
                  <a:srgbClr val="0070C0"/>
                </a:solidFill>
                <a:latin typeface="+mn-lt"/>
                <a:ea typeface="Georgia" charset="0"/>
                <a:cs typeface="Georgia" charset="0"/>
              </a:rPr>
            </a:br>
            <a:r>
              <a:rPr lang="en-US" sz="1600" dirty="0">
                <a:latin typeface="+mn-lt"/>
                <a:ea typeface="Georgia" charset="0"/>
                <a:cs typeface="Georgia" charset="0"/>
              </a:rPr>
              <a:t>2017 populations, World Bank data:  China 1386 million, India 1339 million, Indonesia 264 million </a:t>
            </a:r>
            <a:endParaRPr lang="en-US" sz="4000" dirty="0">
              <a:latin typeface="+mn-lt"/>
              <a:ea typeface="Georgia" charset="0"/>
              <a:cs typeface="Georgia" charset="0"/>
            </a:endParaRPr>
          </a:p>
        </p:txBody>
      </p:sp>
      <p:graphicFrame>
        <p:nvGraphicFramePr>
          <p:cNvPr id="4" name="Content Placeholder 3"/>
          <p:cNvGraphicFramePr>
            <a:graphicFrameLocks noGrp="1"/>
          </p:cNvGraphicFramePr>
          <p:nvPr>
            <p:ph idx="1"/>
            <p:extLst/>
          </p:nvPr>
        </p:nvGraphicFramePr>
        <p:xfrm>
          <a:off x="470646" y="1782762"/>
          <a:ext cx="8417860" cy="460664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310743" y="6389406"/>
            <a:ext cx="4362611" cy="307777"/>
          </a:xfrm>
          <a:prstGeom prst="rect">
            <a:avLst/>
          </a:prstGeom>
          <a:noFill/>
        </p:spPr>
        <p:txBody>
          <a:bodyPr wrap="square" rtlCol="0">
            <a:spAutoFit/>
          </a:bodyPr>
          <a:lstStyle/>
          <a:p>
            <a:r>
              <a:rPr lang="en-US" sz="1400" dirty="0"/>
              <a:t>In India the UNESCO data are for 1971, 1990, 2010, 2016</a:t>
            </a:r>
          </a:p>
        </p:txBody>
      </p:sp>
    </p:spTree>
    <p:extLst>
      <p:ext uri="{BB962C8B-B14F-4D97-AF65-F5344CB8AC3E}">
        <p14:creationId xmlns:p14="http://schemas.microsoft.com/office/powerpoint/2010/main" val="2847432566"/>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1FE22-3114-0343-A230-31E156F055FD}"/>
              </a:ext>
            </a:extLst>
          </p:cNvPr>
          <p:cNvSpPr>
            <a:spLocks noGrp="1"/>
          </p:cNvSpPr>
          <p:nvPr>
            <p:ph type="title"/>
          </p:nvPr>
        </p:nvSpPr>
        <p:spPr>
          <a:xfrm>
            <a:off x="195513" y="158752"/>
            <a:ext cx="8863427" cy="1325563"/>
          </a:xfrm>
        </p:spPr>
        <p:txBody>
          <a:bodyPr>
            <a:normAutofit fontScale="90000"/>
          </a:bodyPr>
          <a:lstStyle/>
          <a:p>
            <a:r>
              <a:rPr lang="en-GB" b="1" dirty="0">
                <a:solidFill>
                  <a:srgbClr val="0070C0"/>
                </a:solidFill>
                <a:latin typeface="+mn-lt"/>
              </a:rPr>
              <a:t>What drives changes in social practices that sweep across the planet?   </a:t>
            </a:r>
            <a:r>
              <a:rPr lang="en-GB" sz="3200" b="1" i="1" dirty="0">
                <a:latin typeface="+mn-lt"/>
              </a:rPr>
              <a:t>Consider -</a:t>
            </a:r>
          </a:p>
        </p:txBody>
      </p:sp>
      <p:sp>
        <p:nvSpPr>
          <p:cNvPr id="3" name="Content Placeholder 2">
            <a:extLst>
              <a:ext uri="{FF2B5EF4-FFF2-40B4-BE49-F238E27FC236}">
                <a16:creationId xmlns:a16="http://schemas.microsoft.com/office/drawing/2014/main" id="{68A9C03C-1A54-3346-833A-8D9FEAE3ACCC}"/>
              </a:ext>
            </a:extLst>
          </p:cNvPr>
          <p:cNvSpPr>
            <a:spLocks noGrp="1"/>
          </p:cNvSpPr>
          <p:nvPr>
            <p:ph idx="1"/>
          </p:nvPr>
        </p:nvSpPr>
        <p:spPr>
          <a:xfrm>
            <a:off x="385012" y="1484314"/>
            <a:ext cx="8673928" cy="3071643"/>
          </a:xfrm>
        </p:spPr>
        <p:txBody>
          <a:bodyPr>
            <a:normAutofit lnSpcReduction="10000"/>
          </a:bodyPr>
          <a:lstStyle/>
          <a:p>
            <a:pPr>
              <a:lnSpc>
                <a:spcPct val="120000"/>
              </a:lnSpc>
              <a:spcBef>
                <a:spcPts val="0"/>
              </a:spcBef>
            </a:pPr>
            <a:r>
              <a:rPr lang="en-GB" sz="2200" dirty="0"/>
              <a:t>The radiation of farming across Eurasia in 6000-5000 BCE</a:t>
            </a:r>
          </a:p>
          <a:p>
            <a:pPr>
              <a:lnSpc>
                <a:spcPct val="120000"/>
              </a:lnSpc>
              <a:spcBef>
                <a:spcPts val="0"/>
              </a:spcBef>
            </a:pPr>
            <a:r>
              <a:rPr lang="en-GB" sz="2200" dirty="0"/>
              <a:t>The rapid take-up of new technologies since then</a:t>
            </a:r>
          </a:p>
          <a:p>
            <a:pPr>
              <a:lnSpc>
                <a:spcPct val="120000"/>
              </a:lnSpc>
              <a:spcBef>
                <a:spcPts val="0"/>
              </a:spcBef>
            </a:pPr>
            <a:r>
              <a:rPr lang="en-GB" sz="2200" dirty="0"/>
              <a:t>The spread of the world religions after 500 BCE  </a:t>
            </a:r>
          </a:p>
          <a:p>
            <a:pPr>
              <a:lnSpc>
                <a:spcPct val="120000"/>
              </a:lnSpc>
              <a:spcBef>
                <a:spcPts val="0"/>
              </a:spcBef>
            </a:pPr>
            <a:r>
              <a:rPr lang="en-GB" sz="2200" dirty="0"/>
              <a:t>Common modes of social organisation since the nineteenth century</a:t>
            </a:r>
          </a:p>
          <a:p>
            <a:pPr>
              <a:lnSpc>
                <a:spcPct val="120000"/>
              </a:lnSpc>
              <a:spcBef>
                <a:spcPts val="0"/>
              </a:spcBef>
            </a:pPr>
            <a:r>
              <a:rPr lang="en-GB" sz="2200" dirty="0"/>
              <a:t>The global dynamics of fashion and popular culture</a:t>
            </a:r>
          </a:p>
          <a:p>
            <a:pPr>
              <a:lnSpc>
                <a:spcPct val="120000"/>
              </a:lnSpc>
              <a:spcBef>
                <a:spcPts val="0"/>
              </a:spcBef>
            </a:pPr>
            <a:r>
              <a:rPr lang="en-GB" sz="2200" dirty="0"/>
              <a:t>The global adoption of the English language after 1940</a:t>
            </a:r>
          </a:p>
          <a:p>
            <a:pPr>
              <a:lnSpc>
                <a:spcPct val="120000"/>
              </a:lnSpc>
              <a:spcBef>
                <a:spcPts val="0"/>
              </a:spcBef>
            </a:pPr>
            <a:r>
              <a:rPr lang="en-GB" sz="2200" dirty="0"/>
              <a:t>Social and economic development as hyper-urbanisation after 1980</a:t>
            </a:r>
          </a:p>
          <a:p>
            <a:pPr>
              <a:lnSpc>
                <a:spcPct val="120000"/>
              </a:lnSpc>
              <a:spcBef>
                <a:spcPts val="0"/>
              </a:spcBef>
            </a:pPr>
            <a:r>
              <a:rPr lang="en-GB" sz="2200" dirty="0"/>
              <a:t>The spread of high participation higher education after 1995</a:t>
            </a:r>
          </a:p>
          <a:p>
            <a:endParaRPr lang="en-GB" sz="2400" dirty="0"/>
          </a:p>
        </p:txBody>
      </p:sp>
      <p:pic>
        <p:nvPicPr>
          <p:cNvPr id="5" name="Picture 4">
            <a:extLst>
              <a:ext uri="{FF2B5EF4-FFF2-40B4-BE49-F238E27FC236}">
                <a16:creationId xmlns:a16="http://schemas.microsoft.com/office/drawing/2014/main" id="{1A1AA63C-97A5-1742-A12E-EC19826D043F}"/>
              </a:ext>
            </a:extLst>
          </p:cNvPr>
          <p:cNvPicPr>
            <a:picLocks noChangeAspect="1"/>
          </p:cNvPicPr>
          <p:nvPr/>
        </p:nvPicPr>
        <p:blipFill rotWithShape="1">
          <a:blip r:embed="rId2"/>
          <a:srcRect l="334" t="-54332" r="-334" b="-51289"/>
          <a:stretch/>
        </p:blipFill>
        <p:spPr>
          <a:xfrm>
            <a:off x="0" y="3429000"/>
            <a:ext cx="9144000" cy="4568611"/>
          </a:xfrm>
          <a:prstGeom prst="rect">
            <a:avLst/>
          </a:prstGeom>
        </p:spPr>
      </p:pic>
    </p:spTree>
    <p:extLst>
      <p:ext uri="{BB962C8B-B14F-4D97-AF65-F5344CB8AC3E}">
        <p14:creationId xmlns:p14="http://schemas.microsoft.com/office/powerpoint/2010/main" val="27336093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817"/>
            <a:ext cx="9144000" cy="1508124"/>
          </a:xfrm>
        </p:spPr>
        <p:txBody>
          <a:bodyPr>
            <a:noAutofit/>
          </a:bodyPr>
          <a:lstStyle/>
          <a:p>
            <a:pPr algn="ctr"/>
            <a:r>
              <a:rPr lang="en-US" sz="4000" b="1">
                <a:solidFill>
                  <a:srgbClr val="0070C0"/>
                </a:solidFill>
                <a:latin typeface="+mn-lt"/>
                <a:ea typeface="Georgia" charset="0"/>
                <a:cs typeface="Georgia" charset="0"/>
              </a:rPr>
              <a:t>Tertiary Enrolment </a:t>
            </a:r>
            <a:r>
              <a:rPr lang="en-US" sz="4000" b="1" dirty="0">
                <a:solidFill>
                  <a:srgbClr val="0070C0"/>
                </a:solidFill>
                <a:latin typeface="+mn-lt"/>
                <a:ea typeface="Georgia" charset="0"/>
                <a:cs typeface="Georgia" charset="0"/>
              </a:rPr>
              <a:t>Ratios in China, India and Indonesia: 1970, 1990, 2010, 2017 (%)</a:t>
            </a:r>
            <a:br>
              <a:rPr lang="en-US" sz="4000" b="1" dirty="0">
                <a:solidFill>
                  <a:srgbClr val="0070C0"/>
                </a:solidFill>
                <a:latin typeface="+mn-lt"/>
                <a:ea typeface="Georgia" charset="0"/>
                <a:cs typeface="Georgia" charset="0"/>
              </a:rPr>
            </a:br>
            <a:r>
              <a:rPr lang="en-US" sz="1600" dirty="0">
                <a:latin typeface="+mn-lt"/>
                <a:ea typeface="Georgia" charset="0"/>
                <a:cs typeface="Georgia" charset="0"/>
              </a:rPr>
              <a:t>2017 populations, World Bank data:  China 1386 million, India 1339 million, Indonesia 264 million </a:t>
            </a:r>
            <a:endParaRPr lang="en-US" sz="4000" dirty="0">
              <a:latin typeface="+mn-lt"/>
              <a:ea typeface="Georgia" charset="0"/>
              <a:cs typeface="Georgia" charset="0"/>
            </a:endParaRPr>
          </a:p>
        </p:txBody>
      </p:sp>
      <p:graphicFrame>
        <p:nvGraphicFramePr>
          <p:cNvPr id="4" name="Content Placeholder 3"/>
          <p:cNvGraphicFramePr>
            <a:graphicFrameLocks noGrp="1"/>
          </p:cNvGraphicFramePr>
          <p:nvPr>
            <p:ph idx="1"/>
            <p:extLst/>
          </p:nvPr>
        </p:nvGraphicFramePr>
        <p:xfrm>
          <a:off x="470646" y="1782762"/>
          <a:ext cx="8417860" cy="460664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310743" y="6389406"/>
            <a:ext cx="4362611" cy="307777"/>
          </a:xfrm>
          <a:prstGeom prst="rect">
            <a:avLst/>
          </a:prstGeom>
          <a:noFill/>
        </p:spPr>
        <p:txBody>
          <a:bodyPr wrap="square" rtlCol="0">
            <a:spAutoFit/>
          </a:bodyPr>
          <a:lstStyle/>
          <a:p>
            <a:r>
              <a:rPr lang="en-US" sz="1400" dirty="0"/>
              <a:t>In India the UNESCO data are for 1971, 1990, 2010, 2016</a:t>
            </a:r>
          </a:p>
        </p:txBody>
      </p:sp>
    </p:spTree>
    <p:extLst>
      <p:ext uri="{BB962C8B-B14F-4D97-AF65-F5344CB8AC3E}">
        <p14:creationId xmlns:p14="http://schemas.microsoft.com/office/powerpoint/2010/main" val="926434071"/>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C584-7736-584C-BEAC-60C7F3B7D88A}"/>
              </a:ext>
            </a:extLst>
          </p:cNvPr>
          <p:cNvSpPr>
            <a:spLocks noGrp="1"/>
          </p:cNvSpPr>
          <p:nvPr>
            <p:ph type="title"/>
          </p:nvPr>
        </p:nvSpPr>
        <p:spPr>
          <a:xfrm>
            <a:off x="628650" y="158297"/>
            <a:ext cx="7886700" cy="1325563"/>
          </a:xfrm>
        </p:spPr>
        <p:txBody>
          <a:bodyPr>
            <a:normAutofit/>
          </a:bodyPr>
          <a:lstStyle/>
          <a:p>
            <a:pPr algn="ctr"/>
            <a:r>
              <a:rPr lang="en-GB" sz="3600" b="1" dirty="0">
                <a:solidFill>
                  <a:srgbClr val="0070C0"/>
                </a:solidFill>
                <a:latin typeface="+mn-lt"/>
              </a:rPr>
              <a:t>World urban population (%) and Gross Tertiary Enrolment Ratio (%): 1991-2017</a:t>
            </a:r>
          </a:p>
        </p:txBody>
      </p:sp>
      <p:graphicFrame>
        <p:nvGraphicFramePr>
          <p:cNvPr id="4" name="Content Placeholder 3">
            <a:extLst>
              <a:ext uri="{FF2B5EF4-FFF2-40B4-BE49-F238E27FC236}">
                <a16:creationId xmlns:a16="http://schemas.microsoft.com/office/drawing/2014/main" id="{DCBBDAFE-04BB-CE45-A931-26D646DE4B70}"/>
              </a:ext>
            </a:extLst>
          </p:cNvPr>
          <p:cNvGraphicFramePr>
            <a:graphicFrameLocks noGrp="1"/>
          </p:cNvGraphicFramePr>
          <p:nvPr>
            <p:ph idx="1"/>
            <p:extLst/>
          </p:nvPr>
        </p:nvGraphicFramePr>
        <p:xfrm>
          <a:off x="457200" y="1600200"/>
          <a:ext cx="8229600" cy="50585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2452589"/>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CROSS-BORDER STUDENT MOBILITY</a:t>
            </a:r>
          </a:p>
        </p:txBody>
      </p:sp>
    </p:spTree>
    <p:extLst>
      <p:ext uri="{BB962C8B-B14F-4D97-AF65-F5344CB8AC3E}">
        <p14:creationId xmlns:p14="http://schemas.microsoft.com/office/powerpoint/2010/main" val="970116702"/>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A733-7860-F44E-BA3D-11D7DDFCF533}"/>
              </a:ext>
            </a:extLst>
          </p:cNvPr>
          <p:cNvSpPr>
            <a:spLocks noGrp="1"/>
          </p:cNvSpPr>
          <p:nvPr>
            <p:ph type="title"/>
          </p:nvPr>
        </p:nvSpPr>
        <p:spPr>
          <a:xfrm>
            <a:off x="130629" y="365126"/>
            <a:ext cx="8806542" cy="1325563"/>
          </a:xfrm>
        </p:spPr>
        <p:txBody>
          <a:bodyPr>
            <a:normAutofit fontScale="90000"/>
          </a:bodyPr>
          <a:lstStyle/>
          <a:p>
            <a:pPr algn="ctr"/>
            <a:r>
              <a:rPr lang="en-GB" b="1" dirty="0">
                <a:solidFill>
                  <a:srgbClr val="0070C0"/>
                </a:solidFill>
                <a:latin typeface="+mn-lt"/>
              </a:rPr>
              <a:t>Total international/ foreign students in tertiary education, 1998-2016 (millions</a:t>
            </a:r>
            <a:r>
              <a:rPr lang="en-GB" sz="4000" b="1" dirty="0">
                <a:solidFill>
                  <a:srgbClr val="0070C0"/>
                </a:solidFill>
                <a:latin typeface="+mn-lt"/>
              </a:rPr>
              <a:t>)</a:t>
            </a:r>
            <a:br>
              <a:rPr lang="en-GB" sz="3600" b="1" dirty="0">
                <a:latin typeface="+mn-lt"/>
              </a:rPr>
            </a:br>
            <a:r>
              <a:rPr lang="en-GB" sz="2000" dirty="0">
                <a:latin typeface="+mn-lt"/>
              </a:rPr>
              <a:t>OECD data 2018</a:t>
            </a:r>
          </a:p>
        </p:txBody>
      </p:sp>
      <p:graphicFrame>
        <p:nvGraphicFramePr>
          <p:cNvPr id="4" name="Content Placeholder 3">
            <a:extLst>
              <a:ext uri="{FF2B5EF4-FFF2-40B4-BE49-F238E27FC236}">
                <a16:creationId xmlns:a16="http://schemas.microsoft.com/office/drawing/2014/main" id="{DA95AEE6-4695-F649-877D-C51A3BB1FF70}"/>
              </a:ext>
            </a:extLst>
          </p:cNvPr>
          <p:cNvGraphicFramePr>
            <a:graphicFrameLocks noGrp="1"/>
          </p:cNvGraphicFramePr>
          <p:nvPr>
            <p:ph idx="1"/>
            <p:extLst/>
          </p:nvPr>
        </p:nvGraphicFramePr>
        <p:xfrm>
          <a:off x="381000" y="2237468"/>
          <a:ext cx="8356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2133873"/>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4D9F7-47F5-CB4A-B684-56FF67E94710}"/>
              </a:ext>
            </a:extLst>
          </p:cNvPr>
          <p:cNvSpPr>
            <a:spLocks noGrp="1"/>
          </p:cNvSpPr>
          <p:nvPr>
            <p:ph type="title"/>
          </p:nvPr>
        </p:nvSpPr>
        <p:spPr>
          <a:xfrm>
            <a:off x="0" y="77151"/>
            <a:ext cx="9144000" cy="1325563"/>
          </a:xfrm>
        </p:spPr>
        <p:txBody>
          <a:bodyPr>
            <a:normAutofit/>
          </a:bodyPr>
          <a:lstStyle/>
          <a:p>
            <a:pPr algn="ctr"/>
            <a:r>
              <a:rPr lang="en-GB" sz="4000" b="1" dirty="0">
                <a:solidFill>
                  <a:srgbClr val="0070C0"/>
                </a:solidFill>
                <a:latin typeface="+mn-lt"/>
              </a:rPr>
              <a:t>Outgoing tertiary students compared to home country students (2016)</a:t>
            </a:r>
          </a:p>
        </p:txBody>
      </p:sp>
      <p:graphicFrame>
        <p:nvGraphicFramePr>
          <p:cNvPr id="4" name="Content Placeholder 3">
            <a:extLst>
              <a:ext uri="{FF2B5EF4-FFF2-40B4-BE49-F238E27FC236}">
                <a16:creationId xmlns:a16="http://schemas.microsoft.com/office/drawing/2014/main" id="{E5043647-830F-6B42-AF6D-F0719CBE38D6}"/>
              </a:ext>
            </a:extLst>
          </p:cNvPr>
          <p:cNvGraphicFramePr>
            <a:graphicFrameLocks noGrp="1"/>
          </p:cNvGraphicFramePr>
          <p:nvPr>
            <p:ph idx="1"/>
            <p:extLst/>
          </p:nvPr>
        </p:nvGraphicFramePr>
        <p:xfrm>
          <a:off x="628649" y="1402714"/>
          <a:ext cx="7886701" cy="5339080"/>
        </p:xfrm>
        <a:graphic>
          <a:graphicData uri="http://schemas.openxmlformats.org/drawingml/2006/table">
            <a:tbl>
              <a:tblPr firstRow="1" bandRow="1">
                <a:tableStyleId>{5C22544A-7EE6-4342-B048-85BDC9FD1C3A}</a:tableStyleId>
              </a:tblPr>
              <a:tblGrid>
                <a:gridCol w="2197677">
                  <a:extLst>
                    <a:ext uri="{9D8B030D-6E8A-4147-A177-3AD203B41FA5}">
                      <a16:colId xmlns:a16="http://schemas.microsoft.com/office/drawing/2014/main" val="3566764707"/>
                    </a:ext>
                  </a:extLst>
                </a:gridCol>
                <a:gridCol w="2042556">
                  <a:extLst>
                    <a:ext uri="{9D8B030D-6E8A-4147-A177-3AD203B41FA5}">
                      <a16:colId xmlns:a16="http://schemas.microsoft.com/office/drawing/2014/main" val="1935527303"/>
                    </a:ext>
                  </a:extLst>
                </a:gridCol>
                <a:gridCol w="1733798">
                  <a:extLst>
                    <a:ext uri="{9D8B030D-6E8A-4147-A177-3AD203B41FA5}">
                      <a16:colId xmlns:a16="http://schemas.microsoft.com/office/drawing/2014/main" val="1749388841"/>
                    </a:ext>
                  </a:extLst>
                </a:gridCol>
                <a:gridCol w="1912670">
                  <a:extLst>
                    <a:ext uri="{9D8B030D-6E8A-4147-A177-3AD203B41FA5}">
                      <a16:colId xmlns:a16="http://schemas.microsoft.com/office/drawing/2014/main" val="2974120874"/>
                    </a:ext>
                  </a:extLst>
                </a:gridCol>
              </a:tblGrid>
              <a:tr h="370840">
                <a:tc>
                  <a:txBody>
                    <a:bodyPr/>
                    <a:lstStyle/>
                    <a:p>
                      <a:r>
                        <a:rPr lang="en-GB" sz="1400" dirty="0"/>
                        <a:t>Country</a:t>
                      </a:r>
                    </a:p>
                  </a:txBody>
                  <a:tcPr/>
                </a:tc>
                <a:tc>
                  <a:txBody>
                    <a:bodyPr/>
                    <a:lstStyle/>
                    <a:p>
                      <a:pPr algn="ctr"/>
                      <a:r>
                        <a:rPr lang="en-GB" sz="1400" dirty="0"/>
                        <a:t>outgoing students 2016</a:t>
                      </a:r>
                    </a:p>
                  </a:txBody>
                  <a:tcPr/>
                </a:tc>
                <a:tc>
                  <a:txBody>
                    <a:bodyPr/>
                    <a:lstStyle/>
                    <a:p>
                      <a:pPr algn="ctr"/>
                      <a:r>
                        <a:rPr lang="en-GB" sz="1400" dirty="0"/>
                        <a:t>home students 2016</a:t>
                      </a:r>
                    </a:p>
                  </a:txBody>
                  <a:tcPr/>
                </a:tc>
                <a:tc>
                  <a:txBody>
                    <a:bodyPr/>
                    <a:lstStyle/>
                    <a:p>
                      <a:pPr algn="ctr"/>
                      <a:r>
                        <a:rPr lang="en-GB" sz="1400" dirty="0"/>
                        <a:t>mobile students as  % of home students</a:t>
                      </a:r>
                    </a:p>
                  </a:txBody>
                  <a:tcPr/>
                </a:tc>
                <a:extLst>
                  <a:ext uri="{0D108BD9-81ED-4DB2-BD59-A6C34878D82A}">
                    <a16:rowId xmlns:a16="http://schemas.microsoft.com/office/drawing/2014/main" val="3813213514"/>
                  </a:ext>
                </a:extLst>
              </a:tr>
              <a:tr h="370840">
                <a:tc>
                  <a:txBody>
                    <a:bodyPr/>
                    <a:lstStyle/>
                    <a:p>
                      <a:r>
                        <a:rPr lang="en-GB" dirty="0"/>
                        <a:t>China</a:t>
                      </a:r>
                    </a:p>
                  </a:txBody>
                  <a:tcPr/>
                </a:tc>
                <a:tc>
                  <a:txBody>
                    <a:bodyPr/>
                    <a:lstStyle/>
                    <a:p>
                      <a:pPr algn="ctr"/>
                      <a:r>
                        <a:rPr lang="en-GB" dirty="0"/>
                        <a:t>866,072</a:t>
                      </a:r>
                    </a:p>
                  </a:txBody>
                  <a:tcPr/>
                </a:tc>
                <a:tc>
                  <a:txBody>
                    <a:bodyPr/>
                    <a:lstStyle/>
                    <a:p>
                      <a:pPr algn="ctr"/>
                      <a:r>
                        <a:rPr lang="en-GB" dirty="0"/>
                        <a:t>43,886,104</a:t>
                      </a:r>
                    </a:p>
                  </a:txBody>
                  <a:tcPr/>
                </a:tc>
                <a:tc>
                  <a:txBody>
                    <a:bodyPr/>
                    <a:lstStyle/>
                    <a:p>
                      <a:pPr algn="ctr"/>
                      <a:r>
                        <a:rPr lang="en-GB" dirty="0"/>
                        <a:t>  1.97%</a:t>
                      </a:r>
                    </a:p>
                  </a:txBody>
                  <a:tcPr/>
                </a:tc>
                <a:extLst>
                  <a:ext uri="{0D108BD9-81ED-4DB2-BD59-A6C34878D82A}">
                    <a16:rowId xmlns:a16="http://schemas.microsoft.com/office/drawing/2014/main" val="2547335278"/>
                  </a:ext>
                </a:extLst>
              </a:tr>
              <a:tr h="370840">
                <a:tc>
                  <a:txBody>
                    <a:bodyPr/>
                    <a:lstStyle/>
                    <a:p>
                      <a:r>
                        <a:rPr lang="en-GB" dirty="0"/>
                        <a:t>India</a:t>
                      </a:r>
                    </a:p>
                  </a:txBody>
                  <a:tcPr/>
                </a:tc>
                <a:tc>
                  <a:txBody>
                    <a:bodyPr/>
                    <a:lstStyle/>
                    <a:p>
                      <a:pPr algn="ctr"/>
                      <a:r>
                        <a:rPr lang="en-GB" dirty="0"/>
                        <a:t>301,406</a:t>
                      </a:r>
                    </a:p>
                  </a:txBody>
                  <a:tcPr/>
                </a:tc>
                <a:tc>
                  <a:txBody>
                    <a:bodyPr/>
                    <a:lstStyle/>
                    <a:p>
                      <a:pPr algn="ctr"/>
                      <a:r>
                        <a:rPr lang="en-GB" dirty="0"/>
                        <a:t>32,391,800</a:t>
                      </a:r>
                    </a:p>
                  </a:txBody>
                  <a:tcPr/>
                </a:tc>
                <a:tc>
                  <a:txBody>
                    <a:bodyPr/>
                    <a:lstStyle/>
                    <a:p>
                      <a:pPr algn="ctr"/>
                      <a:r>
                        <a:rPr lang="en-GB" dirty="0"/>
                        <a:t>  0.93%</a:t>
                      </a:r>
                    </a:p>
                  </a:txBody>
                  <a:tcPr/>
                </a:tc>
                <a:extLst>
                  <a:ext uri="{0D108BD9-81ED-4DB2-BD59-A6C34878D82A}">
                    <a16:rowId xmlns:a16="http://schemas.microsoft.com/office/drawing/2014/main" val="3156248594"/>
                  </a:ext>
                </a:extLst>
              </a:tr>
              <a:tr h="370840">
                <a:tc>
                  <a:txBody>
                    <a:bodyPr/>
                    <a:lstStyle/>
                    <a:p>
                      <a:r>
                        <a:rPr lang="en-GB" dirty="0"/>
                        <a:t>Germany</a:t>
                      </a:r>
                    </a:p>
                  </a:txBody>
                  <a:tcPr/>
                </a:tc>
                <a:tc>
                  <a:txBody>
                    <a:bodyPr/>
                    <a:lstStyle/>
                    <a:p>
                      <a:pPr algn="ctr"/>
                      <a:r>
                        <a:rPr lang="en-GB" dirty="0"/>
                        <a:t>119,088</a:t>
                      </a:r>
                    </a:p>
                  </a:txBody>
                  <a:tcPr/>
                </a:tc>
                <a:tc>
                  <a:txBody>
                    <a:bodyPr/>
                    <a:lstStyle/>
                    <a:p>
                      <a:pPr algn="ctr"/>
                      <a:r>
                        <a:rPr lang="en-GB" dirty="0"/>
                        <a:t>  3,043,084</a:t>
                      </a:r>
                    </a:p>
                  </a:txBody>
                  <a:tcPr/>
                </a:tc>
                <a:tc>
                  <a:txBody>
                    <a:bodyPr/>
                    <a:lstStyle/>
                    <a:p>
                      <a:pPr algn="ctr"/>
                      <a:r>
                        <a:rPr lang="en-GB" dirty="0"/>
                        <a:t>  3.91%</a:t>
                      </a:r>
                    </a:p>
                  </a:txBody>
                  <a:tcPr/>
                </a:tc>
                <a:extLst>
                  <a:ext uri="{0D108BD9-81ED-4DB2-BD59-A6C34878D82A}">
                    <a16:rowId xmlns:a16="http://schemas.microsoft.com/office/drawing/2014/main" val="1304947062"/>
                  </a:ext>
                </a:extLst>
              </a:tr>
              <a:tr h="370840">
                <a:tc>
                  <a:txBody>
                    <a:bodyPr/>
                    <a:lstStyle/>
                    <a:p>
                      <a:r>
                        <a:rPr lang="en-GB" dirty="0"/>
                        <a:t>South Korea</a:t>
                      </a:r>
                    </a:p>
                  </a:txBody>
                  <a:tcPr/>
                </a:tc>
                <a:tc>
                  <a:txBody>
                    <a:bodyPr/>
                    <a:lstStyle/>
                    <a:p>
                      <a:pPr algn="ctr"/>
                      <a:r>
                        <a:rPr lang="en-GB" dirty="0"/>
                        <a:t>104,972</a:t>
                      </a:r>
                    </a:p>
                  </a:txBody>
                  <a:tcPr/>
                </a:tc>
                <a:tc>
                  <a:txBody>
                    <a:bodyPr/>
                    <a:lstStyle/>
                    <a:p>
                      <a:pPr algn="ctr"/>
                      <a:r>
                        <a:rPr lang="en-GB" dirty="0"/>
                        <a:t>  3,204,348</a:t>
                      </a:r>
                    </a:p>
                  </a:txBody>
                  <a:tcPr/>
                </a:tc>
                <a:tc>
                  <a:txBody>
                    <a:bodyPr/>
                    <a:lstStyle/>
                    <a:p>
                      <a:pPr algn="ctr"/>
                      <a:r>
                        <a:rPr lang="en-GB" dirty="0"/>
                        <a:t>  3.28%</a:t>
                      </a:r>
                    </a:p>
                  </a:txBody>
                  <a:tcPr/>
                </a:tc>
                <a:extLst>
                  <a:ext uri="{0D108BD9-81ED-4DB2-BD59-A6C34878D82A}">
                    <a16:rowId xmlns:a16="http://schemas.microsoft.com/office/drawing/2014/main" val="2396016753"/>
                  </a:ext>
                </a:extLst>
              </a:tr>
              <a:tr h="370840">
                <a:tc>
                  <a:txBody>
                    <a:bodyPr/>
                    <a:lstStyle/>
                    <a:p>
                      <a:r>
                        <a:rPr lang="en-GB" dirty="0"/>
                        <a:t>Nigeria</a:t>
                      </a:r>
                    </a:p>
                  </a:txBody>
                  <a:tcPr/>
                </a:tc>
                <a:tc>
                  <a:txBody>
                    <a:bodyPr/>
                    <a:lstStyle/>
                    <a:p>
                      <a:pPr algn="ctr"/>
                      <a:r>
                        <a:rPr lang="en-GB" dirty="0"/>
                        <a:t>  95,731</a:t>
                      </a:r>
                    </a:p>
                  </a:txBody>
                  <a:tcPr/>
                </a:tc>
                <a:tc>
                  <a:txBody>
                    <a:bodyPr/>
                    <a:lstStyle/>
                    <a:p>
                      <a:pPr algn="ctr"/>
                      <a:r>
                        <a:rPr lang="en-GB" sz="1400" dirty="0"/>
                        <a:t>data </a:t>
                      </a:r>
                      <a:r>
                        <a:rPr lang="en-GB" sz="1400" dirty="0" err="1"/>
                        <a:t>n.a</a:t>
                      </a:r>
                      <a:r>
                        <a:rPr lang="en-GB" sz="1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  data </a:t>
                      </a:r>
                      <a:r>
                        <a:rPr lang="en-GB" sz="1400" dirty="0" err="1"/>
                        <a:t>n.a</a:t>
                      </a:r>
                      <a:r>
                        <a:rPr lang="en-GB" sz="1400" dirty="0"/>
                        <a:t>.</a:t>
                      </a:r>
                    </a:p>
                  </a:txBody>
                  <a:tcPr/>
                </a:tc>
                <a:extLst>
                  <a:ext uri="{0D108BD9-81ED-4DB2-BD59-A6C34878D82A}">
                    <a16:rowId xmlns:a16="http://schemas.microsoft.com/office/drawing/2014/main" val="3373389730"/>
                  </a:ext>
                </a:extLst>
              </a:tr>
              <a:tr h="370840">
                <a:tc>
                  <a:txBody>
                    <a:bodyPr/>
                    <a:lstStyle/>
                    <a:p>
                      <a:r>
                        <a:rPr lang="en-GB" dirty="0"/>
                        <a:t>France</a:t>
                      </a:r>
                    </a:p>
                  </a:txBody>
                  <a:tcPr/>
                </a:tc>
                <a:tc>
                  <a:txBody>
                    <a:bodyPr/>
                    <a:lstStyle/>
                    <a:p>
                      <a:pPr algn="ctr"/>
                      <a:r>
                        <a:rPr lang="en-GB" dirty="0"/>
                        <a:t>  90,543</a:t>
                      </a:r>
                    </a:p>
                  </a:txBody>
                  <a:tcPr/>
                </a:tc>
                <a:tc>
                  <a:txBody>
                    <a:bodyPr/>
                    <a:lstStyle/>
                    <a:p>
                      <a:pPr algn="ctr"/>
                      <a:r>
                        <a:rPr lang="en-GB" dirty="0"/>
                        <a:t>  2,480,186</a:t>
                      </a:r>
                    </a:p>
                  </a:txBody>
                  <a:tcPr/>
                </a:tc>
                <a:tc>
                  <a:txBody>
                    <a:bodyPr/>
                    <a:lstStyle/>
                    <a:p>
                      <a:pPr algn="ctr"/>
                      <a:r>
                        <a:rPr lang="en-GB" dirty="0"/>
                        <a:t>  3.65%</a:t>
                      </a:r>
                    </a:p>
                  </a:txBody>
                  <a:tcPr/>
                </a:tc>
                <a:extLst>
                  <a:ext uri="{0D108BD9-81ED-4DB2-BD59-A6C34878D82A}">
                    <a16:rowId xmlns:a16="http://schemas.microsoft.com/office/drawing/2014/main" val="2255753689"/>
                  </a:ext>
                </a:extLst>
              </a:tr>
              <a:tr h="370840">
                <a:tc>
                  <a:txBody>
                    <a:bodyPr/>
                    <a:lstStyle/>
                    <a:p>
                      <a:r>
                        <a:rPr lang="en-GB" dirty="0"/>
                        <a:t>Kazakhstan</a:t>
                      </a:r>
                    </a:p>
                  </a:txBody>
                  <a:tcPr/>
                </a:tc>
                <a:tc>
                  <a:txBody>
                    <a:bodyPr/>
                    <a:lstStyle/>
                    <a:p>
                      <a:pPr algn="ctr"/>
                      <a:r>
                        <a:rPr lang="en-GB" dirty="0"/>
                        <a:t>  90,187</a:t>
                      </a:r>
                    </a:p>
                  </a:txBody>
                  <a:tcPr/>
                </a:tc>
                <a:tc>
                  <a:txBody>
                    <a:bodyPr/>
                    <a:lstStyle/>
                    <a:p>
                      <a:pPr algn="ctr"/>
                      <a:r>
                        <a:rPr lang="en-GB" dirty="0"/>
                        <a:t>     623,534</a:t>
                      </a:r>
                    </a:p>
                  </a:txBody>
                  <a:tcPr/>
                </a:tc>
                <a:tc>
                  <a:txBody>
                    <a:bodyPr/>
                    <a:lstStyle/>
                    <a:p>
                      <a:pPr algn="ctr"/>
                      <a:r>
                        <a:rPr lang="en-GB" dirty="0"/>
                        <a:t>14.46%</a:t>
                      </a:r>
                    </a:p>
                  </a:txBody>
                  <a:tcPr/>
                </a:tc>
                <a:extLst>
                  <a:ext uri="{0D108BD9-81ED-4DB2-BD59-A6C34878D82A}">
                    <a16:rowId xmlns:a16="http://schemas.microsoft.com/office/drawing/2014/main" val="1295730767"/>
                  </a:ext>
                </a:extLst>
              </a:tr>
              <a:tr h="370840">
                <a:tc>
                  <a:txBody>
                    <a:bodyPr/>
                    <a:lstStyle/>
                    <a:p>
                      <a:r>
                        <a:rPr lang="en-GB" dirty="0"/>
                        <a:t>Saudi Arabia</a:t>
                      </a:r>
                    </a:p>
                  </a:txBody>
                  <a:tcPr/>
                </a:tc>
                <a:tc>
                  <a:txBody>
                    <a:bodyPr/>
                    <a:lstStyle/>
                    <a:p>
                      <a:pPr algn="ctr"/>
                      <a:r>
                        <a:rPr lang="en-GB" dirty="0"/>
                        <a:t>  90,178</a:t>
                      </a:r>
                    </a:p>
                  </a:txBody>
                  <a:tcPr/>
                </a:tc>
                <a:tc>
                  <a:txBody>
                    <a:bodyPr/>
                    <a:lstStyle/>
                    <a:p>
                      <a:pPr algn="ctr"/>
                      <a:r>
                        <a:rPr lang="en-GB" dirty="0"/>
                        <a:t>  1,622,441</a:t>
                      </a:r>
                    </a:p>
                  </a:txBody>
                  <a:tcPr/>
                </a:tc>
                <a:tc>
                  <a:txBody>
                    <a:bodyPr/>
                    <a:lstStyle/>
                    <a:p>
                      <a:pPr algn="ctr"/>
                      <a:r>
                        <a:rPr lang="en-GB" dirty="0"/>
                        <a:t>  5.56%</a:t>
                      </a:r>
                    </a:p>
                  </a:txBody>
                  <a:tcPr/>
                </a:tc>
                <a:extLst>
                  <a:ext uri="{0D108BD9-81ED-4DB2-BD59-A6C34878D82A}">
                    <a16:rowId xmlns:a16="http://schemas.microsoft.com/office/drawing/2014/main" val="1548021799"/>
                  </a:ext>
                </a:extLst>
              </a:tr>
              <a:tr h="370840">
                <a:tc>
                  <a:txBody>
                    <a:bodyPr/>
                    <a:lstStyle/>
                    <a:p>
                      <a:r>
                        <a:rPr lang="en-GB" dirty="0"/>
                        <a:t>Vietnam</a:t>
                      </a:r>
                    </a:p>
                  </a:txBody>
                  <a:tcPr/>
                </a:tc>
                <a:tc>
                  <a:txBody>
                    <a:bodyPr/>
                    <a:lstStyle/>
                    <a:p>
                      <a:pPr algn="ctr"/>
                      <a:r>
                        <a:rPr lang="en-GB" dirty="0"/>
                        <a:t>  82,159</a:t>
                      </a:r>
                    </a:p>
                  </a:txBody>
                  <a:tcPr/>
                </a:tc>
                <a:tc>
                  <a:txBody>
                    <a:bodyPr/>
                    <a:lstStyle/>
                    <a:p>
                      <a:pPr algn="ctr"/>
                      <a:r>
                        <a:rPr lang="en-GB" dirty="0"/>
                        <a:t>  2,307,361</a:t>
                      </a:r>
                    </a:p>
                  </a:txBody>
                  <a:tcPr/>
                </a:tc>
                <a:tc>
                  <a:txBody>
                    <a:bodyPr/>
                    <a:lstStyle/>
                    <a:p>
                      <a:pPr algn="ctr"/>
                      <a:r>
                        <a:rPr lang="en-GB" dirty="0"/>
                        <a:t>  3.56%</a:t>
                      </a:r>
                    </a:p>
                  </a:txBody>
                  <a:tcPr/>
                </a:tc>
                <a:extLst>
                  <a:ext uri="{0D108BD9-81ED-4DB2-BD59-A6C34878D82A}">
                    <a16:rowId xmlns:a16="http://schemas.microsoft.com/office/drawing/2014/main" val="3226058533"/>
                  </a:ext>
                </a:extLst>
              </a:tr>
              <a:tr h="370840">
                <a:tc>
                  <a:txBody>
                    <a:bodyPr/>
                    <a:lstStyle/>
                    <a:p>
                      <a:r>
                        <a:rPr lang="en-GB" dirty="0"/>
                        <a:t>Ukraine</a:t>
                      </a:r>
                    </a:p>
                  </a:txBody>
                  <a:tcPr/>
                </a:tc>
                <a:tc>
                  <a:txBody>
                    <a:bodyPr/>
                    <a:lstStyle/>
                    <a:p>
                      <a:pPr algn="ctr"/>
                      <a:r>
                        <a:rPr lang="en-GB" dirty="0"/>
                        <a:t>  77,263</a:t>
                      </a:r>
                    </a:p>
                  </a:txBody>
                  <a:tcPr/>
                </a:tc>
                <a:tc>
                  <a:txBody>
                    <a:bodyPr/>
                    <a:lstStyle/>
                    <a:p>
                      <a:pPr algn="ctr"/>
                      <a:r>
                        <a:rPr lang="en-GB" dirty="0"/>
                        <a:t>  1,689,724</a:t>
                      </a:r>
                    </a:p>
                  </a:txBody>
                  <a:tcPr/>
                </a:tc>
                <a:tc>
                  <a:txBody>
                    <a:bodyPr/>
                    <a:lstStyle/>
                    <a:p>
                      <a:pPr algn="ctr"/>
                      <a:r>
                        <a:rPr lang="en-GB" dirty="0"/>
                        <a:t>  4.57%</a:t>
                      </a:r>
                    </a:p>
                  </a:txBody>
                  <a:tcPr/>
                </a:tc>
                <a:extLst>
                  <a:ext uri="{0D108BD9-81ED-4DB2-BD59-A6C34878D82A}">
                    <a16:rowId xmlns:a16="http://schemas.microsoft.com/office/drawing/2014/main" val="2604441563"/>
                  </a:ext>
                </a:extLst>
              </a:tr>
              <a:tr h="370840">
                <a:tc>
                  <a:txBody>
                    <a:bodyPr/>
                    <a:lstStyle/>
                    <a:p>
                      <a:r>
                        <a:rPr lang="en-GB" dirty="0"/>
                        <a:t>United States</a:t>
                      </a:r>
                    </a:p>
                  </a:txBody>
                  <a:tcPr/>
                </a:tc>
                <a:tc>
                  <a:txBody>
                    <a:bodyPr/>
                    <a:lstStyle/>
                    <a:p>
                      <a:pPr algn="ctr"/>
                      <a:r>
                        <a:rPr lang="en-GB" dirty="0"/>
                        <a:t>  72,690</a:t>
                      </a:r>
                    </a:p>
                  </a:txBody>
                  <a:tcPr/>
                </a:tc>
                <a:tc>
                  <a:txBody>
                    <a:bodyPr/>
                    <a:lstStyle/>
                    <a:p>
                      <a:pPr algn="ctr"/>
                      <a:r>
                        <a:rPr lang="en-GB" dirty="0"/>
                        <a:t>19,288,424</a:t>
                      </a:r>
                    </a:p>
                  </a:txBody>
                  <a:tcPr/>
                </a:tc>
                <a:tc>
                  <a:txBody>
                    <a:bodyPr/>
                    <a:lstStyle/>
                    <a:p>
                      <a:pPr algn="ctr"/>
                      <a:r>
                        <a:rPr lang="en-GB" dirty="0"/>
                        <a:t>  0.38%</a:t>
                      </a:r>
                    </a:p>
                  </a:txBody>
                  <a:tcPr/>
                </a:tc>
                <a:extLst>
                  <a:ext uri="{0D108BD9-81ED-4DB2-BD59-A6C34878D82A}">
                    <a16:rowId xmlns:a16="http://schemas.microsoft.com/office/drawing/2014/main" val="3712195768"/>
                  </a:ext>
                </a:extLst>
              </a:tr>
              <a:tr h="370840">
                <a:tc>
                  <a:txBody>
                    <a:bodyPr/>
                    <a:lstStyle/>
                    <a:p>
                      <a:r>
                        <a:rPr lang="en-GB" dirty="0"/>
                        <a:t>Italy</a:t>
                      </a:r>
                    </a:p>
                  </a:txBody>
                  <a:tcPr/>
                </a:tc>
                <a:tc>
                  <a:txBody>
                    <a:bodyPr/>
                    <a:lstStyle/>
                    <a:p>
                      <a:pPr algn="ctr"/>
                      <a:r>
                        <a:rPr lang="en-GB" dirty="0"/>
                        <a:t>  65,421</a:t>
                      </a:r>
                    </a:p>
                  </a:txBody>
                  <a:tcPr/>
                </a:tc>
                <a:tc>
                  <a:txBody>
                    <a:bodyPr/>
                    <a:lstStyle/>
                    <a:p>
                      <a:pPr algn="ctr"/>
                      <a:r>
                        <a:rPr lang="en-GB" dirty="0"/>
                        <a:t>  1,815,950</a:t>
                      </a:r>
                    </a:p>
                  </a:txBody>
                  <a:tcPr/>
                </a:tc>
                <a:tc>
                  <a:txBody>
                    <a:bodyPr/>
                    <a:lstStyle/>
                    <a:p>
                      <a:pPr algn="ctr"/>
                      <a:r>
                        <a:rPr lang="en-GB" dirty="0"/>
                        <a:t>  3.60%</a:t>
                      </a:r>
                    </a:p>
                  </a:txBody>
                  <a:tcPr/>
                </a:tc>
                <a:extLst>
                  <a:ext uri="{0D108BD9-81ED-4DB2-BD59-A6C34878D82A}">
                    <a16:rowId xmlns:a16="http://schemas.microsoft.com/office/drawing/2014/main" val="1507608077"/>
                  </a:ext>
                </a:extLst>
              </a:tr>
              <a:tr h="370840">
                <a:tc>
                  <a:txBody>
                    <a:bodyPr/>
                    <a:lstStyle/>
                    <a:p>
                      <a:r>
                        <a:rPr lang="en-GB" dirty="0"/>
                        <a:t>Malaysia</a:t>
                      </a:r>
                    </a:p>
                  </a:txBody>
                  <a:tcPr/>
                </a:tc>
                <a:tc>
                  <a:txBody>
                    <a:bodyPr/>
                    <a:lstStyle/>
                    <a:p>
                      <a:pPr algn="ctr"/>
                      <a:r>
                        <a:rPr lang="en-GB" dirty="0"/>
                        <a:t>  64,861</a:t>
                      </a:r>
                    </a:p>
                  </a:txBody>
                  <a:tcPr/>
                </a:tc>
                <a:tc>
                  <a:txBody>
                    <a:bodyPr/>
                    <a:lstStyle/>
                    <a:p>
                      <a:pPr algn="ctr"/>
                      <a:r>
                        <a:rPr lang="en-GB" dirty="0"/>
                        <a:t>  1,336,550</a:t>
                      </a:r>
                    </a:p>
                  </a:txBody>
                  <a:tcPr/>
                </a:tc>
                <a:tc>
                  <a:txBody>
                    <a:bodyPr/>
                    <a:lstStyle/>
                    <a:p>
                      <a:pPr algn="ctr"/>
                      <a:r>
                        <a:rPr lang="en-GB" dirty="0"/>
                        <a:t>  4.85%</a:t>
                      </a:r>
                    </a:p>
                  </a:txBody>
                  <a:tcPr/>
                </a:tc>
                <a:extLst>
                  <a:ext uri="{0D108BD9-81ED-4DB2-BD59-A6C34878D82A}">
                    <a16:rowId xmlns:a16="http://schemas.microsoft.com/office/drawing/2014/main" val="1341328259"/>
                  </a:ext>
                </a:extLst>
              </a:tr>
            </a:tbl>
          </a:graphicData>
        </a:graphic>
      </p:graphicFrame>
    </p:spTree>
    <p:extLst>
      <p:ext uri="{BB962C8B-B14F-4D97-AF65-F5344CB8AC3E}">
        <p14:creationId xmlns:p14="http://schemas.microsoft.com/office/powerpoint/2010/main" val="2317212383"/>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A8B1-35B1-3148-AFEA-6265464F2537}"/>
              </a:ext>
            </a:extLst>
          </p:cNvPr>
          <p:cNvSpPr>
            <a:spLocks noGrp="1"/>
          </p:cNvSpPr>
          <p:nvPr>
            <p:ph type="title"/>
          </p:nvPr>
        </p:nvSpPr>
        <p:spPr/>
        <p:txBody>
          <a:bodyPr>
            <a:normAutofit fontScale="90000"/>
          </a:bodyPr>
          <a:lstStyle/>
          <a:p>
            <a:pPr algn="ctr"/>
            <a:r>
              <a:rPr lang="en-GB" b="1" dirty="0">
                <a:solidFill>
                  <a:srgbClr val="0070C0"/>
                </a:solidFill>
                <a:latin typeface="+mn-lt"/>
              </a:rPr>
              <a:t>Distribution of incoming students: </a:t>
            </a:r>
            <a:br>
              <a:rPr lang="en-GB" b="1" dirty="0">
                <a:solidFill>
                  <a:srgbClr val="0070C0"/>
                </a:solidFill>
                <a:latin typeface="+mn-lt"/>
              </a:rPr>
            </a:br>
            <a:r>
              <a:rPr lang="en-GB" b="1" dirty="0">
                <a:solidFill>
                  <a:srgbClr val="0070C0"/>
                </a:solidFill>
                <a:latin typeface="+mn-lt"/>
              </a:rPr>
              <a:t>2016, OECD data</a:t>
            </a:r>
          </a:p>
        </p:txBody>
      </p:sp>
      <p:graphicFrame>
        <p:nvGraphicFramePr>
          <p:cNvPr id="4" name="Content Placeholder 3">
            <a:extLst>
              <a:ext uri="{FF2B5EF4-FFF2-40B4-BE49-F238E27FC236}">
                <a16:creationId xmlns:a16="http://schemas.microsoft.com/office/drawing/2014/main" id="{E1AA4522-2CD9-3B4E-AA95-808336339BF2}"/>
              </a:ext>
            </a:extLst>
          </p:cNvPr>
          <p:cNvGraphicFramePr>
            <a:graphicFrameLocks noGrp="1"/>
          </p:cNvGraphicFramePr>
          <p:nvPr>
            <p:ph idx="1"/>
            <p:extLst/>
          </p:nvPr>
        </p:nvGraphicFramePr>
        <p:xfrm>
          <a:off x="628650" y="1495424"/>
          <a:ext cx="8312150" cy="4791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400805"/>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3A54-6FA5-AD4C-994B-64D0A4327B5B}"/>
              </a:ext>
            </a:extLst>
          </p:cNvPr>
          <p:cNvSpPr>
            <a:spLocks noGrp="1"/>
          </p:cNvSpPr>
          <p:nvPr>
            <p:ph type="title"/>
          </p:nvPr>
        </p:nvSpPr>
        <p:spPr>
          <a:xfrm>
            <a:off x="628650" y="185017"/>
            <a:ext cx="8016586" cy="1085643"/>
          </a:xfrm>
        </p:spPr>
        <p:txBody>
          <a:bodyPr>
            <a:normAutofit fontScale="90000"/>
          </a:bodyPr>
          <a:lstStyle/>
          <a:p>
            <a:pPr algn="ctr"/>
            <a:r>
              <a:rPr lang="en-GB" sz="4000" b="1" dirty="0">
                <a:solidFill>
                  <a:srgbClr val="0070C0"/>
                </a:solidFill>
                <a:latin typeface="+mn-lt"/>
              </a:rPr>
              <a:t>Larger commercial and non-commercial receiving (‘export’) countries</a:t>
            </a:r>
          </a:p>
        </p:txBody>
      </p:sp>
      <p:graphicFrame>
        <p:nvGraphicFramePr>
          <p:cNvPr id="4" name="Content Placeholder 3">
            <a:extLst>
              <a:ext uri="{FF2B5EF4-FFF2-40B4-BE49-F238E27FC236}">
                <a16:creationId xmlns:a16="http://schemas.microsoft.com/office/drawing/2014/main" id="{5D10D075-6E55-F849-B28E-181A29FCDA71}"/>
              </a:ext>
            </a:extLst>
          </p:cNvPr>
          <p:cNvGraphicFramePr>
            <a:graphicFrameLocks noGrp="1"/>
          </p:cNvGraphicFramePr>
          <p:nvPr>
            <p:ph idx="1"/>
            <p:extLst/>
          </p:nvPr>
        </p:nvGraphicFramePr>
        <p:xfrm>
          <a:off x="344384" y="1452636"/>
          <a:ext cx="8300852" cy="4450080"/>
        </p:xfrm>
        <a:graphic>
          <a:graphicData uri="http://schemas.openxmlformats.org/drawingml/2006/table">
            <a:tbl>
              <a:tblPr firstRow="1" bandRow="1">
                <a:tableStyleId>{5C22544A-7EE6-4342-B048-85BDC9FD1C3A}</a:tableStyleId>
              </a:tblPr>
              <a:tblGrid>
                <a:gridCol w="2778826">
                  <a:extLst>
                    <a:ext uri="{9D8B030D-6E8A-4147-A177-3AD203B41FA5}">
                      <a16:colId xmlns:a16="http://schemas.microsoft.com/office/drawing/2014/main" val="2302261119"/>
                    </a:ext>
                  </a:extLst>
                </a:gridCol>
                <a:gridCol w="1282535">
                  <a:extLst>
                    <a:ext uri="{9D8B030D-6E8A-4147-A177-3AD203B41FA5}">
                      <a16:colId xmlns:a16="http://schemas.microsoft.com/office/drawing/2014/main" val="1192349425"/>
                    </a:ext>
                  </a:extLst>
                </a:gridCol>
                <a:gridCol w="391886">
                  <a:extLst>
                    <a:ext uri="{9D8B030D-6E8A-4147-A177-3AD203B41FA5}">
                      <a16:colId xmlns:a16="http://schemas.microsoft.com/office/drawing/2014/main" val="55276330"/>
                    </a:ext>
                  </a:extLst>
                </a:gridCol>
                <a:gridCol w="2526104">
                  <a:extLst>
                    <a:ext uri="{9D8B030D-6E8A-4147-A177-3AD203B41FA5}">
                      <a16:colId xmlns:a16="http://schemas.microsoft.com/office/drawing/2014/main" val="1568042333"/>
                    </a:ext>
                  </a:extLst>
                </a:gridCol>
                <a:gridCol w="1321501">
                  <a:extLst>
                    <a:ext uri="{9D8B030D-6E8A-4147-A177-3AD203B41FA5}">
                      <a16:colId xmlns:a16="http://schemas.microsoft.com/office/drawing/2014/main" val="3833133036"/>
                    </a:ext>
                  </a:extLst>
                </a:gridCol>
              </a:tblGrid>
              <a:tr h="370840">
                <a:tc>
                  <a:txBody>
                    <a:bodyPr/>
                    <a:lstStyle/>
                    <a:p>
                      <a:pPr algn="l"/>
                      <a:r>
                        <a:rPr lang="en-GB" dirty="0"/>
                        <a:t>Largely commercial</a:t>
                      </a:r>
                    </a:p>
                  </a:txBody>
                  <a:tcPr>
                    <a:solidFill>
                      <a:srgbClr val="002060"/>
                    </a:solidFill>
                  </a:tcPr>
                </a:tc>
                <a:tc>
                  <a:txBody>
                    <a:bodyPr/>
                    <a:lstStyle/>
                    <a:p>
                      <a:pPr algn="ctr"/>
                      <a:r>
                        <a:rPr lang="en-GB" dirty="0"/>
                        <a:t>2016</a:t>
                      </a:r>
                    </a:p>
                  </a:txBody>
                  <a:tcPr>
                    <a:solidFill>
                      <a:srgbClr val="002060"/>
                    </a:solidFill>
                  </a:tcPr>
                </a:tc>
                <a:tc>
                  <a:txBody>
                    <a:bodyPr/>
                    <a:lstStyle/>
                    <a:p>
                      <a:pPr algn="ctr"/>
                      <a:endParaRPr lang="en-GB" dirty="0"/>
                    </a:p>
                  </a:txBody>
                  <a:tcPr>
                    <a:noFill/>
                  </a:tcPr>
                </a:tc>
                <a:tc>
                  <a:txBody>
                    <a:bodyPr/>
                    <a:lstStyle/>
                    <a:p>
                      <a:pPr algn="l"/>
                      <a:r>
                        <a:rPr lang="en-GB" dirty="0"/>
                        <a:t>Largely non-commercial</a:t>
                      </a:r>
                    </a:p>
                  </a:txBody>
                  <a:tcPr>
                    <a:solidFill>
                      <a:srgbClr val="002060"/>
                    </a:solidFill>
                  </a:tcPr>
                </a:tc>
                <a:tc>
                  <a:txBody>
                    <a:bodyPr/>
                    <a:lstStyle/>
                    <a:p>
                      <a:pPr algn="ctr"/>
                      <a:r>
                        <a:rPr lang="en-GB" dirty="0"/>
                        <a:t>2016</a:t>
                      </a:r>
                    </a:p>
                  </a:txBody>
                  <a:tcPr>
                    <a:solidFill>
                      <a:srgbClr val="002060"/>
                    </a:solidFill>
                  </a:tcPr>
                </a:tc>
                <a:extLst>
                  <a:ext uri="{0D108BD9-81ED-4DB2-BD59-A6C34878D82A}">
                    <a16:rowId xmlns:a16="http://schemas.microsoft.com/office/drawing/2014/main" val="1446305700"/>
                  </a:ext>
                </a:extLst>
              </a:tr>
              <a:tr h="370840">
                <a:tc>
                  <a:txBody>
                    <a:bodyPr/>
                    <a:lstStyle/>
                    <a:p>
                      <a:r>
                        <a:rPr lang="en-GB" dirty="0"/>
                        <a:t>Australia</a:t>
                      </a:r>
                    </a:p>
                  </a:txBody>
                  <a:tcPr/>
                </a:tc>
                <a:tc>
                  <a:txBody>
                    <a:bodyPr/>
                    <a:lstStyle/>
                    <a:p>
                      <a:pPr algn="ctr"/>
                      <a:r>
                        <a:rPr lang="en-GB" dirty="0"/>
                        <a:t>335,512</a:t>
                      </a:r>
                    </a:p>
                  </a:txBody>
                  <a:tcPr/>
                </a:tc>
                <a:tc>
                  <a:txBody>
                    <a:bodyPr/>
                    <a:lstStyle/>
                    <a:p>
                      <a:endParaRPr lang="en-GB" dirty="0"/>
                    </a:p>
                  </a:txBody>
                  <a:tcPr>
                    <a:noFill/>
                  </a:tcPr>
                </a:tc>
                <a:tc>
                  <a:txBody>
                    <a:bodyPr/>
                    <a:lstStyle/>
                    <a:p>
                      <a:r>
                        <a:rPr lang="en-GB" dirty="0"/>
                        <a:t>Germany</a:t>
                      </a:r>
                    </a:p>
                  </a:txBody>
                  <a:tcPr/>
                </a:tc>
                <a:tc>
                  <a:txBody>
                    <a:bodyPr/>
                    <a:lstStyle/>
                    <a:p>
                      <a:pPr algn="ctr"/>
                      <a:r>
                        <a:rPr lang="en-GB" dirty="0"/>
                        <a:t>244,575</a:t>
                      </a:r>
                    </a:p>
                  </a:txBody>
                  <a:tcPr/>
                </a:tc>
                <a:extLst>
                  <a:ext uri="{0D108BD9-81ED-4DB2-BD59-A6C34878D82A}">
                    <a16:rowId xmlns:a16="http://schemas.microsoft.com/office/drawing/2014/main" val="1922745345"/>
                  </a:ext>
                </a:extLst>
              </a:tr>
              <a:tr h="370840">
                <a:tc>
                  <a:txBody>
                    <a:bodyPr/>
                    <a:lstStyle/>
                    <a:p>
                      <a:r>
                        <a:rPr lang="en-GB" dirty="0"/>
                        <a:t>UK (non-EU students only)</a:t>
                      </a:r>
                    </a:p>
                  </a:txBody>
                  <a:tcPr/>
                </a:tc>
                <a:tc>
                  <a:txBody>
                    <a:bodyPr/>
                    <a:lstStyle/>
                    <a:p>
                      <a:pPr algn="ctr"/>
                      <a:r>
                        <a:rPr lang="en-GB" dirty="0"/>
                        <a:t>290,738</a:t>
                      </a:r>
                    </a:p>
                  </a:txBody>
                  <a:tcPr/>
                </a:tc>
                <a:tc>
                  <a:txBody>
                    <a:bodyPr/>
                    <a:lstStyle/>
                    <a:p>
                      <a:endParaRPr lang="en-GB"/>
                    </a:p>
                  </a:txBody>
                  <a:tcPr>
                    <a:noFill/>
                  </a:tcPr>
                </a:tc>
                <a:tc>
                  <a:txBody>
                    <a:bodyPr/>
                    <a:lstStyle/>
                    <a:p>
                      <a:r>
                        <a:rPr lang="en-GB" dirty="0"/>
                        <a:t>Japan</a:t>
                      </a:r>
                    </a:p>
                  </a:txBody>
                  <a:tcPr/>
                </a:tc>
                <a:tc>
                  <a:txBody>
                    <a:bodyPr/>
                    <a:lstStyle/>
                    <a:p>
                      <a:pPr algn="ctr"/>
                      <a:r>
                        <a:rPr lang="en-GB" dirty="0"/>
                        <a:t>143,547</a:t>
                      </a:r>
                    </a:p>
                  </a:txBody>
                  <a:tcPr/>
                </a:tc>
                <a:extLst>
                  <a:ext uri="{0D108BD9-81ED-4DB2-BD59-A6C34878D82A}">
                    <a16:rowId xmlns:a16="http://schemas.microsoft.com/office/drawing/2014/main" val="1797709391"/>
                  </a:ext>
                </a:extLst>
              </a:tr>
              <a:tr h="370840">
                <a:tc>
                  <a:txBody>
                    <a:bodyPr/>
                    <a:lstStyle/>
                    <a:p>
                      <a:r>
                        <a:rPr lang="en-GB" dirty="0"/>
                        <a:t>Malaysia</a:t>
                      </a:r>
                    </a:p>
                  </a:txBody>
                  <a:tcPr/>
                </a:tc>
                <a:tc>
                  <a:txBody>
                    <a:bodyPr/>
                    <a:lstStyle/>
                    <a:p>
                      <a:pPr algn="ctr"/>
                      <a:r>
                        <a:rPr lang="en-GB" dirty="0"/>
                        <a:t>124,133</a:t>
                      </a:r>
                    </a:p>
                  </a:txBody>
                  <a:tcPr/>
                </a:tc>
                <a:tc>
                  <a:txBody>
                    <a:bodyPr/>
                    <a:lstStyle/>
                    <a:p>
                      <a:endParaRPr lang="en-GB"/>
                    </a:p>
                  </a:txBody>
                  <a:tcPr>
                    <a:noFill/>
                  </a:tcPr>
                </a:tc>
                <a:tc>
                  <a:txBody>
                    <a:bodyPr/>
                    <a:lstStyle/>
                    <a:p>
                      <a:r>
                        <a:rPr lang="en-GB" dirty="0"/>
                        <a:t>China</a:t>
                      </a:r>
                    </a:p>
                  </a:txBody>
                  <a:tcPr/>
                </a:tc>
                <a:tc>
                  <a:txBody>
                    <a:bodyPr/>
                    <a:lstStyle/>
                    <a:p>
                      <a:pPr algn="ctr"/>
                      <a:r>
                        <a:rPr lang="en-GB" dirty="0"/>
                        <a:t>137,527</a:t>
                      </a:r>
                    </a:p>
                  </a:txBody>
                  <a:tcPr/>
                </a:tc>
                <a:extLst>
                  <a:ext uri="{0D108BD9-81ED-4DB2-BD59-A6C34878D82A}">
                    <a16:rowId xmlns:a16="http://schemas.microsoft.com/office/drawing/2014/main" val="2798704791"/>
                  </a:ext>
                </a:extLst>
              </a:tr>
              <a:tr h="370840">
                <a:tc>
                  <a:txBody>
                    <a:bodyPr/>
                    <a:lstStyle/>
                    <a:p>
                      <a:r>
                        <a:rPr lang="en-GB" dirty="0"/>
                        <a:t>New Zealand</a:t>
                      </a:r>
                    </a:p>
                  </a:txBody>
                  <a:tcPr/>
                </a:tc>
                <a:tc>
                  <a:txBody>
                    <a:bodyPr/>
                    <a:lstStyle/>
                    <a:p>
                      <a:pPr algn="ctr"/>
                      <a:r>
                        <a:rPr lang="en-GB" dirty="0"/>
                        <a:t>  53,854</a:t>
                      </a:r>
                    </a:p>
                  </a:txBody>
                  <a:tcPr/>
                </a:tc>
                <a:tc>
                  <a:txBody>
                    <a:bodyPr/>
                    <a:lstStyle/>
                    <a:p>
                      <a:endParaRPr lang="en-GB"/>
                    </a:p>
                  </a:txBody>
                  <a:tcPr>
                    <a:noFill/>
                  </a:tcPr>
                </a:tc>
                <a:tc>
                  <a:txBody>
                    <a:bodyPr/>
                    <a:lstStyle/>
                    <a:p>
                      <a:r>
                        <a:rPr lang="en-GB" dirty="0"/>
                        <a:t>Italy</a:t>
                      </a:r>
                    </a:p>
                  </a:txBody>
                  <a:tcPr/>
                </a:tc>
                <a:tc>
                  <a:txBody>
                    <a:bodyPr/>
                    <a:lstStyle/>
                    <a:p>
                      <a:pPr algn="ctr"/>
                      <a:r>
                        <a:rPr lang="en-GB" dirty="0"/>
                        <a:t>  92,655</a:t>
                      </a:r>
                    </a:p>
                  </a:txBody>
                  <a:tcPr/>
                </a:tc>
                <a:extLst>
                  <a:ext uri="{0D108BD9-81ED-4DB2-BD59-A6C34878D82A}">
                    <a16:rowId xmlns:a16="http://schemas.microsoft.com/office/drawing/2014/main" val="1391004643"/>
                  </a:ext>
                </a:extLst>
              </a:tr>
              <a:tr h="370840">
                <a:tc>
                  <a:txBody>
                    <a:bodyPr/>
                    <a:lstStyle/>
                    <a:p>
                      <a:r>
                        <a:rPr lang="en-GB" dirty="0"/>
                        <a:t>Canada (some subsidies)</a:t>
                      </a:r>
                    </a:p>
                  </a:txBody>
                  <a:tcPr/>
                </a:tc>
                <a:tc>
                  <a:txBody>
                    <a:bodyPr/>
                    <a:lstStyle/>
                    <a:p>
                      <a:pPr algn="ctr"/>
                      <a:r>
                        <a:rPr lang="en-GB" dirty="0"/>
                        <a:t>(189,478)</a:t>
                      </a:r>
                    </a:p>
                  </a:txBody>
                  <a:tcPr/>
                </a:tc>
                <a:tc>
                  <a:txBody>
                    <a:bodyPr/>
                    <a:lstStyle/>
                    <a:p>
                      <a:endParaRPr lang="en-GB"/>
                    </a:p>
                  </a:txBody>
                  <a:tcPr>
                    <a:noFill/>
                  </a:tcPr>
                </a:tc>
                <a:tc>
                  <a:txBody>
                    <a:bodyPr/>
                    <a:lstStyle/>
                    <a:p>
                      <a:r>
                        <a:rPr lang="en-GB" dirty="0"/>
                        <a:t>Argentina</a:t>
                      </a:r>
                    </a:p>
                  </a:txBody>
                  <a:tcPr/>
                </a:tc>
                <a:tc>
                  <a:txBody>
                    <a:bodyPr/>
                    <a:lstStyle/>
                    <a:p>
                      <a:pPr algn="ctr"/>
                      <a:r>
                        <a:rPr lang="en-GB" dirty="0"/>
                        <a:t>  75,688</a:t>
                      </a:r>
                    </a:p>
                  </a:txBody>
                  <a:tcPr/>
                </a:tc>
                <a:extLst>
                  <a:ext uri="{0D108BD9-81ED-4DB2-BD59-A6C34878D82A}">
                    <a16:rowId xmlns:a16="http://schemas.microsoft.com/office/drawing/2014/main" val="751764244"/>
                  </a:ext>
                </a:extLst>
              </a:tr>
              <a:tr h="370840">
                <a:tc>
                  <a:txBody>
                    <a:bodyPr/>
                    <a:lstStyle/>
                    <a:p>
                      <a:r>
                        <a:rPr lang="en-GB" dirty="0"/>
                        <a:t>US (some subsidies)</a:t>
                      </a:r>
                    </a:p>
                  </a:txBody>
                  <a:tcPr/>
                </a:tc>
                <a:tc>
                  <a:txBody>
                    <a:bodyPr/>
                    <a:lstStyle/>
                    <a:p>
                      <a:pPr algn="ctr"/>
                      <a:r>
                        <a:rPr lang="en-GB" dirty="0"/>
                        <a:t>(971,417)</a:t>
                      </a:r>
                    </a:p>
                  </a:txBody>
                  <a:tcPr/>
                </a:tc>
                <a:tc>
                  <a:txBody>
                    <a:bodyPr/>
                    <a:lstStyle/>
                    <a:p>
                      <a:endParaRPr lang="en-GB"/>
                    </a:p>
                  </a:txBody>
                  <a:tcPr>
                    <a:noFill/>
                  </a:tcPr>
                </a:tc>
                <a:tc>
                  <a:txBody>
                    <a:bodyPr/>
                    <a:lstStyle/>
                    <a:p>
                      <a:r>
                        <a:rPr lang="en-GB" dirty="0"/>
                        <a:t>Austria</a:t>
                      </a:r>
                    </a:p>
                  </a:txBody>
                  <a:tcPr/>
                </a:tc>
                <a:tc>
                  <a:txBody>
                    <a:bodyPr/>
                    <a:lstStyle/>
                    <a:p>
                      <a:pPr algn="ctr"/>
                      <a:r>
                        <a:rPr lang="en-GB" dirty="0"/>
                        <a:t>  70,484</a:t>
                      </a:r>
                    </a:p>
                  </a:txBody>
                  <a:tcPr/>
                </a:tc>
                <a:extLst>
                  <a:ext uri="{0D108BD9-81ED-4DB2-BD59-A6C34878D82A}">
                    <a16:rowId xmlns:a16="http://schemas.microsoft.com/office/drawing/2014/main" val="2206764486"/>
                  </a:ext>
                </a:extLst>
              </a:tr>
              <a:tr h="370840">
                <a:tc>
                  <a:txBody>
                    <a:bodyPr/>
                    <a:lstStyle/>
                    <a:p>
                      <a:r>
                        <a:rPr lang="en-GB" dirty="0"/>
                        <a:t>Russia (some subsidies)</a:t>
                      </a:r>
                    </a:p>
                  </a:txBody>
                  <a:tcPr/>
                </a:tc>
                <a:tc>
                  <a:txBody>
                    <a:bodyPr/>
                    <a:lstStyle/>
                    <a:p>
                      <a:pPr algn="ctr"/>
                      <a:r>
                        <a:rPr lang="en-GB" dirty="0"/>
                        <a:t>(243,752)</a:t>
                      </a:r>
                    </a:p>
                  </a:txBody>
                  <a:tcPr/>
                </a:tc>
                <a:tc>
                  <a:txBody>
                    <a:bodyPr/>
                    <a:lstStyle/>
                    <a:p>
                      <a:endParaRPr lang="en-GB"/>
                    </a:p>
                  </a:txBody>
                  <a:tcPr>
                    <a:noFill/>
                  </a:tcPr>
                </a:tc>
                <a:tc>
                  <a:txBody>
                    <a:bodyPr/>
                    <a:lstStyle/>
                    <a:p>
                      <a:r>
                        <a:rPr lang="en-GB" dirty="0"/>
                        <a:t>South Korea</a:t>
                      </a:r>
                    </a:p>
                  </a:txBody>
                  <a:tcPr/>
                </a:tc>
                <a:tc>
                  <a:txBody>
                    <a:bodyPr/>
                    <a:lstStyle/>
                    <a:p>
                      <a:pPr algn="ctr"/>
                      <a:r>
                        <a:rPr lang="en-GB" dirty="0"/>
                        <a:t>   61,888</a:t>
                      </a:r>
                    </a:p>
                  </a:txBody>
                  <a:tcPr/>
                </a:tc>
                <a:extLst>
                  <a:ext uri="{0D108BD9-81ED-4DB2-BD59-A6C34878D82A}">
                    <a16:rowId xmlns:a16="http://schemas.microsoft.com/office/drawing/2014/main" val="2329596862"/>
                  </a:ext>
                </a:extLst>
              </a:tr>
              <a:tr h="370840">
                <a:tc>
                  <a:txBody>
                    <a:bodyPr/>
                    <a:lstStyle/>
                    <a:p>
                      <a:r>
                        <a:rPr lang="en-GB" dirty="0"/>
                        <a:t>Netherlands (non-EU only)</a:t>
                      </a:r>
                    </a:p>
                  </a:txBody>
                  <a:tcPr/>
                </a:tc>
                <a:tc>
                  <a:txBody>
                    <a:bodyPr/>
                    <a:lstStyle/>
                    <a:p>
                      <a:pPr algn="ctr"/>
                      <a:r>
                        <a:rPr lang="en-GB"/>
                        <a:t>  (</a:t>
                      </a:r>
                      <a:r>
                        <a:rPr lang="en-GB" dirty="0"/>
                        <a:t>89,920)</a:t>
                      </a:r>
                    </a:p>
                  </a:txBody>
                  <a:tcPr/>
                </a:tc>
                <a:tc>
                  <a:txBody>
                    <a:bodyPr/>
                    <a:lstStyle/>
                    <a:p>
                      <a:endParaRPr lang="en-GB"/>
                    </a:p>
                  </a:txBody>
                  <a:tcPr>
                    <a:noFill/>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198519909"/>
                  </a:ext>
                </a:extLst>
              </a:tr>
              <a:tr h="370840">
                <a:tc>
                  <a:txBody>
                    <a:bodyPr/>
                    <a:lstStyle/>
                    <a:p>
                      <a:r>
                        <a:rPr lang="en-GB" b="1" dirty="0">
                          <a:solidFill>
                            <a:schemeClr val="bg1"/>
                          </a:solidFill>
                        </a:rPr>
                        <a:t>Recently introduced fees</a:t>
                      </a:r>
                    </a:p>
                  </a:txBody>
                  <a:tcPr>
                    <a:solidFill>
                      <a:srgbClr val="002060"/>
                    </a:solidFill>
                  </a:tcPr>
                </a:tc>
                <a:tc>
                  <a:txBody>
                    <a:bodyPr/>
                    <a:lstStyle/>
                    <a:p>
                      <a:pPr algn="ctr"/>
                      <a:r>
                        <a:rPr lang="en-GB" b="1" dirty="0">
                          <a:solidFill>
                            <a:schemeClr val="bg1"/>
                          </a:solidFill>
                        </a:rPr>
                        <a:t>2016</a:t>
                      </a:r>
                    </a:p>
                  </a:txBody>
                  <a:tcPr>
                    <a:solidFill>
                      <a:srgbClr val="002060"/>
                    </a:solidFill>
                  </a:tcPr>
                </a:tc>
                <a:tc>
                  <a:txBody>
                    <a:bodyPr/>
                    <a:lstStyle/>
                    <a:p>
                      <a:endParaRPr lang="en-GB"/>
                    </a:p>
                  </a:txBody>
                  <a:tcPr>
                    <a:noFill/>
                  </a:tcPr>
                </a:tc>
                <a:tc>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1889484999"/>
                  </a:ext>
                </a:extLst>
              </a:tr>
              <a:tr h="370840">
                <a:tc>
                  <a:txBody>
                    <a:bodyPr/>
                    <a:lstStyle/>
                    <a:p>
                      <a:r>
                        <a:rPr lang="en-GB" dirty="0"/>
                        <a:t>France (non-EU, subsidies)</a:t>
                      </a:r>
                    </a:p>
                  </a:txBody>
                  <a:tcPr/>
                </a:tc>
                <a:tc>
                  <a:txBody>
                    <a:bodyPr/>
                    <a:lstStyle/>
                    <a:p>
                      <a:pPr algn="ctr"/>
                      <a:r>
                        <a:rPr lang="en-GB" dirty="0"/>
                        <a:t>(245,348)</a:t>
                      </a:r>
                    </a:p>
                  </a:txBody>
                  <a:tcPr/>
                </a:tc>
                <a:tc>
                  <a:txBody>
                    <a:bodyPr/>
                    <a:lstStyle/>
                    <a:p>
                      <a:endParaRPr lang="en-GB"/>
                    </a:p>
                  </a:txBody>
                  <a:tcPr>
                    <a:noFill/>
                  </a:tcPr>
                </a:tc>
                <a:tc>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541671043"/>
                  </a:ext>
                </a:extLst>
              </a:tr>
              <a:tr h="370840">
                <a:tc>
                  <a:txBody>
                    <a:bodyPr/>
                    <a:lstStyle/>
                    <a:p>
                      <a:r>
                        <a:rPr lang="en-GB" dirty="0"/>
                        <a:t>Finland (non-EU only)</a:t>
                      </a:r>
                    </a:p>
                  </a:txBody>
                  <a:tcPr/>
                </a:tc>
                <a:tc>
                  <a:txBody>
                    <a:bodyPr/>
                    <a:lstStyle/>
                    <a:p>
                      <a:pPr algn="ctr"/>
                      <a:r>
                        <a:rPr lang="en-GB" dirty="0"/>
                        <a:t>  (23,197)</a:t>
                      </a:r>
                    </a:p>
                  </a:txBody>
                  <a:tcPr/>
                </a:tc>
                <a:tc>
                  <a:txBody>
                    <a:bodyPr/>
                    <a:lstStyle/>
                    <a:p>
                      <a:endParaRPr lang="en-GB" dirty="0"/>
                    </a:p>
                  </a:txBody>
                  <a:tcPr>
                    <a:noFill/>
                  </a:tcPr>
                </a:tc>
                <a:tc>
                  <a:txBody>
                    <a:bodyPr/>
                    <a:lstStyle/>
                    <a:p>
                      <a:endParaRPr lang="en-GB"/>
                    </a:p>
                  </a:txBody>
                  <a:tcPr/>
                </a:tc>
                <a:tc>
                  <a:txBody>
                    <a:bodyPr/>
                    <a:lstStyle/>
                    <a:p>
                      <a:pPr algn="ctr"/>
                      <a:endParaRPr lang="en-GB" dirty="0"/>
                    </a:p>
                  </a:txBody>
                  <a:tcPr/>
                </a:tc>
                <a:extLst>
                  <a:ext uri="{0D108BD9-81ED-4DB2-BD59-A6C34878D82A}">
                    <a16:rowId xmlns:a16="http://schemas.microsoft.com/office/drawing/2014/main" val="2998991966"/>
                  </a:ext>
                </a:extLst>
              </a:tr>
            </a:tbl>
          </a:graphicData>
        </a:graphic>
      </p:graphicFrame>
      <p:sp>
        <p:nvSpPr>
          <p:cNvPr id="3" name="TextBox 2">
            <a:extLst>
              <a:ext uri="{FF2B5EF4-FFF2-40B4-BE49-F238E27FC236}">
                <a16:creationId xmlns:a16="http://schemas.microsoft.com/office/drawing/2014/main" id="{9CCCC4DA-EE18-564E-B6D2-0BC24F309875}"/>
              </a:ext>
            </a:extLst>
          </p:cNvPr>
          <p:cNvSpPr txBox="1"/>
          <p:nvPr/>
        </p:nvSpPr>
        <p:spPr>
          <a:xfrm>
            <a:off x="1520041" y="6084693"/>
            <a:ext cx="7374577" cy="861774"/>
          </a:xfrm>
          <a:prstGeom prst="rect">
            <a:avLst/>
          </a:prstGeom>
          <a:noFill/>
        </p:spPr>
        <p:txBody>
          <a:bodyPr wrap="square" rtlCol="0">
            <a:spAutoFit/>
          </a:bodyPr>
          <a:lstStyle/>
          <a:p>
            <a:r>
              <a:rPr lang="en-GB" sz="1600" i="1" dirty="0"/>
              <a:t>There is a significant number of intermediate cases, countries that charge international students more than domestic students but at below commercial (profit-making) levels</a:t>
            </a:r>
          </a:p>
          <a:p>
            <a:endParaRPr lang="en-GB" dirty="0"/>
          </a:p>
        </p:txBody>
      </p:sp>
    </p:spTree>
    <p:extLst>
      <p:ext uri="{BB962C8B-B14F-4D97-AF65-F5344CB8AC3E}">
        <p14:creationId xmlns:p14="http://schemas.microsoft.com/office/powerpoint/2010/main" val="4173493417"/>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EE2A-2B95-224A-A536-CEC846766C49}"/>
              </a:ext>
            </a:extLst>
          </p:cNvPr>
          <p:cNvSpPr>
            <a:spLocks noGrp="1"/>
          </p:cNvSpPr>
          <p:nvPr>
            <p:ph type="title"/>
          </p:nvPr>
        </p:nvSpPr>
        <p:spPr>
          <a:xfrm>
            <a:off x="317499" y="329500"/>
            <a:ext cx="8280235" cy="1325563"/>
          </a:xfrm>
        </p:spPr>
        <p:txBody>
          <a:bodyPr>
            <a:normAutofit/>
          </a:bodyPr>
          <a:lstStyle/>
          <a:p>
            <a:pPr algn="ctr"/>
            <a:r>
              <a:rPr lang="en-GB" sz="4000" b="1" dirty="0">
                <a:solidFill>
                  <a:srgbClr val="0070C0"/>
                </a:solidFill>
                <a:latin typeface="+mn-lt"/>
              </a:rPr>
              <a:t>International students, United States: IIE data, 1977-78 to 2017-18</a:t>
            </a:r>
          </a:p>
        </p:txBody>
      </p:sp>
      <p:graphicFrame>
        <p:nvGraphicFramePr>
          <p:cNvPr id="4" name="Content Placeholder 3">
            <a:extLst>
              <a:ext uri="{FF2B5EF4-FFF2-40B4-BE49-F238E27FC236}">
                <a16:creationId xmlns:a16="http://schemas.microsoft.com/office/drawing/2014/main" id="{EB6EEC69-3CD3-2546-8D3A-295FEDA23931}"/>
              </a:ext>
            </a:extLst>
          </p:cNvPr>
          <p:cNvGraphicFramePr>
            <a:graphicFrameLocks noGrp="1"/>
          </p:cNvGraphicFramePr>
          <p:nvPr>
            <p:ph idx="1"/>
            <p:extLst/>
          </p:nvPr>
        </p:nvGraphicFramePr>
        <p:xfrm>
          <a:off x="317500" y="1816100"/>
          <a:ext cx="8410864" cy="48222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3812130"/>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35E1B-5EF6-2048-A253-678AF3B4EE68}"/>
              </a:ext>
            </a:extLst>
          </p:cNvPr>
          <p:cNvSpPr>
            <a:spLocks noGrp="1"/>
          </p:cNvSpPr>
          <p:nvPr>
            <p:ph type="title"/>
          </p:nvPr>
        </p:nvSpPr>
        <p:spPr/>
        <p:txBody>
          <a:bodyPr>
            <a:normAutofit fontScale="90000"/>
          </a:bodyPr>
          <a:lstStyle/>
          <a:p>
            <a:pPr algn="ctr"/>
            <a:r>
              <a:rPr lang="en-GB" b="1" dirty="0">
                <a:solidFill>
                  <a:srgbClr val="0070C0"/>
                </a:solidFill>
                <a:latin typeface="+mn-lt"/>
              </a:rPr>
              <a:t>New international students, United States: IIE data, 1977-78 to 2017-18</a:t>
            </a:r>
            <a:endParaRPr lang="en-GB" dirty="0">
              <a:latin typeface="+mn-lt"/>
            </a:endParaRPr>
          </a:p>
        </p:txBody>
      </p:sp>
      <p:graphicFrame>
        <p:nvGraphicFramePr>
          <p:cNvPr id="4" name="Content Placeholder 3">
            <a:extLst>
              <a:ext uri="{FF2B5EF4-FFF2-40B4-BE49-F238E27FC236}">
                <a16:creationId xmlns:a16="http://schemas.microsoft.com/office/drawing/2014/main" id="{58CAB50B-363B-0B42-9375-949A4F366083}"/>
              </a:ext>
            </a:extLst>
          </p:cNvPr>
          <p:cNvGraphicFramePr>
            <a:graphicFrameLocks noGrp="1"/>
          </p:cNvGraphicFramePr>
          <p:nvPr>
            <p:ph idx="1"/>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2319634"/>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EE2A-2B95-224A-A536-CEC846766C49}"/>
              </a:ext>
            </a:extLst>
          </p:cNvPr>
          <p:cNvSpPr>
            <a:spLocks noGrp="1"/>
          </p:cNvSpPr>
          <p:nvPr>
            <p:ph type="title"/>
          </p:nvPr>
        </p:nvSpPr>
        <p:spPr/>
        <p:txBody>
          <a:bodyPr>
            <a:normAutofit/>
          </a:bodyPr>
          <a:lstStyle/>
          <a:p>
            <a:pPr algn="ctr"/>
            <a:r>
              <a:rPr lang="en-GB" sz="4000" b="1" dirty="0">
                <a:solidFill>
                  <a:srgbClr val="0070C0"/>
                </a:solidFill>
                <a:latin typeface="+mn-lt"/>
              </a:rPr>
              <a:t>International students, Australia: AEI data, 2002-2018</a:t>
            </a:r>
          </a:p>
        </p:txBody>
      </p:sp>
      <p:graphicFrame>
        <p:nvGraphicFramePr>
          <p:cNvPr id="4" name="Content Placeholder 3">
            <a:extLst>
              <a:ext uri="{FF2B5EF4-FFF2-40B4-BE49-F238E27FC236}">
                <a16:creationId xmlns:a16="http://schemas.microsoft.com/office/drawing/2014/main" id="{039C61F1-5E78-D14D-9283-3004C8E0080D}"/>
              </a:ext>
            </a:extLst>
          </p:cNvPr>
          <p:cNvGraphicFramePr>
            <a:graphicFrameLocks noGrp="1"/>
          </p:cNvGraphicFramePr>
          <p:nvPr>
            <p:ph idx="1"/>
            <p:extLst/>
          </p:nvPr>
        </p:nvGraphicFramePr>
        <p:xfrm>
          <a:off x="492455" y="1683611"/>
          <a:ext cx="8159090" cy="465537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2CF8E48-72AD-B447-84FF-3C8EB132F456}"/>
              </a:ext>
            </a:extLst>
          </p:cNvPr>
          <p:cNvSpPr txBox="1"/>
          <p:nvPr/>
        </p:nvSpPr>
        <p:spPr>
          <a:xfrm>
            <a:off x="5119008" y="6338985"/>
            <a:ext cx="3241963" cy="307777"/>
          </a:xfrm>
          <a:prstGeom prst="rect">
            <a:avLst/>
          </a:prstGeom>
          <a:noFill/>
        </p:spPr>
        <p:txBody>
          <a:bodyPr wrap="square" rtlCol="0">
            <a:spAutoFit/>
          </a:bodyPr>
          <a:lstStyle/>
          <a:p>
            <a:r>
              <a:rPr lang="en-GB" sz="1400" dirty="0"/>
              <a:t>VET = Vocational Education and Training</a:t>
            </a:r>
          </a:p>
        </p:txBody>
      </p:sp>
      <p:sp>
        <p:nvSpPr>
          <p:cNvPr id="6" name="TextBox 5">
            <a:extLst>
              <a:ext uri="{FF2B5EF4-FFF2-40B4-BE49-F238E27FC236}">
                <a16:creationId xmlns:a16="http://schemas.microsoft.com/office/drawing/2014/main" id="{BBB47BC5-F817-A947-995D-68D14BC9A340}"/>
              </a:ext>
            </a:extLst>
          </p:cNvPr>
          <p:cNvSpPr txBox="1"/>
          <p:nvPr/>
        </p:nvSpPr>
        <p:spPr>
          <a:xfrm>
            <a:off x="1508165" y="4132613"/>
            <a:ext cx="688769" cy="261610"/>
          </a:xfrm>
          <a:prstGeom prst="rect">
            <a:avLst/>
          </a:prstGeom>
          <a:noFill/>
        </p:spPr>
        <p:txBody>
          <a:bodyPr wrap="square" rtlCol="0">
            <a:spAutoFit/>
          </a:bodyPr>
          <a:lstStyle/>
          <a:p>
            <a:r>
              <a:rPr lang="en-GB" sz="1100" dirty="0"/>
              <a:t>191,828</a:t>
            </a:r>
          </a:p>
        </p:txBody>
      </p:sp>
      <p:sp>
        <p:nvSpPr>
          <p:cNvPr id="7" name="TextBox 6">
            <a:extLst>
              <a:ext uri="{FF2B5EF4-FFF2-40B4-BE49-F238E27FC236}">
                <a16:creationId xmlns:a16="http://schemas.microsoft.com/office/drawing/2014/main" id="{82ED6220-161C-4A49-8690-1C358259D056}"/>
              </a:ext>
            </a:extLst>
          </p:cNvPr>
          <p:cNvSpPr txBox="1"/>
          <p:nvPr/>
        </p:nvSpPr>
        <p:spPr>
          <a:xfrm>
            <a:off x="3610100" y="3429000"/>
            <a:ext cx="665018" cy="261610"/>
          </a:xfrm>
          <a:prstGeom prst="rect">
            <a:avLst/>
          </a:prstGeom>
          <a:noFill/>
        </p:spPr>
        <p:txBody>
          <a:bodyPr wrap="square" rtlCol="0">
            <a:spAutoFit/>
          </a:bodyPr>
          <a:lstStyle/>
          <a:p>
            <a:r>
              <a:rPr lang="en-GB" sz="1100" dirty="0"/>
              <a:t>354,804</a:t>
            </a:r>
          </a:p>
        </p:txBody>
      </p:sp>
    </p:spTree>
    <p:extLst>
      <p:ext uri="{BB962C8B-B14F-4D97-AF65-F5344CB8AC3E}">
        <p14:creationId xmlns:p14="http://schemas.microsoft.com/office/powerpoint/2010/main" val="2672215269"/>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EE2A-2B95-224A-A536-CEC846766C49}"/>
              </a:ext>
            </a:extLst>
          </p:cNvPr>
          <p:cNvSpPr>
            <a:spLocks noGrp="1"/>
          </p:cNvSpPr>
          <p:nvPr>
            <p:ph type="title"/>
          </p:nvPr>
        </p:nvSpPr>
        <p:spPr/>
        <p:txBody>
          <a:bodyPr>
            <a:normAutofit/>
          </a:bodyPr>
          <a:lstStyle/>
          <a:p>
            <a:pPr algn="ctr"/>
            <a:r>
              <a:rPr lang="en-GB" sz="4000" b="1" dirty="0">
                <a:solidFill>
                  <a:srgbClr val="0070C0"/>
                </a:solidFill>
                <a:latin typeface="+mn-lt"/>
              </a:rPr>
              <a:t>New international students, HE, Australia: AEI data, 2002-2018</a:t>
            </a:r>
          </a:p>
        </p:txBody>
      </p:sp>
      <p:graphicFrame>
        <p:nvGraphicFramePr>
          <p:cNvPr id="4" name="Content Placeholder 3">
            <a:extLst>
              <a:ext uri="{FF2B5EF4-FFF2-40B4-BE49-F238E27FC236}">
                <a16:creationId xmlns:a16="http://schemas.microsoft.com/office/drawing/2014/main" id="{4CCCC014-DFBF-1446-AE9C-C60169BD3EB1}"/>
              </a:ext>
            </a:extLst>
          </p:cNvPr>
          <p:cNvGraphicFramePr>
            <a:graphicFrameLocks noGrp="1"/>
          </p:cNvGraphicFramePr>
          <p:nvPr>
            <p:ph idx="1"/>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a:extLst>
              <a:ext uri="{FF2B5EF4-FFF2-40B4-BE49-F238E27FC236}">
                <a16:creationId xmlns:a16="http://schemas.microsoft.com/office/drawing/2014/main" id="{EA23A43F-8F9E-E64D-8313-7FD38B46845A}"/>
              </a:ext>
            </a:extLst>
          </p:cNvPr>
          <p:cNvSpPr/>
          <p:nvPr/>
        </p:nvSpPr>
        <p:spPr>
          <a:xfrm>
            <a:off x="7006441" y="1825625"/>
            <a:ext cx="1757548" cy="173831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45705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1FE22-3114-0343-A230-31E156F055FD}"/>
              </a:ext>
            </a:extLst>
          </p:cNvPr>
          <p:cNvSpPr>
            <a:spLocks noGrp="1"/>
          </p:cNvSpPr>
          <p:nvPr>
            <p:ph type="title"/>
          </p:nvPr>
        </p:nvSpPr>
        <p:spPr>
          <a:xfrm>
            <a:off x="195513" y="158752"/>
            <a:ext cx="8863427" cy="1325563"/>
          </a:xfrm>
        </p:spPr>
        <p:txBody>
          <a:bodyPr>
            <a:normAutofit fontScale="90000"/>
          </a:bodyPr>
          <a:lstStyle/>
          <a:p>
            <a:r>
              <a:rPr lang="en-GB" b="1" dirty="0">
                <a:solidFill>
                  <a:srgbClr val="0070C0"/>
                </a:solidFill>
                <a:latin typeface="+mn-lt"/>
              </a:rPr>
              <a:t>What drives changes in social practices that sweep across the planet?   </a:t>
            </a:r>
            <a:r>
              <a:rPr lang="en-GB" sz="3200" b="1" i="1" dirty="0">
                <a:latin typeface="+mn-lt"/>
              </a:rPr>
              <a:t>Consider -</a:t>
            </a:r>
          </a:p>
        </p:txBody>
      </p:sp>
      <p:sp>
        <p:nvSpPr>
          <p:cNvPr id="3" name="Content Placeholder 2">
            <a:extLst>
              <a:ext uri="{FF2B5EF4-FFF2-40B4-BE49-F238E27FC236}">
                <a16:creationId xmlns:a16="http://schemas.microsoft.com/office/drawing/2014/main" id="{68A9C03C-1A54-3346-833A-8D9FEAE3ACCC}"/>
              </a:ext>
            </a:extLst>
          </p:cNvPr>
          <p:cNvSpPr>
            <a:spLocks noGrp="1"/>
          </p:cNvSpPr>
          <p:nvPr>
            <p:ph idx="1"/>
          </p:nvPr>
        </p:nvSpPr>
        <p:spPr>
          <a:xfrm>
            <a:off x="385012" y="1484314"/>
            <a:ext cx="8673928" cy="3071643"/>
          </a:xfrm>
        </p:spPr>
        <p:txBody>
          <a:bodyPr>
            <a:normAutofit lnSpcReduction="10000"/>
          </a:bodyPr>
          <a:lstStyle/>
          <a:p>
            <a:pPr>
              <a:lnSpc>
                <a:spcPct val="120000"/>
              </a:lnSpc>
              <a:spcBef>
                <a:spcPts val="0"/>
              </a:spcBef>
            </a:pPr>
            <a:r>
              <a:rPr lang="en-GB" sz="2200" dirty="0"/>
              <a:t>The radiation of farming across Eurasia in 6000-5000 BCE</a:t>
            </a:r>
          </a:p>
          <a:p>
            <a:pPr>
              <a:lnSpc>
                <a:spcPct val="120000"/>
              </a:lnSpc>
              <a:spcBef>
                <a:spcPts val="0"/>
              </a:spcBef>
            </a:pPr>
            <a:r>
              <a:rPr lang="en-GB" sz="2200" dirty="0"/>
              <a:t>The rapid take-up of new technologies since then</a:t>
            </a:r>
          </a:p>
          <a:p>
            <a:pPr>
              <a:lnSpc>
                <a:spcPct val="120000"/>
              </a:lnSpc>
              <a:spcBef>
                <a:spcPts val="0"/>
              </a:spcBef>
            </a:pPr>
            <a:r>
              <a:rPr lang="en-GB" sz="2200" dirty="0"/>
              <a:t>The spread of the world religions after 500 BCE  </a:t>
            </a:r>
          </a:p>
          <a:p>
            <a:pPr>
              <a:lnSpc>
                <a:spcPct val="120000"/>
              </a:lnSpc>
              <a:spcBef>
                <a:spcPts val="0"/>
              </a:spcBef>
            </a:pPr>
            <a:r>
              <a:rPr lang="en-GB" sz="2200" dirty="0"/>
              <a:t>Common modes of social organisation since the nineteenth century</a:t>
            </a:r>
          </a:p>
          <a:p>
            <a:pPr>
              <a:lnSpc>
                <a:spcPct val="120000"/>
              </a:lnSpc>
              <a:spcBef>
                <a:spcPts val="0"/>
              </a:spcBef>
            </a:pPr>
            <a:r>
              <a:rPr lang="en-GB" sz="2200" dirty="0"/>
              <a:t>The global dynamics of fashion and popular culture</a:t>
            </a:r>
          </a:p>
          <a:p>
            <a:pPr>
              <a:lnSpc>
                <a:spcPct val="120000"/>
              </a:lnSpc>
              <a:spcBef>
                <a:spcPts val="0"/>
              </a:spcBef>
            </a:pPr>
            <a:r>
              <a:rPr lang="en-GB" sz="2200" dirty="0"/>
              <a:t>The global adoption of the English language after 1940</a:t>
            </a:r>
          </a:p>
          <a:p>
            <a:pPr>
              <a:lnSpc>
                <a:spcPct val="120000"/>
              </a:lnSpc>
              <a:spcBef>
                <a:spcPts val="0"/>
              </a:spcBef>
            </a:pPr>
            <a:r>
              <a:rPr lang="en-GB" sz="2200" dirty="0"/>
              <a:t>Social and economic development as hyper-urbanisation after 1980</a:t>
            </a:r>
          </a:p>
          <a:p>
            <a:pPr>
              <a:lnSpc>
                <a:spcPct val="120000"/>
              </a:lnSpc>
              <a:spcBef>
                <a:spcPts val="0"/>
              </a:spcBef>
            </a:pPr>
            <a:r>
              <a:rPr lang="en-GB" sz="2200" dirty="0"/>
              <a:t>The spread of high participation higher education after 1995</a:t>
            </a:r>
          </a:p>
          <a:p>
            <a:endParaRPr lang="en-GB" sz="2400" dirty="0"/>
          </a:p>
        </p:txBody>
      </p:sp>
      <p:pic>
        <p:nvPicPr>
          <p:cNvPr id="5" name="Picture 4">
            <a:extLst>
              <a:ext uri="{FF2B5EF4-FFF2-40B4-BE49-F238E27FC236}">
                <a16:creationId xmlns:a16="http://schemas.microsoft.com/office/drawing/2014/main" id="{1A1AA63C-97A5-1742-A12E-EC19826D043F}"/>
              </a:ext>
            </a:extLst>
          </p:cNvPr>
          <p:cNvPicPr>
            <a:picLocks noChangeAspect="1"/>
          </p:cNvPicPr>
          <p:nvPr/>
        </p:nvPicPr>
        <p:blipFill rotWithShape="1">
          <a:blip r:embed="rId2"/>
          <a:srcRect l="334" t="-54332" r="-334" b="-51289"/>
          <a:stretch/>
        </p:blipFill>
        <p:spPr>
          <a:xfrm>
            <a:off x="0" y="3429000"/>
            <a:ext cx="9144000" cy="4568611"/>
          </a:xfrm>
          <a:prstGeom prst="rect">
            <a:avLst/>
          </a:prstGeom>
        </p:spPr>
      </p:pic>
    </p:spTree>
    <p:extLst>
      <p:ext uri="{BB962C8B-B14F-4D97-AF65-F5344CB8AC3E}">
        <p14:creationId xmlns:p14="http://schemas.microsoft.com/office/powerpoint/2010/main" val="3858892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2EE2A-2B95-224A-A536-CEC846766C49}"/>
              </a:ext>
            </a:extLst>
          </p:cNvPr>
          <p:cNvSpPr>
            <a:spLocks noGrp="1"/>
          </p:cNvSpPr>
          <p:nvPr>
            <p:ph type="title"/>
          </p:nvPr>
        </p:nvSpPr>
        <p:spPr/>
        <p:txBody>
          <a:bodyPr>
            <a:normAutofit/>
          </a:bodyPr>
          <a:lstStyle/>
          <a:p>
            <a:pPr algn="ctr"/>
            <a:r>
              <a:rPr lang="en-GB" sz="4000" b="1" dirty="0">
                <a:solidFill>
                  <a:srgbClr val="0070C0"/>
                </a:solidFill>
                <a:latin typeface="+mn-lt"/>
              </a:rPr>
              <a:t>International students, UK, Japan: </a:t>
            </a:r>
            <a:br>
              <a:rPr lang="en-GB" sz="4000" b="1" dirty="0">
                <a:solidFill>
                  <a:srgbClr val="0070C0"/>
                </a:solidFill>
                <a:latin typeface="+mn-lt"/>
              </a:rPr>
            </a:br>
            <a:r>
              <a:rPr lang="en-GB" sz="4000" b="1" dirty="0">
                <a:solidFill>
                  <a:srgbClr val="0070C0"/>
                </a:solidFill>
                <a:latin typeface="+mn-lt"/>
              </a:rPr>
              <a:t>UNESCO data, 1998-2016</a:t>
            </a:r>
          </a:p>
        </p:txBody>
      </p:sp>
      <p:graphicFrame>
        <p:nvGraphicFramePr>
          <p:cNvPr id="4" name="Content Placeholder 3">
            <a:extLst>
              <a:ext uri="{FF2B5EF4-FFF2-40B4-BE49-F238E27FC236}">
                <a16:creationId xmlns:a16="http://schemas.microsoft.com/office/drawing/2014/main" id="{4CCCC014-DFBF-1446-AE9C-C60169BD3EB1}"/>
              </a:ext>
            </a:extLst>
          </p:cNvPr>
          <p:cNvGraphicFramePr>
            <a:graphicFrameLocks noGrp="1"/>
          </p:cNvGraphicFramePr>
          <p:nvPr>
            <p:ph idx="1"/>
            <p:extLst/>
          </p:nvPr>
        </p:nvGraphicFramePr>
        <p:xfrm>
          <a:off x="331304" y="1825625"/>
          <a:ext cx="8481392" cy="4005332"/>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1BB25BB6-78B4-6445-8CCD-EC19A3131AB4}"/>
              </a:ext>
            </a:extLst>
          </p:cNvPr>
          <p:cNvSpPr/>
          <p:nvPr/>
        </p:nvSpPr>
        <p:spPr>
          <a:xfrm>
            <a:off x="6508420" y="1911927"/>
            <a:ext cx="1876302" cy="118866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8960108-F96A-3241-A856-AEE0BC8366E9}"/>
              </a:ext>
            </a:extLst>
          </p:cNvPr>
          <p:cNvSpPr txBox="1"/>
          <p:nvPr/>
        </p:nvSpPr>
        <p:spPr>
          <a:xfrm>
            <a:off x="1577009" y="6308035"/>
            <a:ext cx="7089913" cy="369332"/>
          </a:xfrm>
          <a:prstGeom prst="rect">
            <a:avLst/>
          </a:prstGeom>
          <a:noFill/>
        </p:spPr>
        <p:txBody>
          <a:bodyPr wrap="square" rtlCol="0">
            <a:spAutoFit/>
          </a:bodyPr>
          <a:lstStyle/>
          <a:p>
            <a:r>
              <a:rPr lang="en-GB" i="1" dirty="0"/>
              <a:t>Note -</a:t>
            </a:r>
            <a:r>
              <a:rPr lang="en-GB" dirty="0"/>
              <a:t> UNESCO data for Japan [in red] only available for 2013-2017 period</a:t>
            </a:r>
          </a:p>
        </p:txBody>
      </p:sp>
    </p:spTree>
    <p:extLst>
      <p:ext uri="{BB962C8B-B14F-4D97-AF65-F5344CB8AC3E}">
        <p14:creationId xmlns:p14="http://schemas.microsoft.com/office/powerpoint/2010/main" val="12974034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8D25-B09E-A94E-A14A-8009D0BBE821}"/>
              </a:ext>
            </a:extLst>
          </p:cNvPr>
          <p:cNvSpPr>
            <a:spLocks noGrp="1"/>
          </p:cNvSpPr>
          <p:nvPr>
            <p:ph type="title"/>
          </p:nvPr>
        </p:nvSpPr>
        <p:spPr>
          <a:xfrm>
            <a:off x="83127" y="353250"/>
            <a:ext cx="8966613" cy="1325563"/>
          </a:xfrm>
        </p:spPr>
        <p:txBody>
          <a:bodyPr>
            <a:normAutofit fontScale="90000"/>
          </a:bodyPr>
          <a:lstStyle/>
          <a:p>
            <a:pPr algn="ctr"/>
            <a:r>
              <a:rPr lang="en-GB" b="1" dirty="0">
                <a:solidFill>
                  <a:srgbClr val="0070C0"/>
                </a:solidFill>
                <a:latin typeface="+mn-lt"/>
              </a:rPr>
              <a:t>Students entering UK from China, India: </a:t>
            </a:r>
            <a:br>
              <a:rPr lang="en-GB" sz="6000" b="1" dirty="0">
                <a:solidFill>
                  <a:srgbClr val="0070C0"/>
                </a:solidFill>
              </a:rPr>
            </a:br>
            <a:r>
              <a:rPr lang="en-GB" sz="3100" dirty="0"/>
              <a:t>2008-09 to 2017-18, UK HESA data</a:t>
            </a:r>
          </a:p>
        </p:txBody>
      </p:sp>
      <p:graphicFrame>
        <p:nvGraphicFramePr>
          <p:cNvPr id="4" name="Content Placeholder 3">
            <a:extLst>
              <a:ext uri="{FF2B5EF4-FFF2-40B4-BE49-F238E27FC236}">
                <a16:creationId xmlns:a16="http://schemas.microsoft.com/office/drawing/2014/main" id="{37FBB7FC-13D7-B44B-850E-A2BA2E70840F}"/>
              </a:ext>
            </a:extLst>
          </p:cNvPr>
          <p:cNvGraphicFramePr>
            <a:graphicFrameLocks noGrp="1"/>
          </p:cNvGraphicFramePr>
          <p:nvPr>
            <p:ph idx="1"/>
            <p:extLst/>
          </p:nvPr>
        </p:nvGraphicFramePr>
        <p:xfrm>
          <a:off x="623083" y="1706956"/>
          <a:ext cx="7886700" cy="47977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8156553"/>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77BD-8CF7-C94D-81A3-78339AC72344}"/>
              </a:ext>
            </a:extLst>
          </p:cNvPr>
          <p:cNvSpPr>
            <a:spLocks noGrp="1"/>
          </p:cNvSpPr>
          <p:nvPr>
            <p:ph type="title"/>
          </p:nvPr>
        </p:nvSpPr>
        <p:spPr>
          <a:xfrm>
            <a:off x="0" y="286361"/>
            <a:ext cx="9067800" cy="1346496"/>
          </a:xfrm>
        </p:spPr>
        <p:txBody>
          <a:bodyPr>
            <a:noAutofit/>
          </a:bodyPr>
          <a:lstStyle/>
          <a:p>
            <a:pPr algn="ctr"/>
            <a:r>
              <a:rPr lang="en-GB" sz="3600" b="1" dirty="0">
                <a:solidFill>
                  <a:srgbClr val="0070C0"/>
                </a:solidFill>
                <a:latin typeface="+mn-lt"/>
              </a:rPr>
              <a:t>Internationally mobile/ foreign[*] doctoral students as % of all doctoral students, 2015</a:t>
            </a:r>
            <a:br>
              <a:rPr lang="en-GB" sz="3200" b="1" dirty="0">
                <a:solidFill>
                  <a:srgbClr val="0070C0"/>
                </a:solidFill>
                <a:latin typeface="+mn-lt"/>
              </a:rPr>
            </a:br>
            <a:r>
              <a:rPr lang="en-GB" sz="1800" dirty="0">
                <a:latin typeface="+mn-lt"/>
              </a:rPr>
              <a:t>Numbers in brackets = number of top 500 universities, ARWU 2018</a:t>
            </a:r>
            <a:r>
              <a:rPr lang="en-GB" sz="1800" dirty="0">
                <a:solidFill>
                  <a:srgbClr val="0070C0"/>
                </a:solidFill>
                <a:latin typeface="+mn-lt"/>
              </a:rPr>
              <a:t> </a:t>
            </a:r>
          </a:p>
        </p:txBody>
      </p:sp>
      <p:graphicFrame>
        <p:nvGraphicFramePr>
          <p:cNvPr id="4" name="Content Placeholder 3">
            <a:extLst>
              <a:ext uri="{FF2B5EF4-FFF2-40B4-BE49-F238E27FC236}">
                <a16:creationId xmlns:a16="http://schemas.microsoft.com/office/drawing/2014/main" id="{47024673-663E-764D-9C88-D23F23ACAD4F}"/>
              </a:ext>
            </a:extLst>
          </p:cNvPr>
          <p:cNvGraphicFramePr>
            <a:graphicFrameLocks noGrp="1"/>
          </p:cNvGraphicFramePr>
          <p:nvPr>
            <p:ph idx="1"/>
            <p:extLst/>
          </p:nvPr>
        </p:nvGraphicFramePr>
        <p:xfrm>
          <a:off x="234461" y="1752599"/>
          <a:ext cx="8675077" cy="4450080"/>
        </p:xfrm>
        <a:graphic>
          <a:graphicData uri="http://schemas.openxmlformats.org/drawingml/2006/table">
            <a:tbl>
              <a:tblPr firstRow="1" bandRow="1">
                <a:tableStyleId>{5FD0F851-EC5A-4D38-B0AD-8093EC10F338}</a:tableStyleId>
              </a:tblPr>
              <a:tblGrid>
                <a:gridCol w="1802771">
                  <a:extLst>
                    <a:ext uri="{9D8B030D-6E8A-4147-A177-3AD203B41FA5}">
                      <a16:colId xmlns:a16="http://schemas.microsoft.com/office/drawing/2014/main" val="3968971080"/>
                    </a:ext>
                  </a:extLst>
                </a:gridCol>
                <a:gridCol w="891201">
                  <a:extLst>
                    <a:ext uri="{9D8B030D-6E8A-4147-A177-3AD203B41FA5}">
                      <a16:colId xmlns:a16="http://schemas.microsoft.com/office/drawing/2014/main" val="2857398915"/>
                    </a:ext>
                  </a:extLst>
                </a:gridCol>
                <a:gridCol w="391556">
                  <a:extLst>
                    <a:ext uri="{9D8B030D-6E8A-4147-A177-3AD203B41FA5}">
                      <a16:colId xmlns:a16="http://schemas.microsoft.com/office/drawing/2014/main" val="3422241332"/>
                    </a:ext>
                  </a:extLst>
                </a:gridCol>
                <a:gridCol w="1622742">
                  <a:extLst>
                    <a:ext uri="{9D8B030D-6E8A-4147-A177-3AD203B41FA5}">
                      <a16:colId xmlns:a16="http://schemas.microsoft.com/office/drawing/2014/main" val="3330273404"/>
                    </a:ext>
                  </a:extLst>
                </a:gridCol>
                <a:gridCol w="963896">
                  <a:extLst>
                    <a:ext uri="{9D8B030D-6E8A-4147-A177-3AD203B41FA5}">
                      <a16:colId xmlns:a16="http://schemas.microsoft.com/office/drawing/2014/main" val="1717647457"/>
                    </a:ext>
                  </a:extLst>
                </a:gridCol>
                <a:gridCol w="333656">
                  <a:extLst>
                    <a:ext uri="{9D8B030D-6E8A-4147-A177-3AD203B41FA5}">
                      <a16:colId xmlns:a16="http://schemas.microsoft.com/office/drawing/2014/main" val="1126321015"/>
                    </a:ext>
                  </a:extLst>
                </a:gridCol>
                <a:gridCol w="1874140">
                  <a:extLst>
                    <a:ext uri="{9D8B030D-6E8A-4147-A177-3AD203B41FA5}">
                      <a16:colId xmlns:a16="http://schemas.microsoft.com/office/drawing/2014/main" val="2737026655"/>
                    </a:ext>
                  </a:extLst>
                </a:gridCol>
                <a:gridCol w="795115">
                  <a:extLst>
                    <a:ext uri="{9D8B030D-6E8A-4147-A177-3AD203B41FA5}">
                      <a16:colId xmlns:a16="http://schemas.microsoft.com/office/drawing/2014/main" val="1908812133"/>
                    </a:ext>
                  </a:extLst>
                </a:gridCol>
              </a:tblGrid>
              <a:tr h="370840">
                <a:tc>
                  <a:txBody>
                    <a:bodyPr/>
                    <a:lstStyle/>
                    <a:p>
                      <a:pPr>
                        <a:spcAft>
                          <a:spcPts val="0"/>
                        </a:spcAft>
                      </a:pPr>
                      <a:r>
                        <a:rPr lang="en-GB" sz="1800" b="0" dirty="0">
                          <a:effectLst/>
                        </a:rPr>
                        <a:t>Luxembourg (0)</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800" b="0" dirty="0">
                          <a:effectLst/>
                        </a:rPr>
                        <a:t>87.0%</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GB" sz="1800" b="0">
                          <a:effectLst/>
                        </a:rPr>
                        <a:t>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GB" sz="1800" b="0">
                          <a:effectLst/>
                        </a:rPr>
                        <a:t>Austria (6)</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800" b="0" dirty="0">
                          <a:effectLst/>
                        </a:rPr>
                        <a:t>27.0%</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GB" sz="1800" b="0">
                          <a:effectLst/>
                        </a:rPr>
                        <a:t>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GB" sz="1800" b="0" dirty="0">
                          <a:effectLst/>
                        </a:rPr>
                        <a:t>Slovak Rep.* (0)</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800" b="0" dirty="0">
                          <a:effectLst/>
                        </a:rPr>
                        <a:t>9.1%</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038255"/>
                  </a:ext>
                </a:extLst>
              </a:tr>
              <a:tr h="370840">
                <a:tc>
                  <a:txBody>
                    <a:bodyPr/>
                    <a:lstStyle/>
                    <a:p>
                      <a:pPr>
                        <a:spcAft>
                          <a:spcPts val="0"/>
                        </a:spcAft>
                      </a:pPr>
                      <a:r>
                        <a:rPr lang="en-GB" sz="1800" dirty="0">
                          <a:effectLst/>
                        </a:rPr>
                        <a:t>Switzerland (8)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54.3%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b="1" dirty="0">
                          <a:effectLst/>
                        </a:rPr>
                        <a:t>OECD average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b="1" dirty="0">
                          <a:effectLst/>
                        </a:rPr>
                        <a:t>25.7%</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a:effectLst/>
                        </a:rPr>
                        <a:t>Latvia (0)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8.8%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727421"/>
                  </a:ext>
                </a:extLst>
              </a:tr>
              <a:tr h="370840">
                <a:tc>
                  <a:txBody>
                    <a:bodyPr/>
                    <a:lstStyle/>
                    <a:p>
                      <a:pPr>
                        <a:spcAft>
                          <a:spcPts val="0"/>
                        </a:spcAft>
                      </a:pPr>
                      <a:r>
                        <a:rPr lang="en-GB" sz="1800" dirty="0">
                          <a:effectLst/>
                        </a:rPr>
                        <a:t>New Zealand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46.2%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Ireland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25.4%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South Korea* (10)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8.7%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73119"/>
                  </a:ext>
                </a:extLst>
              </a:tr>
              <a:tr h="370840">
                <a:tc>
                  <a:txBody>
                    <a:bodyPr/>
                    <a:lstStyle/>
                    <a:p>
                      <a:pPr>
                        <a:spcAft>
                          <a:spcPts val="0"/>
                        </a:spcAft>
                      </a:pPr>
                      <a:r>
                        <a:rPr lang="en-GB" sz="1800" dirty="0">
                          <a:effectLst/>
                        </a:rPr>
                        <a:t>UK (39)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20000"/>
                      </a:srgbClr>
                    </a:solidFill>
                  </a:tcPr>
                </a:tc>
                <a:tc>
                  <a:txBody>
                    <a:bodyPr/>
                    <a:lstStyle/>
                    <a:p>
                      <a:pPr algn="ctr">
                        <a:spcAft>
                          <a:spcPts val="0"/>
                        </a:spcAft>
                      </a:pPr>
                      <a:r>
                        <a:rPr lang="en-GB" sz="1800" dirty="0">
                          <a:effectLst/>
                        </a:rPr>
                        <a:t>42.9%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20000"/>
                      </a:srgbClr>
                    </a:solidFill>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Canada (18)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24.4%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Slovenia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8.5%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5518742"/>
                  </a:ext>
                </a:extLst>
              </a:tr>
              <a:tr h="370840">
                <a:tc>
                  <a:txBody>
                    <a:bodyPr/>
                    <a:lstStyle/>
                    <a:p>
                      <a:pPr>
                        <a:spcAft>
                          <a:spcPts val="0"/>
                        </a:spcAft>
                      </a:pPr>
                      <a:r>
                        <a:rPr lang="en-GB" sz="1800" dirty="0">
                          <a:effectLst/>
                        </a:rPr>
                        <a:t>Belgium (7)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42.3%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Brazil* (6)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22.4%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Chile (2)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8.4%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9802150"/>
                  </a:ext>
                </a:extLst>
              </a:tr>
              <a:tr h="370840">
                <a:tc>
                  <a:txBody>
                    <a:bodyPr/>
                    <a:lstStyle/>
                    <a:p>
                      <a:pPr>
                        <a:spcAft>
                          <a:spcPts val="0"/>
                        </a:spcAft>
                      </a:pPr>
                      <a:r>
                        <a:rPr lang="en-GB" sz="1800" dirty="0">
                          <a:effectLst/>
                        </a:rPr>
                        <a:t>France (19)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40.1%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Portugal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21.2%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Hungary (0)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7.2%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764193"/>
                  </a:ext>
                </a:extLst>
              </a:tr>
              <a:tr h="370840">
                <a:tc>
                  <a:txBody>
                    <a:bodyPr/>
                    <a:lstStyle/>
                    <a:p>
                      <a:pPr>
                        <a:spcAft>
                          <a:spcPts val="0"/>
                        </a:spcAft>
                      </a:pPr>
                      <a:r>
                        <a:rPr lang="en-GB" sz="1800" dirty="0">
                          <a:effectLst/>
                        </a:rPr>
                        <a:t>USA (139)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37.8%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a:effectLst/>
                        </a:rPr>
                        <a:t>Norway (3)</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20.5%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Turkey*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6.5%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5230749"/>
                  </a:ext>
                </a:extLst>
              </a:tr>
              <a:tr h="370840">
                <a:tc>
                  <a:txBody>
                    <a:bodyPr/>
                    <a:lstStyle/>
                    <a:p>
                      <a:pPr>
                        <a:spcAft>
                          <a:spcPts val="0"/>
                        </a:spcAft>
                      </a:pPr>
                      <a:r>
                        <a:rPr lang="en-GB" sz="1800" dirty="0">
                          <a:effectLst/>
                        </a:rPr>
                        <a:t>Netherlands (11)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36.2%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Finland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19.9%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Israel* (6)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5.5%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3564268"/>
                  </a:ext>
                </a:extLst>
              </a:tr>
              <a:tr h="370840">
                <a:tc>
                  <a:txBody>
                    <a:bodyPr/>
                    <a:lstStyle/>
                    <a:p>
                      <a:pPr>
                        <a:spcAft>
                          <a:spcPts val="0"/>
                        </a:spcAft>
                      </a:pPr>
                      <a:r>
                        <a:rPr lang="en-GB" sz="1800">
                          <a:effectLst/>
                        </a:rPr>
                        <a:t>Sweden (11)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34.0%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Japan (16)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18.2%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Russian Fed.*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4.5%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223341"/>
                  </a:ext>
                </a:extLst>
              </a:tr>
              <a:tr h="370840">
                <a:tc>
                  <a:txBody>
                    <a:bodyPr/>
                    <a:lstStyle/>
                    <a:p>
                      <a:pPr>
                        <a:spcAft>
                          <a:spcPts val="0"/>
                        </a:spcAft>
                      </a:pPr>
                      <a:r>
                        <a:rPr lang="en-GB" sz="1800" dirty="0">
                          <a:effectLst/>
                        </a:rPr>
                        <a:t>Australia (23)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33.8%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Czech Rep.*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14.8%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a:effectLst/>
                        </a:rPr>
                        <a:t>Mexico (1)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2.6%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411566"/>
                  </a:ext>
                </a:extLst>
              </a:tr>
              <a:tr h="370840">
                <a:tc>
                  <a:txBody>
                    <a:bodyPr/>
                    <a:lstStyle/>
                    <a:p>
                      <a:pPr>
                        <a:spcAft>
                          <a:spcPts val="0"/>
                        </a:spcAft>
                      </a:pPr>
                      <a:r>
                        <a:rPr lang="en-GB" sz="1800">
                          <a:effectLst/>
                        </a:rPr>
                        <a:t>Denmark (5)</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32.1%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Estonia (1)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10.7%</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a:effectLst/>
                        </a:rPr>
                        <a:t>Poland (2)</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1.9%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026884"/>
                  </a:ext>
                </a:extLst>
              </a:tr>
              <a:tr h="370840">
                <a:tc>
                  <a:txBody>
                    <a:bodyPr/>
                    <a:lstStyle/>
                    <a:p>
                      <a:pPr>
                        <a:spcAft>
                          <a:spcPts val="0"/>
                        </a:spcAft>
                      </a:pPr>
                      <a:r>
                        <a:rPr lang="en-GB" sz="1800" dirty="0">
                          <a:effectLst/>
                        </a:rPr>
                        <a:t>Iceland (0)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31.6%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800" dirty="0">
                          <a:effectLst/>
                        </a:rPr>
                        <a:t>Germany (36)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a:effectLst/>
                        </a:rPr>
                        <a:t>  9.1%</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l">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828011"/>
                  </a:ext>
                </a:extLst>
              </a:tr>
            </a:tbl>
          </a:graphicData>
        </a:graphic>
      </p:graphicFrame>
    </p:spTree>
    <p:extLst>
      <p:ext uri="{BB962C8B-B14F-4D97-AF65-F5344CB8AC3E}">
        <p14:creationId xmlns:p14="http://schemas.microsoft.com/office/powerpoint/2010/main" val="4192210523"/>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RESEARCH</a:t>
            </a:r>
          </a:p>
        </p:txBody>
      </p:sp>
    </p:spTree>
    <p:extLst>
      <p:ext uri="{BB962C8B-B14F-4D97-AF65-F5344CB8AC3E}">
        <p14:creationId xmlns:p14="http://schemas.microsoft.com/office/powerpoint/2010/main" val="4017683454"/>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6412-8BFF-C849-97D1-BBC3AF8D4701}"/>
              </a:ext>
            </a:extLst>
          </p:cNvPr>
          <p:cNvSpPr>
            <a:spLocks noGrp="1"/>
          </p:cNvSpPr>
          <p:nvPr>
            <p:ph type="title"/>
          </p:nvPr>
        </p:nvSpPr>
        <p:spPr>
          <a:xfrm>
            <a:off x="0" y="274638"/>
            <a:ext cx="9144000" cy="1143000"/>
          </a:xfrm>
        </p:spPr>
        <p:txBody>
          <a:bodyPr>
            <a:noAutofit/>
          </a:bodyPr>
          <a:lstStyle/>
          <a:p>
            <a:pPr algn="ctr"/>
            <a:r>
              <a:rPr lang="en-GB" sz="4000" b="1" dirty="0">
                <a:solidFill>
                  <a:srgbClr val="0070C0"/>
                </a:solidFill>
                <a:latin typeface="+mn-lt"/>
              </a:rPr>
              <a:t>R&amp;D as proportion (%) of GDP, 1991-2016: </a:t>
            </a:r>
            <a:r>
              <a:rPr lang="en-GB" sz="2800" dirty="0"/>
              <a:t>USA, UK, Germany, China, Japan, South Korea</a:t>
            </a:r>
          </a:p>
        </p:txBody>
      </p:sp>
      <p:graphicFrame>
        <p:nvGraphicFramePr>
          <p:cNvPr id="4" name="Content Placeholder 3">
            <a:extLst>
              <a:ext uri="{FF2B5EF4-FFF2-40B4-BE49-F238E27FC236}">
                <a16:creationId xmlns:a16="http://schemas.microsoft.com/office/drawing/2014/main" id="{8B453674-7ED0-BA4C-A13A-D82618A8DE81}"/>
              </a:ext>
            </a:extLst>
          </p:cNvPr>
          <p:cNvGraphicFramePr>
            <a:graphicFrameLocks noGrp="1"/>
          </p:cNvGraphicFramePr>
          <p:nvPr>
            <p:ph idx="1"/>
            <p:extLst/>
          </p:nvPr>
        </p:nvGraphicFramePr>
        <p:xfrm>
          <a:off x="145774" y="1588477"/>
          <a:ext cx="8646534" cy="48815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642639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CFB4-E78F-B24B-82BA-3B130E402D41}"/>
              </a:ext>
            </a:extLst>
          </p:cNvPr>
          <p:cNvSpPr>
            <a:spLocks noGrp="1"/>
          </p:cNvSpPr>
          <p:nvPr>
            <p:ph type="title"/>
          </p:nvPr>
        </p:nvSpPr>
        <p:spPr>
          <a:xfrm>
            <a:off x="657225" y="0"/>
            <a:ext cx="7887168" cy="1397000"/>
          </a:xfrm>
        </p:spPr>
        <p:txBody>
          <a:bodyPr>
            <a:normAutofit/>
          </a:bodyPr>
          <a:lstStyle/>
          <a:p>
            <a:pPr algn="ctr"/>
            <a:r>
              <a:rPr lang="en-GB" sz="4000" b="1" dirty="0">
                <a:solidFill>
                  <a:srgbClr val="0070C0"/>
                </a:solidFill>
                <a:latin typeface="+mn-lt"/>
              </a:rPr>
              <a:t>National investment in R&amp;D, 2016</a:t>
            </a:r>
            <a:r>
              <a:rPr lang="en-GB" dirty="0">
                <a:solidFill>
                  <a:srgbClr val="0070C0"/>
                </a:solidFill>
              </a:rPr>
              <a:t> </a:t>
            </a:r>
            <a:r>
              <a:rPr lang="en-GB" sz="3200" dirty="0"/>
              <a:t>OECD data, $s billion, constant 2010 USD PPP</a:t>
            </a:r>
          </a:p>
        </p:txBody>
      </p:sp>
      <p:graphicFrame>
        <p:nvGraphicFramePr>
          <p:cNvPr id="3" name="Chart 2">
            <a:extLst>
              <a:ext uri="{FF2B5EF4-FFF2-40B4-BE49-F238E27FC236}">
                <a16:creationId xmlns:a16="http://schemas.microsoft.com/office/drawing/2014/main" id="{D0C4CADE-7A6C-0D4D-A3F0-75F356A32359}"/>
              </a:ext>
            </a:extLst>
          </p:cNvPr>
          <p:cNvGraphicFramePr/>
          <p:nvPr>
            <p:extLst/>
          </p:nvPr>
        </p:nvGraphicFramePr>
        <p:xfrm>
          <a:off x="657225" y="1771754"/>
          <a:ext cx="7887168" cy="48239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002315"/>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CFB4-E78F-B24B-82BA-3B130E402D41}"/>
              </a:ext>
            </a:extLst>
          </p:cNvPr>
          <p:cNvSpPr>
            <a:spLocks noGrp="1"/>
          </p:cNvSpPr>
          <p:nvPr>
            <p:ph type="title"/>
          </p:nvPr>
        </p:nvSpPr>
        <p:spPr>
          <a:xfrm>
            <a:off x="269823" y="365126"/>
            <a:ext cx="8574374" cy="1628566"/>
          </a:xfrm>
        </p:spPr>
        <p:txBody>
          <a:bodyPr>
            <a:normAutofit/>
          </a:bodyPr>
          <a:lstStyle/>
          <a:p>
            <a:pPr algn="ctr"/>
            <a:r>
              <a:rPr lang="en-GB" sz="4000" b="1" dirty="0">
                <a:solidFill>
                  <a:srgbClr val="0070C0"/>
                </a:solidFill>
                <a:latin typeface="+mn-lt"/>
              </a:rPr>
              <a:t>Top eight countries in R&amp;D investment by volume, </a:t>
            </a:r>
            <a:r>
              <a:rPr lang="en-GB" sz="4000" b="1">
                <a:solidFill>
                  <a:srgbClr val="0070C0"/>
                </a:solidFill>
                <a:latin typeface="+mn-lt"/>
              </a:rPr>
              <a:t>2016 compared to </a:t>
            </a:r>
            <a:r>
              <a:rPr lang="en-GB" sz="4000" b="1" dirty="0">
                <a:solidFill>
                  <a:srgbClr val="0070C0"/>
                </a:solidFill>
                <a:latin typeface="+mn-lt"/>
              </a:rPr>
              <a:t>2000</a:t>
            </a:r>
          </a:p>
        </p:txBody>
      </p:sp>
      <p:graphicFrame>
        <p:nvGraphicFramePr>
          <p:cNvPr id="3" name="Table 2">
            <a:extLst>
              <a:ext uri="{FF2B5EF4-FFF2-40B4-BE49-F238E27FC236}">
                <a16:creationId xmlns:a16="http://schemas.microsoft.com/office/drawing/2014/main" id="{54AC7868-12B5-4E40-870D-012E3767A26E}"/>
              </a:ext>
            </a:extLst>
          </p:cNvPr>
          <p:cNvGraphicFramePr>
            <a:graphicFrameLocks noGrp="1"/>
          </p:cNvGraphicFramePr>
          <p:nvPr>
            <p:extLst/>
          </p:nvPr>
        </p:nvGraphicFramePr>
        <p:xfrm>
          <a:off x="742013" y="1993692"/>
          <a:ext cx="7629994" cy="4358640"/>
        </p:xfrm>
        <a:graphic>
          <a:graphicData uri="http://schemas.openxmlformats.org/drawingml/2006/table">
            <a:tbl>
              <a:tblPr firstRow="1" bandRow="1">
                <a:tableStyleId>{5C22544A-7EE6-4342-B048-85BDC9FD1C3A}</a:tableStyleId>
              </a:tblPr>
              <a:tblGrid>
                <a:gridCol w="2401158">
                  <a:extLst>
                    <a:ext uri="{9D8B030D-6E8A-4147-A177-3AD203B41FA5}">
                      <a16:colId xmlns:a16="http://schemas.microsoft.com/office/drawing/2014/main" val="3210299004"/>
                    </a:ext>
                  </a:extLst>
                </a:gridCol>
                <a:gridCol w="1058405">
                  <a:extLst>
                    <a:ext uri="{9D8B030D-6E8A-4147-A177-3AD203B41FA5}">
                      <a16:colId xmlns:a16="http://schemas.microsoft.com/office/drawing/2014/main" val="2130159185"/>
                    </a:ext>
                  </a:extLst>
                </a:gridCol>
                <a:gridCol w="1118433">
                  <a:extLst>
                    <a:ext uri="{9D8B030D-6E8A-4147-A177-3AD203B41FA5}">
                      <a16:colId xmlns:a16="http://schemas.microsoft.com/office/drawing/2014/main" val="110013972"/>
                    </a:ext>
                  </a:extLst>
                </a:gridCol>
                <a:gridCol w="2107618">
                  <a:extLst>
                    <a:ext uri="{9D8B030D-6E8A-4147-A177-3AD203B41FA5}">
                      <a16:colId xmlns:a16="http://schemas.microsoft.com/office/drawing/2014/main" val="814349071"/>
                    </a:ext>
                  </a:extLst>
                </a:gridCol>
                <a:gridCol w="944380">
                  <a:extLst>
                    <a:ext uri="{9D8B030D-6E8A-4147-A177-3AD203B41FA5}">
                      <a16:colId xmlns:a16="http://schemas.microsoft.com/office/drawing/2014/main" val="2277445519"/>
                    </a:ext>
                  </a:extLst>
                </a:gridCol>
              </a:tblGrid>
              <a:tr h="358140">
                <a:tc>
                  <a:txBody>
                    <a:bodyPr/>
                    <a:lstStyle/>
                    <a:p>
                      <a:pPr algn="ctr"/>
                      <a:r>
                        <a:rPr lang="en-GB" sz="2000" dirty="0"/>
                        <a:t>2016</a:t>
                      </a:r>
                    </a:p>
                  </a:txBody>
                  <a:tcPr/>
                </a:tc>
                <a:tc>
                  <a:txBody>
                    <a:bodyPr/>
                    <a:lstStyle/>
                    <a:p>
                      <a:pPr algn="ctr"/>
                      <a:r>
                        <a:rPr lang="en-GB" sz="1600" dirty="0"/>
                        <a:t>$s billion</a:t>
                      </a:r>
                    </a:p>
                  </a:txBody>
                  <a:tcPr/>
                </a:tc>
                <a:tc>
                  <a:txBody>
                    <a:bodyPr/>
                    <a:lstStyle/>
                    <a:p>
                      <a:pPr algn="ctr"/>
                      <a:endParaRPr lang="en-GB" sz="2000"/>
                    </a:p>
                  </a:txBody>
                  <a:tcPr>
                    <a:noFill/>
                  </a:tcPr>
                </a:tc>
                <a:tc>
                  <a:txBody>
                    <a:bodyPr/>
                    <a:lstStyle/>
                    <a:p>
                      <a:pPr algn="ctr"/>
                      <a:r>
                        <a:rPr lang="en-GB" sz="2000" dirty="0"/>
                        <a:t>2000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$s billion</a:t>
                      </a:r>
                    </a:p>
                  </a:txBody>
                  <a:tcPr/>
                </a:tc>
                <a:extLst>
                  <a:ext uri="{0D108BD9-81ED-4DB2-BD59-A6C34878D82A}">
                    <a16:rowId xmlns:a16="http://schemas.microsoft.com/office/drawing/2014/main" val="2724309358"/>
                  </a:ext>
                </a:extLst>
              </a:tr>
              <a:tr h="358140">
                <a:tc>
                  <a:txBody>
                    <a:bodyPr/>
                    <a:lstStyle/>
                    <a:p>
                      <a:r>
                        <a:rPr lang="en-GB" sz="2000" dirty="0"/>
                        <a:t>United States</a:t>
                      </a:r>
                    </a:p>
                  </a:txBody>
                  <a:tcPr/>
                </a:tc>
                <a:tc>
                  <a:txBody>
                    <a:bodyPr/>
                    <a:lstStyle/>
                    <a:p>
                      <a:pPr algn="ctr"/>
                      <a:r>
                        <a:rPr lang="en-GB" sz="2000" dirty="0"/>
                        <a:t>464.3</a:t>
                      </a:r>
                    </a:p>
                  </a:txBody>
                  <a:tcPr/>
                </a:tc>
                <a:tc>
                  <a:txBody>
                    <a:bodyPr/>
                    <a:lstStyle/>
                    <a:p>
                      <a:endParaRPr lang="en-GB" sz="2000"/>
                    </a:p>
                  </a:txBody>
                  <a:tcPr>
                    <a:noFill/>
                  </a:tcPr>
                </a:tc>
                <a:tc>
                  <a:txBody>
                    <a:bodyPr/>
                    <a:lstStyle/>
                    <a:p>
                      <a:r>
                        <a:rPr lang="en-GB" sz="2000" dirty="0"/>
                        <a:t>United States</a:t>
                      </a:r>
                    </a:p>
                  </a:txBody>
                  <a:tcPr/>
                </a:tc>
                <a:tc>
                  <a:txBody>
                    <a:bodyPr/>
                    <a:lstStyle/>
                    <a:p>
                      <a:pPr algn="ctr"/>
                      <a:r>
                        <a:rPr lang="en-GB" sz="2000" dirty="0"/>
                        <a:t>377.2</a:t>
                      </a:r>
                    </a:p>
                  </a:txBody>
                  <a:tcPr/>
                </a:tc>
                <a:extLst>
                  <a:ext uri="{0D108BD9-81ED-4DB2-BD59-A6C34878D82A}">
                    <a16:rowId xmlns:a16="http://schemas.microsoft.com/office/drawing/2014/main" val="315550820"/>
                  </a:ext>
                </a:extLst>
              </a:tr>
              <a:tr h="358140">
                <a:tc>
                  <a:txBody>
                    <a:bodyPr/>
                    <a:lstStyle/>
                    <a:p>
                      <a:r>
                        <a:rPr lang="en-GB" sz="2000" dirty="0"/>
                        <a:t>China</a:t>
                      </a:r>
                    </a:p>
                  </a:txBody>
                  <a:tcPr/>
                </a:tc>
                <a:tc>
                  <a:txBody>
                    <a:bodyPr/>
                    <a:lstStyle/>
                    <a:p>
                      <a:pPr algn="ctr"/>
                      <a:r>
                        <a:rPr lang="en-GB" sz="2000" dirty="0"/>
                        <a:t>410.2</a:t>
                      </a:r>
                    </a:p>
                  </a:txBody>
                  <a:tcPr/>
                </a:tc>
                <a:tc>
                  <a:txBody>
                    <a:bodyPr/>
                    <a:lstStyle/>
                    <a:p>
                      <a:endParaRPr lang="en-GB" sz="2000"/>
                    </a:p>
                  </a:txBody>
                  <a:tcPr>
                    <a:noFill/>
                  </a:tcPr>
                </a:tc>
                <a:tc>
                  <a:txBody>
                    <a:bodyPr/>
                    <a:lstStyle/>
                    <a:p>
                      <a:r>
                        <a:rPr lang="en-GB" sz="2000" dirty="0"/>
                        <a:t>Japan</a:t>
                      </a:r>
                    </a:p>
                  </a:txBody>
                  <a:tcPr/>
                </a:tc>
                <a:tc>
                  <a:txBody>
                    <a:bodyPr/>
                    <a:lstStyle/>
                    <a:p>
                      <a:pPr algn="ctr"/>
                      <a:r>
                        <a:rPr lang="en-GB" sz="2000" dirty="0"/>
                        <a:t>148.3</a:t>
                      </a:r>
                    </a:p>
                  </a:txBody>
                  <a:tcPr/>
                </a:tc>
                <a:extLst>
                  <a:ext uri="{0D108BD9-81ED-4DB2-BD59-A6C34878D82A}">
                    <a16:rowId xmlns:a16="http://schemas.microsoft.com/office/drawing/2014/main" val="3631244372"/>
                  </a:ext>
                </a:extLst>
              </a:tr>
              <a:tr h="358140">
                <a:tc>
                  <a:txBody>
                    <a:bodyPr/>
                    <a:lstStyle/>
                    <a:p>
                      <a:r>
                        <a:rPr lang="en-GB" sz="2000" dirty="0"/>
                        <a:t>Japan</a:t>
                      </a:r>
                    </a:p>
                  </a:txBody>
                  <a:tcPr/>
                </a:tc>
                <a:tc>
                  <a:txBody>
                    <a:bodyPr/>
                    <a:lstStyle/>
                    <a:p>
                      <a:pPr algn="ctr"/>
                      <a:r>
                        <a:rPr lang="en-GB" sz="2000" dirty="0"/>
                        <a:t>149.5</a:t>
                      </a:r>
                    </a:p>
                  </a:txBody>
                  <a:tcPr/>
                </a:tc>
                <a:tc>
                  <a:txBody>
                    <a:bodyPr/>
                    <a:lstStyle/>
                    <a:p>
                      <a:endParaRPr lang="en-GB" sz="2000"/>
                    </a:p>
                  </a:txBody>
                  <a:tcPr>
                    <a:noFill/>
                  </a:tcPr>
                </a:tc>
                <a:tc>
                  <a:txBody>
                    <a:bodyPr/>
                    <a:lstStyle/>
                    <a:p>
                      <a:r>
                        <a:rPr lang="en-GB" sz="2000" dirty="0"/>
                        <a:t>China</a:t>
                      </a:r>
                    </a:p>
                  </a:txBody>
                  <a:tcPr/>
                </a:tc>
                <a:tc>
                  <a:txBody>
                    <a:bodyPr/>
                    <a:lstStyle/>
                    <a:p>
                      <a:pPr algn="ctr"/>
                      <a:r>
                        <a:rPr lang="en-GB" sz="2000" dirty="0"/>
                        <a:t>112.7</a:t>
                      </a:r>
                    </a:p>
                  </a:txBody>
                  <a:tcPr/>
                </a:tc>
                <a:extLst>
                  <a:ext uri="{0D108BD9-81ED-4DB2-BD59-A6C34878D82A}">
                    <a16:rowId xmlns:a16="http://schemas.microsoft.com/office/drawing/2014/main" val="2179998039"/>
                  </a:ext>
                </a:extLst>
              </a:tr>
              <a:tr h="358140">
                <a:tc>
                  <a:txBody>
                    <a:bodyPr/>
                    <a:lstStyle/>
                    <a:p>
                      <a:r>
                        <a:rPr lang="en-GB" sz="2000" dirty="0"/>
                        <a:t>Germany</a:t>
                      </a:r>
                    </a:p>
                  </a:txBody>
                  <a:tcPr/>
                </a:tc>
                <a:tc>
                  <a:txBody>
                    <a:bodyPr/>
                    <a:lstStyle/>
                    <a:p>
                      <a:pPr algn="ctr"/>
                      <a:r>
                        <a:rPr lang="en-GB" sz="2000" dirty="0"/>
                        <a:t>104.1</a:t>
                      </a:r>
                    </a:p>
                  </a:txBody>
                  <a:tcPr/>
                </a:tc>
                <a:tc>
                  <a:txBody>
                    <a:bodyPr/>
                    <a:lstStyle/>
                    <a:p>
                      <a:endParaRPr lang="en-GB" sz="2000"/>
                    </a:p>
                  </a:txBody>
                  <a:tcPr>
                    <a:noFill/>
                  </a:tcPr>
                </a:tc>
                <a:tc>
                  <a:txBody>
                    <a:bodyPr/>
                    <a:lstStyle/>
                    <a:p>
                      <a:r>
                        <a:rPr lang="en-GB" sz="2000" dirty="0"/>
                        <a:t>Germany</a:t>
                      </a:r>
                    </a:p>
                  </a:txBody>
                  <a:tcPr/>
                </a:tc>
                <a:tc>
                  <a:txBody>
                    <a:bodyPr/>
                    <a:lstStyle/>
                    <a:p>
                      <a:pPr algn="ctr"/>
                      <a:r>
                        <a:rPr lang="en-GB" sz="2000" dirty="0"/>
                        <a:t>  76.8</a:t>
                      </a:r>
                    </a:p>
                  </a:txBody>
                  <a:tcPr/>
                </a:tc>
                <a:extLst>
                  <a:ext uri="{0D108BD9-81ED-4DB2-BD59-A6C34878D82A}">
                    <a16:rowId xmlns:a16="http://schemas.microsoft.com/office/drawing/2014/main" val="216750506"/>
                  </a:ext>
                </a:extLst>
              </a:tr>
              <a:tr h="358140">
                <a:tc>
                  <a:txBody>
                    <a:bodyPr/>
                    <a:lstStyle/>
                    <a:p>
                      <a:r>
                        <a:rPr lang="en-GB" sz="2000" dirty="0"/>
                        <a:t>South Korea</a:t>
                      </a:r>
                    </a:p>
                  </a:txBody>
                  <a:tcPr/>
                </a:tc>
                <a:tc>
                  <a:txBody>
                    <a:bodyPr/>
                    <a:lstStyle/>
                    <a:p>
                      <a:pPr algn="ctr"/>
                      <a:r>
                        <a:rPr lang="en-GB" sz="2000" dirty="0"/>
                        <a:t>  75.9</a:t>
                      </a:r>
                    </a:p>
                  </a:txBody>
                  <a:tcPr/>
                </a:tc>
                <a:tc>
                  <a:txBody>
                    <a:bodyPr/>
                    <a:lstStyle/>
                    <a:p>
                      <a:endParaRPr lang="en-GB" sz="2000"/>
                    </a:p>
                  </a:txBody>
                  <a:tcPr>
                    <a:noFill/>
                  </a:tcPr>
                </a:tc>
                <a:tc>
                  <a:txBody>
                    <a:bodyPr/>
                    <a:lstStyle/>
                    <a:p>
                      <a:r>
                        <a:rPr lang="en-GB" sz="2000" dirty="0"/>
                        <a:t>France</a:t>
                      </a:r>
                    </a:p>
                  </a:txBody>
                  <a:tcPr/>
                </a:tc>
                <a:tc>
                  <a:txBody>
                    <a:bodyPr/>
                    <a:lstStyle/>
                    <a:p>
                      <a:pPr algn="ctr"/>
                      <a:r>
                        <a:rPr lang="en-GB" sz="2000" dirty="0"/>
                        <a:t>  47.2</a:t>
                      </a:r>
                    </a:p>
                  </a:txBody>
                  <a:tcPr/>
                </a:tc>
                <a:extLst>
                  <a:ext uri="{0D108BD9-81ED-4DB2-BD59-A6C34878D82A}">
                    <a16:rowId xmlns:a16="http://schemas.microsoft.com/office/drawing/2014/main" val="533611548"/>
                  </a:ext>
                </a:extLst>
              </a:tr>
              <a:tr h="358140">
                <a:tc>
                  <a:txBody>
                    <a:bodyPr/>
                    <a:lstStyle/>
                    <a:p>
                      <a:r>
                        <a:rPr lang="en-GB" sz="2000" dirty="0"/>
                        <a:t>France</a:t>
                      </a:r>
                    </a:p>
                  </a:txBody>
                  <a:tcPr/>
                </a:tc>
                <a:tc>
                  <a:txBody>
                    <a:bodyPr/>
                    <a:lstStyle/>
                    <a:p>
                      <a:pPr algn="ctr"/>
                      <a:r>
                        <a:rPr lang="en-GB" sz="2000" dirty="0"/>
                        <a:t>  55.8</a:t>
                      </a:r>
                    </a:p>
                  </a:txBody>
                  <a:tcPr/>
                </a:tc>
                <a:tc>
                  <a:txBody>
                    <a:bodyPr/>
                    <a:lstStyle/>
                    <a:p>
                      <a:endParaRPr lang="en-GB" sz="2000"/>
                    </a:p>
                  </a:txBody>
                  <a:tcPr>
                    <a:noFill/>
                  </a:tcPr>
                </a:tc>
                <a:tc>
                  <a:txBody>
                    <a:bodyPr/>
                    <a:lstStyle/>
                    <a:p>
                      <a:r>
                        <a:rPr lang="en-GB" sz="2000" dirty="0"/>
                        <a:t>South Korea</a:t>
                      </a:r>
                    </a:p>
                  </a:txBody>
                  <a:tcPr/>
                </a:tc>
                <a:tc>
                  <a:txBody>
                    <a:bodyPr/>
                    <a:lstStyle/>
                    <a:p>
                      <a:pPr algn="ctr"/>
                      <a:r>
                        <a:rPr lang="en-GB" sz="2000" dirty="0"/>
                        <a:t>  36.6</a:t>
                      </a:r>
                    </a:p>
                  </a:txBody>
                  <a:tcPr/>
                </a:tc>
                <a:extLst>
                  <a:ext uri="{0D108BD9-81ED-4DB2-BD59-A6C34878D82A}">
                    <a16:rowId xmlns:a16="http://schemas.microsoft.com/office/drawing/2014/main" val="778263098"/>
                  </a:ext>
                </a:extLst>
              </a:tr>
              <a:tr h="358140">
                <a:tc>
                  <a:txBody>
                    <a:bodyPr/>
                    <a:lstStyle/>
                    <a:p>
                      <a:r>
                        <a:rPr lang="en-GB" sz="2000" dirty="0"/>
                        <a:t>UK</a:t>
                      </a:r>
                    </a:p>
                  </a:txBody>
                  <a:tcPr/>
                </a:tc>
                <a:tc>
                  <a:txBody>
                    <a:bodyPr/>
                    <a:lstStyle/>
                    <a:p>
                      <a:pPr algn="ctr"/>
                      <a:r>
                        <a:rPr lang="en-GB" sz="2000" dirty="0"/>
                        <a:t>  42.9</a:t>
                      </a:r>
                    </a:p>
                  </a:txBody>
                  <a:tcPr/>
                </a:tc>
                <a:tc>
                  <a:txBody>
                    <a:bodyPr/>
                    <a:lstStyle/>
                    <a:p>
                      <a:endParaRPr lang="en-GB" sz="2000"/>
                    </a:p>
                  </a:txBody>
                  <a:tcPr>
                    <a:noFill/>
                  </a:tcPr>
                </a:tc>
                <a:tc>
                  <a:txBody>
                    <a:bodyPr/>
                    <a:lstStyle/>
                    <a:p>
                      <a:r>
                        <a:rPr lang="en-GB" sz="2000" dirty="0"/>
                        <a:t>UK</a:t>
                      </a:r>
                    </a:p>
                  </a:txBody>
                  <a:tcPr/>
                </a:tc>
                <a:tc>
                  <a:txBody>
                    <a:bodyPr/>
                    <a:lstStyle/>
                    <a:p>
                      <a:pPr algn="ctr"/>
                      <a:r>
                        <a:rPr lang="en-GB" sz="2000" dirty="0"/>
                        <a:t>  36.0</a:t>
                      </a:r>
                    </a:p>
                  </a:txBody>
                  <a:tcPr/>
                </a:tc>
                <a:extLst>
                  <a:ext uri="{0D108BD9-81ED-4DB2-BD59-A6C34878D82A}">
                    <a16:rowId xmlns:a16="http://schemas.microsoft.com/office/drawing/2014/main" val="2745889271"/>
                  </a:ext>
                </a:extLst>
              </a:tr>
              <a:tr h="358140">
                <a:tc>
                  <a:txBody>
                    <a:bodyPr/>
                    <a:lstStyle/>
                    <a:p>
                      <a:r>
                        <a:rPr lang="en-GB" sz="2000" dirty="0"/>
                        <a:t>Russia</a:t>
                      </a:r>
                    </a:p>
                  </a:txBody>
                  <a:tcPr/>
                </a:tc>
                <a:tc>
                  <a:txBody>
                    <a:bodyPr/>
                    <a:lstStyle/>
                    <a:p>
                      <a:pPr algn="ctr"/>
                      <a:r>
                        <a:rPr lang="en-GB" sz="2000" dirty="0"/>
                        <a:t>  37.2</a:t>
                      </a:r>
                    </a:p>
                  </a:txBody>
                  <a:tcPr/>
                </a:tc>
                <a:tc>
                  <a:txBody>
                    <a:bodyPr/>
                    <a:lstStyle/>
                    <a:p>
                      <a:endParaRPr lang="en-GB" sz="2000" dirty="0"/>
                    </a:p>
                  </a:txBody>
                  <a:tcPr>
                    <a:noFill/>
                  </a:tcPr>
                </a:tc>
                <a:tc>
                  <a:txBody>
                    <a:bodyPr/>
                    <a:lstStyle/>
                    <a:p>
                      <a:r>
                        <a:rPr lang="en-GB" sz="2000" dirty="0"/>
                        <a:t>Russia</a:t>
                      </a:r>
                    </a:p>
                  </a:txBody>
                  <a:tcPr/>
                </a:tc>
                <a:tc>
                  <a:txBody>
                    <a:bodyPr/>
                    <a:lstStyle/>
                    <a:p>
                      <a:pPr algn="ctr"/>
                      <a:r>
                        <a:rPr lang="en-GB" sz="2000" dirty="0"/>
                        <a:t>  28.6</a:t>
                      </a:r>
                    </a:p>
                  </a:txBody>
                  <a:tcPr/>
                </a:tc>
                <a:extLst>
                  <a:ext uri="{0D108BD9-81ED-4DB2-BD59-A6C34878D82A}">
                    <a16:rowId xmlns:a16="http://schemas.microsoft.com/office/drawing/2014/main" val="2989853989"/>
                  </a:ext>
                </a:extLst>
              </a:tr>
              <a:tr h="358140">
                <a:tc>
                  <a:txBody>
                    <a:bodyPr/>
                    <a:lstStyle/>
                    <a:p>
                      <a:r>
                        <a:rPr lang="en-GB" sz="2000" dirty="0"/>
                        <a:t>Taiwan </a:t>
                      </a:r>
                    </a:p>
                  </a:txBody>
                  <a:tcPr/>
                </a:tc>
                <a:tc>
                  <a:txBody>
                    <a:bodyPr/>
                    <a:lstStyle/>
                    <a:p>
                      <a:pPr algn="ctr"/>
                      <a:r>
                        <a:rPr lang="en-GB" sz="2000" dirty="0"/>
                        <a:t>  32.5</a:t>
                      </a:r>
                    </a:p>
                  </a:txBody>
                  <a:tcPr/>
                </a:tc>
                <a:tc>
                  <a:txBody>
                    <a:bodyPr/>
                    <a:lstStyle/>
                    <a:p>
                      <a:endParaRPr lang="en-GB" sz="2000" dirty="0"/>
                    </a:p>
                  </a:txBody>
                  <a:tcPr>
                    <a:noFill/>
                  </a:tcPr>
                </a:tc>
                <a:tc>
                  <a:txBody>
                    <a:bodyPr/>
                    <a:lstStyle/>
                    <a:p>
                      <a:r>
                        <a:rPr lang="en-GB" sz="2000" dirty="0"/>
                        <a:t>Canada</a:t>
                      </a:r>
                    </a:p>
                  </a:txBody>
                  <a:tcPr/>
                </a:tc>
                <a:tc>
                  <a:txBody>
                    <a:bodyPr/>
                    <a:lstStyle/>
                    <a:p>
                      <a:pPr algn="ctr"/>
                      <a:r>
                        <a:rPr lang="en-GB" sz="2000" dirty="0"/>
                        <a:t>  25.7</a:t>
                      </a:r>
                    </a:p>
                  </a:txBody>
                  <a:tcPr/>
                </a:tc>
                <a:extLst>
                  <a:ext uri="{0D108BD9-81ED-4DB2-BD59-A6C34878D82A}">
                    <a16:rowId xmlns:a16="http://schemas.microsoft.com/office/drawing/2014/main" val="2611393826"/>
                  </a:ext>
                </a:extLst>
              </a:tr>
              <a:tr h="358140">
                <a:tc>
                  <a:txBody>
                    <a:bodyPr/>
                    <a:lstStyle/>
                    <a:p>
                      <a:r>
                        <a:rPr lang="en-GB" sz="2000" dirty="0"/>
                        <a:t>Italy</a:t>
                      </a:r>
                    </a:p>
                  </a:txBody>
                  <a:tcPr/>
                </a:tc>
                <a:tc>
                  <a:txBody>
                    <a:bodyPr/>
                    <a:lstStyle/>
                    <a:p>
                      <a:pPr algn="ctr"/>
                      <a:r>
                        <a:rPr lang="en-GB" sz="2000" dirty="0"/>
                        <a:t>  26.1</a:t>
                      </a:r>
                    </a:p>
                  </a:txBody>
                  <a:tcPr/>
                </a:tc>
                <a:tc>
                  <a:txBody>
                    <a:bodyPr/>
                    <a:lstStyle/>
                    <a:p>
                      <a:endParaRPr lang="en-GB" sz="2000" dirty="0"/>
                    </a:p>
                  </a:txBody>
                  <a:tcPr>
                    <a:noFill/>
                  </a:tcPr>
                </a:tc>
                <a:tc>
                  <a:txBody>
                    <a:bodyPr/>
                    <a:lstStyle/>
                    <a:p>
                      <a:r>
                        <a:rPr lang="en-GB" sz="2000" dirty="0"/>
                        <a:t>Italy</a:t>
                      </a:r>
                    </a:p>
                  </a:txBody>
                  <a:tcPr/>
                </a:tc>
                <a:tc>
                  <a:txBody>
                    <a:bodyPr/>
                    <a:lstStyle/>
                    <a:p>
                      <a:pPr algn="ctr"/>
                      <a:r>
                        <a:rPr lang="en-GB" sz="2000" dirty="0"/>
                        <a:t>  23.4</a:t>
                      </a:r>
                    </a:p>
                  </a:txBody>
                  <a:tcPr/>
                </a:tc>
                <a:extLst>
                  <a:ext uri="{0D108BD9-81ED-4DB2-BD59-A6C34878D82A}">
                    <a16:rowId xmlns:a16="http://schemas.microsoft.com/office/drawing/2014/main" val="2430000242"/>
                  </a:ext>
                </a:extLst>
              </a:tr>
            </a:tbl>
          </a:graphicData>
        </a:graphic>
      </p:graphicFrame>
    </p:spTree>
    <p:extLst>
      <p:ext uri="{BB962C8B-B14F-4D97-AF65-F5344CB8AC3E}">
        <p14:creationId xmlns:p14="http://schemas.microsoft.com/office/powerpoint/2010/main" val="3631479071"/>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7B63-019A-DC4A-9457-9F98578F8BD4}"/>
              </a:ext>
            </a:extLst>
          </p:cNvPr>
          <p:cNvSpPr>
            <a:spLocks noGrp="1"/>
          </p:cNvSpPr>
          <p:nvPr>
            <p:ph type="title"/>
          </p:nvPr>
        </p:nvSpPr>
        <p:spPr/>
        <p:txBody>
          <a:bodyPr>
            <a:normAutofit/>
          </a:bodyPr>
          <a:lstStyle/>
          <a:p>
            <a:pPr algn="ctr"/>
            <a:r>
              <a:rPr lang="en-GB" sz="4000" b="1" dirty="0">
                <a:solidFill>
                  <a:srgbClr val="0070C0"/>
                </a:solidFill>
                <a:latin typeface="+mn-lt"/>
              </a:rPr>
              <a:t>Growth in research paper output </a:t>
            </a:r>
            <a:r>
              <a:rPr lang="en-GB" sz="2800" dirty="0"/>
              <a:t>USA, UK and East Asia, 2003-2016</a:t>
            </a:r>
          </a:p>
        </p:txBody>
      </p:sp>
      <p:graphicFrame>
        <p:nvGraphicFramePr>
          <p:cNvPr id="4" name="Content Placeholder 3">
            <a:extLst>
              <a:ext uri="{FF2B5EF4-FFF2-40B4-BE49-F238E27FC236}">
                <a16:creationId xmlns:a16="http://schemas.microsoft.com/office/drawing/2014/main" id="{19E980B2-E160-5544-8D62-39583356C18A}"/>
              </a:ext>
            </a:extLst>
          </p:cNvPr>
          <p:cNvGraphicFramePr>
            <a:graphicFrameLocks noGrp="1"/>
          </p:cNvGraphicFramePr>
          <p:nvPr>
            <p:ph idx="1"/>
            <p:extLst/>
          </p:nvPr>
        </p:nvGraphicFramePr>
        <p:xfrm>
          <a:off x="318541" y="1540240"/>
          <a:ext cx="8492950" cy="49526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0861452"/>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4F1E-BE70-6F4F-AEC4-B3A6F0374488}"/>
              </a:ext>
            </a:extLst>
          </p:cNvPr>
          <p:cNvSpPr>
            <a:spLocks noGrp="1"/>
          </p:cNvSpPr>
          <p:nvPr>
            <p:ph type="title"/>
          </p:nvPr>
        </p:nvSpPr>
        <p:spPr>
          <a:xfrm>
            <a:off x="0" y="50336"/>
            <a:ext cx="9144000" cy="1325563"/>
          </a:xfrm>
        </p:spPr>
        <p:txBody>
          <a:bodyPr>
            <a:normAutofit/>
          </a:bodyPr>
          <a:lstStyle/>
          <a:p>
            <a:pPr algn="ctr"/>
            <a:r>
              <a:rPr lang="en-GB" b="1" dirty="0">
                <a:solidFill>
                  <a:srgbClr val="0070C0"/>
                </a:solidFill>
                <a:latin typeface="+mn-lt"/>
              </a:rPr>
              <a:t>Fast growing national science systems</a:t>
            </a:r>
            <a:br>
              <a:rPr lang="en-GB" b="1" dirty="0">
                <a:solidFill>
                  <a:srgbClr val="0070C0"/>
                </a:solidFill>
                <a:latin typeface="+mn-lt"/>
              </a:rPr>
            </a:br>
            <a:r>
              <a:rPr lang="en-GB" sz="2800" dirty="0">
                <a:solidFill>
                  <a:srgbClr val="0070C0"/>
                </a:solidFill>
              </a:rPr>
              <a:t>Annual change in output of science papers, 2006-2016 </a:t>
            </a:r>
          </a:p>
        </p:txBody>
      </p:sp>
      <p:graphicFrame>
        <p:nvGraphicFramePr>
          <p:cNvPr id="4" name="Content Placeholder 3">
            <a:extLst>
              <a:ext uri="{FF2B5EF4-FFF2-40B4-BE49-F238E27FC236}">
                <a16:creationId xmlns:a16="http://schemas.microsoft.com/office/drawing/2014/main" id="{85993006-E90E-F54E-949D-A6707202B71B}"/>
              </a:ext>
            </a:extLst>
          </p:cNvPr>
          <p:cNvGraphicFramePr>
            <a:graphicFrameLocks noGrp="1"/>
          </p:cNvGraphicFramePr>
          <p:nvPr>
            <p:ph idx="1"/>
            <p:extLst/>
          </p:nvPr>
        </p:nvGraphicFramePr>
        <p:xfrm>
          <a:off x="628651" y="1375899"/>
          <a:ext cx="7945723" cy="4802183"/>
        </p:xfrm>
        <a:graphic>
          <a:graphicData uri="http://schemas.openxmlformats.org/drawingml/2006/table">
            <a:tbl>
              <a:tblPr firstRow="1" bandRow="1">
                <a:tableStyleId>{5C22544A-7EE6-4342-B048-85BDC9FD1C3A}</a:tableStyleId>
              </a:tblPr>
              <a:tblGrid>
                <a:gridCol w="1514942">
                  <a:extLst>
                    <a:ext uri="{9D8B030D-6E8A-4147-A177-3AD203B41FA5}">
                      <a16:colId xmlns:a16="http://schemas.microsoft.com/office/drawing/2014/main" val="3166779236"/>
                    </a:ext>
                  </a:extLst>
                </a:gridCol>
                <a:gridCol w="1204425">
                  <a:extLst>
                    <a:ext uri="{9D8B030D-6E8A-4147-A177-3AD203B41FA5}">
                      <a16:colId xmlns:a16="http://schemas.microsoft.com/office/drawing/2014/main" val="1922477047"/>
                    </a:ext>
                  </a:extLst>
                </a:gridCol>
                <a:gridCol w="1026961">
                  <a:extLst>
                    <a:ext uri="{9D8B030D-6E8A-4147-A177-3AD203B41FA5}">
                      <a16:colId xmlns:a16="http://schemas.microsoft.com/office/drawing/2014/main" val="577107348"/>
                    </a:ext>
                  </a:extLst>
                </a:gridCol>
                <a:gridCol w="376903">
                  <a:extLst>
                    <a:ext uri="{9D8B030D-6E8A-4147-A177-3AD203B41FA5}">
                      <a16:colId xmlns:a16="http://schemas.microsoft.com/office/drawing/2014/main" val="801580176"/>
                    </a:ext>
                  </a:extLst>
                </a:gridCol>
                <a:gridCol w="1768839">
                  <a:extLst>
                    <a:ext uri="{9D8B030D-6E8A-4147-A177-3AD203B41FA5}">
                      <a16:colId xmlns:a16="http://schemas.microsoft.com/office/drawing/2014/main" val="3547038073"/>
                    </a:ext>
                  </a:extLst>
                </a:gridCol>
                <a:gridCol w="1146571">
                  <a:extLst>
                    <a:ext uri="{9D8B030D-6E8A-4147-A177-3AD203B41FA5}">
                      <a16:colId xmlns:a16="http://schemas.microsoft.com/office/drawing/2014/main" val="4259559114"/>
                    </a:ext>
                  </a:extLst>
                </a:gridCol>
                <a:gridCol w="907082">
                  <a:extLst>
                    <a:ext uri="{9D8B030D-6E8A-4147-A177-3AD203B41FA5}">
                      <a16:colId xmlns:a16="http://schemas.microsoft.com/office/drawing/2014/main" val="1758946519"/>
                    </a:ext>
                  </a:extLst>
                </a:gridCol>
              </a:tblGrid>
              <a:tr h="1010069">
                <a:tc>
                  <a:txBody>
                    <a:bodyPr/>
                    <a:lstStyle/>
                    <a:p>
                      <a:r>
                        <a:rPr lang="en-GB" dirty="0"/>
                        <a:t>nation</a:t>
                      </a:r>
                    </a:p>
                  </a:txBody>
                  <a:tcPr/>
                </a:tc>
                <a:tc>
                  <a:txBody>
                    <a:bodyPr/>
                    <a:lstStyle/>
                    <a:p>
                      <a:pPr algn="ctr"/>
                      <a:r>
                        <a:rPr lang="en-GB" dirty="0"/>
                        <a:t>Papers 2016</a:t>
                      </a:r>
                    </a:p>
                  </a:txBody>
                  <a:tcPr/>
                </a:tc>
                <a:tc>
                  <a:txBody>
                    <a:bodyPr/>
                    <a:lstStyle/>
                    <a:p>
                      <a:pPr algn="ctr"/>
                      <a:r>
                        <a:rPr lang="en-GB" dirty="0"/>
                        <a:t>Annual change</a:t>
                      </a:r>
                    </a:p>
                    <a:p>
                      <a:pPr algn="ctr"/>
                      <a:r>
                        <a:rPr lang="en-GB" dirty="0"/>
                        <a:t>%</a:t>
                      </a:r>
                    </a:p>
                  </a:txBody>
                  <a:tcPr>
                    <a:lnR w="12700" cmpd="sng">
                      <a:noFill/>
                    </a:lnR>
                  </a:tcPr>
                </a:tc>
                <a:tc>
                  <a:txBody>
                    <a:bodyPr/>
                    <a:lstStyle/>
                    <a:p>
                      <a:r>
                        <a:rPr lang="en-GB" dirty="0"/>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dirty="0"/>
                        <a:t>nation</a:t>
                      </a:r>
                    </a:p>
                  </a:txBody>
                  <a:tcPr>
                    <a:lnL w="12700" cmpd="sng">
                      <a:noFill/>
                    </a:lnL>
                  </a:tcPr>
                </a:tc>
                <a:tc>
                  <a:txBody>
                    <a:bodyPr/>
                    <a:lstStyle/>
                    <a:p>
                      <a:pPr algn="ctr"/>
                      <a:r>
                        <a:rPr lang="en-GB" dirty="0"/>
                        <a:t>Papers 2016</a:t>
                      </a:r>
                    </a:p>
                  </a:txBody>
                  <a:tcPr/>
                </a:tc>
                <a:tc>
                  <a:txBody>
                    <a:bodyPr/>
                    <a:lstStyle/>
                    <a:p>
                      <a:pPr algn="ctr"/>
                      <a:r>
                        <a:rPr lang="en-GB" dirty="0"/>
                        <a:t>Annual change</a:t>
                      </a:r>
                    </a:p>
                    <a:p>
                      <a:pPr algn="ctr"/>
                      <a:r>
                        <a:rPr lang="en-GB" dirty="0"/>
                        <a:t>%</a:t>
                      </a:r>
                    </a:p>
                  </a:txBody>
                  <a:tcPr/>
                </a:tc>
                <a:extLst>
                  <a:ext uri="{0D108BD9-81ED-4DB2-BD59-A6C34878D82A}">
                    <a16:rowId xmlns:a16="http://schemas.microsoft.com/office/drawing/2014/main" val="2187293009"/>
                  </a:ext>
                </a:extLst>
              </a:tr>
              <a:tr h="421346">
                <a:tc>
                  <a:txBody>
                    <a:bodyPr/>
                    <a:lstStyle/>
                    <a:p>
                      <a:r>
                        <a:rPr lang="en-GB" sz="2000" dirty="0"/>
                        <a:t>Malaysia</a:t>
                      </a:r>
                    </a:p>
                  </a:txBody>
                  <a:tcPr/>
                </a:tc>
                <a:tc>
                  <a:txBody>
                    <a:bodyPr/>
                    <a:lstStyle/>
                    <a:p>
                      <a:pPr algn="ctr"/>
                      <a:r>
                        <a:rPr lang="en-GB" sz="2000" dirty="0"/>
                        <a:t>  20,332</a:t>
                      </a:r>
                    </a:p>
                  </a:txBody>
                  <a:tcPr/>
                </a:tc>
                <a:tc>
                  <a:txBody>
                    <a:bodyPr/>
                    <a:lstStyle/>
                    <a:p>
                      <a:pPr algn="ctr"/>
                      <a:r>
                        <a:rPr lang="en-GB" sz="2000" dirty="0"/>
                        <a:t>20.2</a:t>
                      </a:r>
                    </a:p>
                  </a:txBody>
                  <a:tcPr>
                    <a:lnR w="12700" cmpd="sng">
                      <a:noFill/>
                    </a:lnR>
                  </a:tcPr>
                </a:tc>
                <a:tc>
                  <a:txBody>
                    <a:bodyPr/>
                    <a:lstStyle/>
                    <a:p>
                      <a:endParaRPr lang="en-GB" sz="200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2000" dirty="0"/>
                        <a:t>Brazil</a:t>
                      </a:r>
                    </a:p>
                  </a:txBody>
                  <a:tcPr>
                    <a:lnL w="12700" cmpd="sng">
                      <a:noFill/>
                    </a:lnL>
                  </a:tcPr>
                </a:tc>
                <a:tc>
                  <a:txBody>
                    <a:bodyPr/>
                    <a:lstStyle/>
                    <a:p>
                      <a:pPr algn="ctr"/>
                      <a:r>
                        <a:rPr lang="en-GB" sz="2000" dirty="0"/>
                        <a:t>  53,607</a:t>
                      </a:r>
                    </a:p>
                  </a:txBody>
                  <a:tcPr/>
                </a:tc>
                <a:tc>
                  <a:txBody>
                    <a:bodyPr/>
                    <a:lstStyle/>
                    <a:p>
                      <a:pPr algn="ctr"/>
                      <a:r>
                        <a:rPr lang="en-GB" sz="2000" dirty="0"/>
                        <a:t>6.6</a:t>
                      </a:r>
                    </a:p>
                  </a:txBody>
                  <a:tcPr/>
                </a:tc>
                <a:extLst>
                  <a:ext uri="{0D108BD9-81ED-4DB2-BD59-A6C34878D82A}">
                    <a16:rowId xmlns:a16="http://schemas.microsoft.com/office/drawing/2014/main" val="2227719266"/>
                  </a:ext>
                </a:extLst>
              </a:tr>
              <a:tr h="421346">
                <a:tc>
                  <a:txBody>
                    <a:bodyPr/>
                    <a:lstStyle/>
                    <a:p>
                      <a:r>
                        <a:rPr lang="en-GB" sz="2000" dirty="0"/>
                        <a:t>Iran</a:t>
                      </a:r>
                    </a:p>
                  </a:txBody>
                  <a:tcPr/>
                </a:tc>
                <a:tc>
                  <a:txBody>
                    <a:bodyPr/>
                    <a:lstStyle/>
                    <a:p>
                      <a:pPr algn="ctr"/>
                      <a:r>
                        <a:rPr lang="en-GB" sz="2000" dirty="0"/>
                        <a:t>  40,974</a:t>
                      </a:r>
                    </a:p>
                  </a:txBody>
                  <a:tcPr/>
                </a:tc>
                <a:tc>
                  <a:txBody>
                    <a:bodyPr/>
                    <a:lstStyle/>
                    <a:p>
                      <a:pPr algn="ctr"/>
                      <a:r>
                        <a:rPr lang="en-GB" sz="2000" dirty="0"/>
                        <a:t>15.1</a:t>
                      </a:r>
                    </a:p>
                  </a:txBody>
                  <a:tcPr>
                    <a:lnR w="12700" cmpd="sng">
                      <a:noFill/>
                    </a:lnR>
                  </a:tcPr>
                </a:tc>
                <a:tc>
                  <a:txBody>
                    <a:bodyPr/>
                    <a:lstStyle/>
                    <a:p>
                      <a:endParaRPr lang="en-GB"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Czech Republic</a:t>
                      </a:r>
                    </a:p>
                  </a:txBody>
                  <a:tcPr>
                    <a:lnL w="12700" cmpd="sng">
                      <a:noFill/>
                    </a:lnL>
                  </a:tcPr>
                </a:tc>
                <a:tc>
                  <a:txBody>
                    <a:bodyPr/>
                    <a:lstStyle/>
                    <a:p>
                      <a:pPr algn="ctr"/>
                      <a:r>
                        <a:rPr lang="en-GB" sz="2000" dirty="0"/>
                        <a:t>  15,963</a:t>
                      </a:r>
                    </a:p>
                  </a:txBody>
                  <a:tcPr/>
                </a:tc>
                <a:tc>
                  <a:txBody>
                    <a:bodyPr/>
                    <a:lstStyle/>
                    <a:p>
                      <a:pPr algn="ctr"/>
                      <a:r>
                        <a:rPr lang="en-GB" sz="2000" dirty="0"/>
                        <a:t>6.1</a:t>
                      </a:r>
                    </a:p>
                  </a:txBody>
                  <a:tcPr/>
                </a:tc>
                <a:extLst>
                  <a:ext uri="{0D108BD9-81ED-4DB2-BD59-A6C34878D82A}">
                    <a16:rowId xmlns:a16="http://schemas.microsoft.com/office/drawing/2014/main" val="2970977564"/>
                  </a:ext>
                </a:extLst>
              </a:tr>
              <a:tr h="421346">
                <a:tc>
                  <a:txBody>
                    <a:bodyPr/>
                    <a:lstStyle/>
                    <a:p>
                      <a:r>
                        <a:rPr lang="en-GB" sz="2000" dirty="0"/>
                        <a:t>Romania</a:t>
                      </a:r>
                    </a:p>
                  </a:txBody>
                  <a:tcPr/>
                </a:tc>
                <a:tc>
                  <a:txBody>
                    <a:bodyPr/>
                    <a:lstStyle/>
                    <a:p>
                      <a:pPr algn="ctr"/>
                      <a:r>
                        <a:rPr lang="en-GB" sz="2000" dirty="0"/>
                        <a:t>  10,194</a:t>
                      </a:r>
                    </a:p>
                  </a:txBody>
                  <a:tcPr/>
                </a:tc>
                <a:tc>
                  <a:txBody>
                    <a:bodyPr/>
                    <a:lstStyle/>
                    <a:p>
                      <a:pPr algn="ctr"/>
                      <a:r>
                        <a:rPr lang="en-GB" sz="2000" dirty="0"/>
                        <a:t>11.2</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South Korea</a:t>
                      </a:r>
                    </a:p>
                  </a:txBody>
                  <a:tcPr>
                    <a:lnL w="12700" cmpd="sng">
                      <a:noFill/>
                    </a:lnL>
                  </a:tcPr>
                </a:tc>
                <a:tc>
                  <a:txBody>
                    <a:bodyPr/>
                    <a:lstStyle/>
                    <a:p>
                      <a:pPr algn="ctr"/>
                      <a:r>
                        <a:rPr lang="en-GB" sz="2000" dirty="0"/>
                        <a:t>  63,063</a:t>
                      </a:r>
                    </a:p>
                  </a:txBody>
                  <a:tcPr/>
                </a:tc>
                <a:tc>
                  <a:txBody>
                    <a:bodyPr/>
                    <a:lstStyle/>
                    <a:p>
                      <a:pPr algn="ctr"/>
                      <a:r>
                        <a:rPr lang="en-GB" sz="2000" dirty="0"/>
                        <a:t>5.5</a:t>
                      </a:r>
                    </a:p>
                  </a:txBody>
                  <a:tcPr/>
                </a:tc>
                <a:extLst>
                  <a:ext uri="{0D108BD9-81ED-4DB2-BD59-A6C34878D82A}">
                    <a16:rowId xmlns:a16="http://schemas.microsoft.com/office/drawing/2014/main" val="367466206"/>
                  </a:ext>
                </a:extLst>
              </a:tr>
              <a:tr h="421346">
                <a:tc>
                  <a:txBody>
                    <a:bodyPr/>
                    <a:lstStyle/>
                    <a:p>
                      <a:r>
                        <a:rPr lang="en-GB" sz="2000" dirty="0"/>
                        <a:t>India</a:t>
                      </a:r>
                    </a:p>
                  </a:txBody>
                  <a:tcPr/>
                </a:tc>
                <a:tc>
                  <a:txBody>
                    <a:bodyPr/>
                    <a:lstStyle/>
                    <a:p>
                      <a:pPr algn="ctr"/>
                      <a:r>
                        <a:rPr lang="en-GB" sz="2000" dirty="0"/>
                        <a:t>110,320</a:t>
                      </a:r>
                    </a:p>
                  </a:txBody>
                  <a:tcPr/>
                </a:tc>
                <a:tc>
                  <a:txBody>
                    <a:bodyPr/>
                    <a:lstStyle/>
                    <a:p>
                      <a:pPr algn="ctr"/>
                      <a:r>
                        <a:rPr lang="en-GB" sz="2000" dirty="0"/>
                        <a:t>11.1</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Denmark</a:t>
                      </a:r>
                    </a:p>
                  </a:txBody>
                  <a:tcPr>
                    <a:lnL w="12700" cmpd="sng">
                      <a:noFill/>
                    </a:lnL>
                  </a:tcPr>
                </a:tc>
                <a:tc>
                  <a:txBody>
                    <a:bodyPr/>
                    <a:lstStyle/>
                    <a:p>
                      <a:pPr algn="ctr"/>
                      <a:r>
                        <a:rPr lang="en-GB" sz="2000" dirty="0"/>
                        <a:t>  13,471</a:t>
                      </a:r>
                    </a:p>
                  </a:txBody>
                  <a:tcPr/>
                </a:tc>
                <a:tc>
                  <a:txBody>
                    <a:bodyPr/>
                    <a:lstStyle/>
                    <a:p>
                      <a:pPr algn="ctr"/>
                      <a:r>
                        <a:rPr lang="en-GB" sz="2000" dirty="0"/>
                        <a:t>4.7</a:t>
                      </a:r>
                    </a:p>
                  </a:txBody>
                  <a:tcPr/>
                </a:tc>
                <a:extLst>
                  <a:ext uri="{0D108BD9-81ED-4DB2-BD59-A6C34878D82A}">
                    <a16:rowId xmlns:a16="http://schemas.microsoft.com/office/drawing/2014/main" val="3490316686"/>
                  </a:ext>
                </a:extLst>
              </a:tr>
              <a:tr h="421346">
                <a:tc>
                  <a:txBody>
                    <a:bodyPr/>
                    <a:lstStyle/>
                    <a:p>
                      <a:r>
                        <a:rPr lang="en-GB" sz="2000" dirty="0"/>
                        <a:t>Egypt</a:t>
                      </a:r>
                    </a:p>
                  </a:txBody>
                  <a:tcPr/>
                </a:tc>
                <a:tc>
                  <a:txBody>
                    <a:bodyPr/>
                    <a:lstStyle/>
                    <a:p>
                      <a:pPr algn="ctr"/>
                      <a:r>
                        <a:rPr lang="en-GB" sz="2000" dirty="0"/>
                        <a:t>  10,807</a:t>
                      </a:r>
                    </a:p>
                  </a:txBody>
                  <a:tcPr/>
                </a:tc>
                <a:tc>
                  <a:txBody>
                    <a:bodyPr/>
                    <a:lstStyle/>
                    <a:p>
                      <a:pPr algn="ctr"/>
                      <a:r>
                        <a:rPr lang="en-GB" sz="2000" dirty="0"/>
                        <a:t>10.6</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Poland</a:t>
                      </a:r>
                    </a:p>
                  </a:txBody>
                  <a:tcPr>
                    <a:lnL w="12700" cmpd="sng">
                      <a:noFill/>
                    </a:lnL>
                  </a:tcPr>
                </a:tc>
                <a:tc>
                  <a:txBody>
                    <a:bodyPr/>
                    <a:lstStyle/>
                    <a:p>
                      <a:pPr algn="ctr"/>
                      <a:r>
                        <a:rPr lang="en-GB" sz="2000" dirty="0"/>
                        <a:t>  32,978</a:t>
                      </a:r>
                    </a:p>
                  </a:txBody>
                  <a:tcPr/>
                </a:tc>
                <a:tc>
                  <a:txBody>
                    <a:bodyPr/>
                    <a:lstStyle/>
                    <a:p>
                      <a:pPr algn="ctr"/>
                      <a:r>
                        <a:rPr lang="en-GB" sz="2000" dirty="0"/>
                        <a:t>4.5</a:t>
                      </a:r>
                    </a:p>
                  </a:txBody>
                  <a:tcPr/>
                </a:tc>
                <a:extLst>
                  <a:ext uri="{0D108BD9-81ED-4DB2-BD59-A6C34878D82A}">
                    <a16:rowId xmlns:a16="http://schemas.microsoft.com/office/drawing/2014/main" val="4208638967"/>
                  </a:ext>
                </a:extLst>
              </a:tr>
              <a:tr h="421346">
                <a:tc>
                  <a:txBody>
                    <a:bodyPr/>
                    <a:lstStyle/>
                    <a:p>
                      <a:r>
                        <a:rPr lang="en-GB" sz="2000" dirty="0"/>
                        <a:t>China</a:t>
                      </a:r>
                    </a:p>
                  </a:txBody>
                  <a:tcPr/>
                </a:tc>
                <a:tc>
                  <a:txBody>
                    <a:bodyPr/>
                    <a:lstStyle/>
                    <a:p>
                      <a:pPr algn="ctr"/>
                      <a:r>
                        <a:rPr lang="en-GB" sz="2000" dirty="0"/>
                        <a:t>426,165</a:t>
                      </a:r>
                    </a:p>
                  </a:txBody>
                  <a:tcPr/>
                </a:tc>
                <a:tc>
                  <a:txBody>
                    <a:bodyPr/>
                    <a:lstStyle/>
                    <a:p>
                      <a:pPr algn="ctr"/>
                      <a:r>
                        <a:rPr lang="en-GB" sz="2000" dirty="0"/>
                        <a:t>  8.4</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Mexico</a:t>
                      </a:r>
                    </a:p>
                  </a:txBody>
                  <a:tcPr>
                    <a:lnL w="12700" cmpd="sng">
                      <a:noFill/>
                    </a:lnL>
                  </a:tcPr>
                </a:tc>
                <a:tc>
                  <a:txBody>
                    <a:bodyPr/>
                    <a:lstStyle/>
                    <a:p>
                      <a:pPr algn="ctr"/>
                      <a:r>
                        <a:rPr lang="en-GB" sz="2000" dirty="0"/>
                        <a:t>  14,529</a:t>
                      </a:r>
                    </a:p>
                  </a:txBody>
                  <a:tcPr/>
                </a:tc>
                <a:tc>
                  <a:txBody>
                    <a:bodyPr/>
                    <a:lstStyle/>
                    <a:p>
                      <a:pPr algn="ctr"/>
                      <a:r>
                        <a:rPr lang="en-GB" sz="2000" dirty="0"/>
                        <a:t>4.5</a:t>
                      </a:r>
                    </a:p>
                  </a:txBody>
                  <a:tcPr/>
                </a:tc>
                <a:extLst>
                  <a:ext uri="{0D108BD9-81ED-4DB2-BD59-A6C34878D82A}">
                    <a16:rowId xmlns:a16="http://schemas.microsoft.com/office/drawing/2014/main" val="3246847078"/>
                  </a:ext>
                </a:extLst>
              </a:tr>
              <a:tr h="421346">
                <a:tc>
                  <a:txBody>
                    <a:bodyPr/>
                    <a:lstStyle/>
                    <a:p>
                      <a:r>
                        <a:rPr lang="en-GB" sz="2000" dirty="0"/>
                        <a:t>South Africa</a:t>
                      </a:r>
                    </a:p>
                  </a:txBody>
                  <a:tcPr/>
                </a:tc>
                <a:tc>
                  <a:txBody>
                    <a:bodyPr/>
                    <a:lstStyle/>
                    <a:p>
                      <a:pPr algn="ctr"/>
                      <a:r>
                        <a:rPr lang="en-GB" sz="2000" dirty="0"/>
                        <a:t>  11,881</a:t>
                      </a:r>
                    </a:p>
                  </a:txBody>
                  <a:tcPr/>
                </a:tc>
                <a:tc>
                  <a:txBody>
                    <a:bodyPr/>
                    <a:lstStyle/>
                    <a:p>
                      <a:pPr algn="ctr"/>
                      <a:r>
                        <a:rPr lang="en-GB" sz="2000" dirty="0"/>
                        <a:t>  7.7</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Australia</a:t>
                      </a:r>
                    </a:p>
                  </a:txBody>
                  <a:tcPr>
                    <a:lnL w="12700" cmpd="sng">
                      <a:noFill/>
                    </a:lnL>
                  </a:tcPr>
                </a:tc>
                <a:tc>
                  <a:txBody>
                    <a:bodyPr/>
                    <a:lstStyle/>
                    <a:p>
                      <a:pPr algn="ctr"/>
                      <a:r>
                        <a:rPr lang="en-GB" sz="2000" dirty="0"/>
                        <a:t>  51,068</a:t>
                      </a:r>
                    </a:p>
                  </a:txBody>
                  <a:tcPr/>
                </a:tc>
                <a:tc>
                  <a:txBody>
                    <a:bodyPr/>
                    <a:lstStyle/>
                    <a:p>
                      <a:pPr algn="ctr"/>
                      <a:r>
                        <a:rPr lang="en-GB" sz="2000" dirty="0"/>
                        <a:t>4.4</a:t>
                      </a:r>
                    </a:p>
                  </a:txBody>
                  <a:tcPr/>
                </a:tc>
                <a:extLst>
                  <a:ext uri="{0D108BD9-81ED-4DB2-BD59-A6C34878D82A}">
                    <a16:rowId xmlns:a16="http://schemas.microsoft.com/office/drawing/2014/main" val="2055456490"/>
                  </a:ext>
                </a:extLst>
              </a:tr>
              <a:tr h="421346">
                <a:tc>
                  <a:txBody>
                    <a:bodyPr/>
                    <a:lstStyle/>
                    <a:p>
                      <a:r>
                        <a:rPr lang="en-GB" sz="2000" dirty="0"/>
                        <a:t>Russia</a:t>
                      </a:r>
                    </a:p>
                  </a:txBody>
                  <a:tcPr/>
                </a:tc>
                <a:tc>
                  <a:txBody>
                    <a:bodyPr/>
                    <a:lstStyle/>
                    <a:p>
                      <a:pPr algn="ctr"/>
                      <a:r>
                        <a:rPr lang="en-GB" sz="2000" dirty="0"/>
                        <a:t>  59,134</a:t>
                      </a:r>
                    </a:p>
                  </a:txBody>
                  <a:tcPr/>
                </a:tc>
                <a:tc>
                  <a:txBody>
                    <a:bodyPr/>
                    <a:lstStyle/>
                    <a:p>
                      <a:pPr algn="ctr"/>
                      <a:r>
                        <a:rPr lang="en-GB" sz="2000" dirty="0"/>
                        <a:t>  7.2</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a:t>Norway</a:t>
                      </a:r>
                    </a:p>
                  </a:txBody>
                  <a:tcPr>
                    <a:lnL w="12700" cmpd="sng">
                      <a:noFill/>
                    </a:lnL>
                  </a:tcPr>
                </a:tc>
                <a:tc>
                  <a:txBody>
                    <a:bodyPr/>
                    <a:lstStyle/>
                    <a:p>
                      <a:pPr algn="ctr"/>
                      <a:r>
                        <a:rPr lang="en-GB" sz="2000" dirty="0"/>
                        <a:t>  10,726</a:t>
                      </a:r>
                    </a:p>
                  </a:txBody>
                  <a:tcPr/>
                </a:tc>
                <a:tc>
                  <a:txBody>
                    <a:bodyPr/>
                    <a:lstStyle/>
                    <a:p>
                      <a:pPr algn="ctr"/>
                      <a:r>
                        <a:rPr lang="en-GB" sz="2000" dirty="0"/>
                        <a:t>4.2</a:t>
                      </a:r>
                    </a:p>
                  </a:txBody>
                  <a:tcPr/>
                </a:tc>
                <a:extLst>
                  <a:ext uri="{0D108BD9-81ED-4DB2-BD59-A6C34878D82A}">
                    <a16:rowId xmlns:a16="http://schemas.microsoft.com/office/drawing/2014/main" val="2713882219"/>
                  </a:ext>
                </a:extLst>
              </a:tr>
              <a:tr h="421346">
                <a:tc>
                  <a:txBody>
                    <a:bodyPr/>
                    <a:lstStyle/>
                    <a:p>
                      <a:r>
                        <a:rPr lang="en-GB" sz="2000" dirty="0"/>
                        <a:t>Portugal</a:t>
                      </a:r>
                    </a:p>
                  </a:txBody>
                  <a:tcPr/>
                </a:tc>
                <a:tc>
                  <a:txBody>
                    <a:bodyPr/>
                    <a:lstStyle/>
                    <a:p>
                      <a:pPr algn="ctr"/>
                      <a:r>
                        <a:rPr lang="en-GB" sz="2000" dirty="0"/>
                        <a:t>  13,773</a:t>
                      </a:r>
                    </a:p>
                  </a:txBody>
                  <a:tcPr/>
                </a:tc>
                <a:tc>
                  <a:txBody>
                    <a:bodyPr/>
                    <a:lstStyle/>
                    <a:p>
                      <a:pPr algn="ctr"/>
                      <a:r>
                        <a:rPr lang="en-GB" sz="2000" dirty="0"/>
                        <a:t>  6.8</a:t>
                      </a:r>
                    </a:p>
                  </a:txBody>
                  <a:tcPr>
                    <a:lnR w="12700" cmpd="sng">
                      <a:noFill/>
                    </a:lnR>
                  </a:tcPr>
                </a:tc>
                <a:tc>
                  <a:txBody>
                    <a:bodyPr/>
                    <a:lstStyle/>
                    <a:p>
                      <a:endParaRPr lang="en-GB" sz="20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600" b="1" dirty="0"/>
                        <a:t>WORLD</a:t>
                      </a:r>
                    </a:p>
                  </a:txBody>
                  <a:tcPr>
                    <a:lnL w="12700" cmpd="sng">
                      <a:noFill/>
                    </a:lnL>
                  </a:tcPr>
                </a:tc>
                <a:tc>
                  <a:txBody>
                    <a:bodyPr/>
                    <a:lstStyle/>
                    <a:p>
                      <a:pPr algn="ctr"/>
                      <a:r>
                        <a:rPr lang="en-GB" sz="1600" b="1" dirty="0"/>
                        <a:t>2,295,608</a:t>
                      </a:r>
                    </a:p>
                  </a:txBody>
                  <a:tcPr/>
                </a:tc>
                <a:tc>
                  <a:txBody>
                    <a:bodyPr/>
                    <a:lstStyle/>
                    <a:p>
                      <a:pPr algn="ctr"/>
                      <a:r>
                        <a:rPr lang="en-GB" sz="1600" b="1" dirty="0"/>
                        <a:t>3.9</a:t>
                      </a:r>
                    </a:p>
                  </a:txBody>
                  <a:tcPr/>
                </a:tc>
                <a:extLst>
                  <a:ext uri="{0D108BD9-81ED-4DB2-BD59-A6C34878D82A}">
                    <a16:rowId xmlns:a16="http://schemas.microsoft.com/office/drawing/2014/main" val="3044994854"/>
                  </a:ext>
                </a:extLst>
              </a:tr>
            </a:tbl>
          </a:graphicData>
        </a:graphic>
      </p:graphicFrame>
      <p:sp>
        <p:nvSpPr>
          <p:cNvPr id="5" name="TextBox 4">
            <a:extLst>
              <a:ext uri="{FF2B5EF4-FFF2-40B4-BE49-F238E27FC236}">
                <a16:creationId xmlns:a16="http://schemas.microsoft.com/office/drawing/2014/main" id="{C998D591-FC6C-7E48-8E82-5E8D600777BA}"/>
              </a:ext>
            </a:extLst>
          </p:cNvPr>
          <p:cNvSpPr txBox="1"/>
          <p:nvPr/>
        </p:nvSpPr>
        <p:spPr>
          <a:xfrm>
            <a:off x="4976735" y="6178082"/>
            <a:ext cx="3762531" cy="461665"/>
          </a:xfrm>
          <a:prstGeom prst="rect">
            <a:avLst/>
          </a:prstGeom>
          <a:noFill/>
        </p:spPr>
        <p:txBody>
          <a:bodyPr wrap="square" rtlCol="0">
            <a:spAutoFit/>
          </a:bodyPr>
          <a:lstStyle/>
          <a:p>
            <a:r>
              <a:rPr lang="en-GB" sz="1200" dirty="0"/>
              <a:t>US National Science Foundation, 2018. Includes only nations producing over 10,000 papers in 2016</a:t>
            </a:r>
          </a:p>
        </p:txBody>
      </p:sp>
    </p:spTree>
    <p:extLst>
      <p:ext uri="{BB962C8B-B14F-4D97-AF65-F5344CB8AC3E}">
        <p14:creationId xmlns:p14="http://schemas.microsoft.com/office/powerpoint/2010/main" val="3898554109"/>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F3E6-A046-F74E-99AF-AF75EF2A98CA}"/>
              </a:ext>
            </a:extLst>
          </p:cNvPr>
          <p:cNvSpPr>
            <a:spLocks noGrp="1"/>
          </p:cNvSpPr>
          <p:nvPr>
            <p:ph type="title"/>
          </p:nvPr>
        </p:nvSpPr>
        <p:spPr>
          <a:xfrm>
            <a:off x="105508" y="-244474"/>
            <a:ext cx="8675077" cy="1325563"/>
          </a:xfrm>
        </p:spPr>
        <p:txBody>
          <a:bodyPr>
            <a:normAutofit/>
          </a:bodyPr>
          <a:lstStyle/>
          <a:p>
            <a:pPr algn="ctr"/>
            <a:r>
              <a:rPr lang="en-GB" sz="3600" b="1" dirty="0">
                <a:solidFill>
                  <a:srgbClr val="0070C0"/>
                </a:solidFill>
                <a:latin typeface="+mn-lt"/>
              </a:rPr>
              <a:t>World’s largest science universities</a:t>
            </a:r>
          </a:p>
        </p:txBody>
      </p:sp>
      <p:graphicFrame>
        <p:nvGraphicFramePr>
          <p:cNvPr id="4" name="Content Placeholder 3">
            <a:extLst>
              <a:ext uri="{FF2B5EF4-FFF2-40B4-BE49-F238E27FC236}">
                <a16:creationId xmlns:a16="http://schemas.microsoft.com/office/drawing/2014/main" id="{F18D4D00-B133-6041-BEF7-7014DB14BEB1}"/>
              </a:ext>
            </a:extLst>
          </p:cNvPr>
          <p:cNvGraphicFramePr>
            <a:graphicFrameLocks noGrp="1"/>
          </p:cNvGraphicFramePr>
          <p:nvPr>
            <p:ph idx="1"/>
            <p:extLst/>
          </p:nvPr>
        </p:nvGraphicFramePr>
        <p:xfrm>
          <a:off x="398584" y="670951"/>
          <a:ext cx="8382001" cy="6187049"/>
        </p:xfrm>
        <a:graphic>
          <a:graphicData uri="http://schemas.openxmlformats.org/drawingml/2006/table">
            <a:tbl>
              <a:tblPr firstRow="1" bandRow="1">
                <a:tableStyleId>{5C22544A-7EE6-4342-B048-85BDC9FD1C3A}</a:tableStyleId>
              </a:tblPr>
              <a:tblGrid>
                <a:gridCol w="3723318">
                  <a:extLst>
                    <a:ext uri="{9D8B030D-6E8A-4147-A177-3AD203B41FA5}">
                      <a16:colId xmlns:a16="http://schemas.microsoft.com/office/drawing/2014/main" val="2121247503"/>
                    </a:ext>
                  </a:extLst>
                </a:gridCol>
                <a:gridCol w="1668241">
                  <a:extLst>
                    <a:ext uri="{9D8B030D-6E8A-4147-A177-3AD203B41FA5}">
                      <a16:colId xmlns:a16="http://schemas.microsoft.com/office/drawing/2014/main" val="3918129297"/>
                    </a:ext>
                  </a:extLst>
                </a:gridCol>
                <a:gridCol w="1571531">
                  <a:extLst>
                    <a:ext uri="{9D8B030D-6E8A-4147-A177-3AD203B41FA5}">
                      <a16:colId xmlns:a16="http://schemas.microsoft.com/office/drawing/2014/main" val="294178232"/>
                    </a:ext>
                  </a:extLst>
                </a:gridCol>
                <a:gridCol w="1418911">
                  <a:extLst>
                    <a:ext uri="{9D8B030D-6E8A-4147-A177-3AD203B41FA5}">
                      <a16:colId xmlns:a16="http://schemas.microsoft.com/office/drawing/2014/main" val="2551891699"/>
                    </a:ext>
                  </a:extLst>
                </a:gridCol>
              </a:tblGrid>
              <a:tr h="520065">
                <a:tc>
                  <a:txBody>
                    <a:bodyPr/>
                    <a:lstStyle/>
                    <a:p>
                      <a:r>
                        <a:rPr lang="en-GB" sz="1600" dirty="0"/>
                        <a:t>University and country</a:t>
                      </a:r>
                    </a:p>
                  </a:txBody>
                  <a:tcPr/>
                </a:tc>
                <a:tc>
                  <a:txBody>
                    <a:bodyPr/>
                    <a:lstStyle/>
                    <a:p>
                      <a:r>
                        <a:rPr lang="en-GB" sz="1600" dirty="0"/>
                        <a:t>Number of papers 2013-16</a:t>
                      </a:r>
                    </a:p>
                  </a:txBody>
                  <a:tcPr/>
                </a:tc>
                <a:tc>
                  <a:txBody>
                    <a:bodyPr/>
                    <a:lstStyle/>
                    <a:p>
                      <a:r>
                        <a:rPr lang="en-GB" sz="1600" dirty="0"/>
                        <a:t>Papers in top 10% by cite rate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Papers in top 1% by cite rate</a:t>
                      </a:r>
                    </a:p>
                  </a:txBody>
                  <a:tcPr/>
                </a:tc>
                <a:extLst>
                  <a:ext uri="{0D108BD9-81ED-4DB2-BD59-A6C34878D82A}">
                    <a16:rowId xmlns:a16="http://schemas.microsoft.com/office/drawing/2014/main" val="249822855"/>
                  </a:ext>
                </a:extLst>
              </a:tr>
              <a:tr h="416169">
                <a:tc>
                  <a:txBody>
                    <a:bodyPr/>
                    <a:lstStyle/>
                    <a:p>
                      <a:r>
                        <a:rPr lang="en-GB" dirty="0"/>
                        <a:t>Harvard U     </a:t>
                      </a:r>
                      <a:r>
                        <a:rPr lang="en-GB" sz="1400" dirty="0"/>
                        <a:t>UNITED STATES</a:t>
                      </a:r>
                    </a:p>
                  </a:txBody>
                  <a:tcPr/>
                </a:tc>
                <a:tc>
                  <a:txBody>
                    <a:bodyPr/>
                    <a:lstStyle/>
                    <a:p>
                      <a:pPr algn="ctr"/>
                      <a:r>
                        <a:rPr lang="en-GB" dirty="0"/>
                        <a:t>33,045</a:t>
                      </a:r>
                    </a:p>
                  </a:txBody>
                  <a:tcPr/>
                </a:tc>
                <a:tc>
                  <a:txBody>
                    <a:bodyPr/>
                    <a:lstStyle/>
                    <a:p>
                      <a:pPr algn="ctr"/>
                      <a:r>
                        <a:rPr lang="en-GB" dirty="0"/>
                        <a:t>7305</a:t>
                      </a:r>
                    </a:p>
                  </a:txBody>
                  <a:tcPr/>
                </a:tc>
                <a:tc>
                  <a:txBody>
                    <a:bodyPr/>
                    <a:lstStyle/>
                    <a:p>
                      <a:pPr algn="ctr"/>
                      <a:r>
                        <a:rPr lang="en-GB" dirty="0"/>
                        <a:t>1096</a:t>
                      </a:r>
                    </a:p>
                  </a:txBody>
                  <a:tcPr/>
                </a:tc>
                <a:extLst>
                  <a:ext uri="{0D108BD9-81ED-4DB2-BD59-A6C34878D82A}">
                    <a16:rowId xmlns:a16="http://schemas.microsoft.com/office/drawing/2014/main" val="2225080853"/>
                  </a:ext>
                </a:extLst>
              </a:tr>
              <a:tr h="370840">
                <a:tc>
                  <a:txBody>
                    <a:bodyPr/>
                    <a:lstStyle/>
                    <a:p>
                      <a:r>
                        <a:rPr lang="en-GB" dirty="0"/>
                        <a:t>U Toronto     </a:t>
                      </a:r>
                      <a:r>
                        <a:rPr lang="en-GB" sz="1400" dirty="0"/>
                        <a:t>CANADA</a:t>
                      </a:r>
                    </a:p>
                  </a:txBody>
                  <a:tcPr/>
                </a:tc>
                <a:tc>
                  <a:txBody>
                    <a:bodyPr/>
                    <a:lstStyle/>
                    <a:p>
                      <a:pPr algn="ctr"/>
                      <a:r>
                        <a:rPr lang="en-GB" dirty="0"/>
                        <a:t>22,151</a:t>
                      </a:r>
                    </a:p>
                  </a:txBody>
                  <a:tcPr/>
                </a:tc>
                <a:tc>
                  <a:txBody>
                    <a:bodyPr/>
                    <a:lstStyle/>
                    <a:p>
                      <a:pPr algn="ctr"/>
                      <a:r>
                        <a:rPr lang="en-GB" dirty="0"/>
                        <a:t>3088</a:t>
                      </a:r>
                    </a:p>
                  </a:txBody>
                  <a:tcPr/>
                </a:tc>
                <a:tc>
                  <a:txBody>
                    <a:bodyPr/>
                    <a:lstStyle/>
                    <a:p>
                      <a:pPr algn="ctr"/>
                      <a:r>
                        <a:rPr lang="en-GB" dirty="0"/>
                        <a:t>  326</a:t>
                      </a:r>
                    </a:p>
                  </a:txBody>
                  <a:tcPr/>
                </a:tc>
                <a:extLst>
                  <a:ext uri="{0D108BD9-81ED-4DB2-BD59-A6C34878D82A}">
                    <a16:rowId xmlns:a16="http://schemas.microsoft.com/office/drawing/2014/main" val="3529431446"/>
                  </a:ext>
                </a:extLst>
              </a:tr>
              <a:tr h="370840">
                <a:tc>
                  <a:txBody>
                    <a:bodyPr/>
                    <a:lstStyle/>
                    <a:p>
                      <a:r>
                        <a:rPr lang="en-GB" dirty="0"/>
                        <a:t>Zhejiang U     </a:t>
                      </a:r>
                      <a:r>
                        <a:rPr lang="en-GB" sz="1400" dirty="0"/>
                        <a:t>CHINA</a:t>
                      </a:r>
                    </a:p>
                  </a:txBody>
                  <a:tcPr/>
                </a:tc>
                <a:tc>
                  <a:txBody>
                    <a:bodyPr/>
                    <a:lstStyle/>
                    <a:p>
                      <a:pPr algn="ctr"/>
                      <a:r>
                        <a:rPr lang="en-GB" dirty="0"/>
                        <a:t>20,876</a:t>
                      </a:r>
                    </a:p>
                  </a:txBody>
                  <a:tcPr/>
                </a:tc>
                <a:tc>
                  <a:txBody>
                    <a:bodyPr/>
                    <a:lstStyle/>
                    <a:p>
                      <a:pPr algn="ctr"/>
                      <a:r>
                        <a:rPr lang="en-GB" dirty="0"/>
                        <a:t>2005</a:t>
                      </a:r>
                    </a:p>
                  </a:txBody>
                  <a:tcPr/>
                </a:tc>
                <a:tc>
                  <a:txBody>
                    <a:bodyPr/>
                    <a:lstStyle/>
                    <a:p>
                      <a:pPr algn="ctr"/>
                      <a:r>
                        <a:rPr lang="en-GB" dirty="0"/>
                        <a:t>  162</a:t>
                      </a:r>
                    </a:p>
                  </a:txBody>
                  <a:tcPr/>
                </a:tc>
                <a:extLst>
                  <a:ext uri="{0D108BD9-81ED-4DB2-BD59-A6C34878D82A}">
                    <a16:rowId xmlns:a16="http://schemas.microsoft.com/office/drawing/2014/main" val="2624912275"/>
                  </a:ext>
                </a:extLst>
              </a:tr>
              <a:tr h="370840">
                <a:tc>
                  <a:txBody>
                    <a:bodyPr/>
                    <a:lstStyle/>
                    <a:p>
                      <a:r>
                        <a:rPr lang="en-GB" dirty="0"/>
                        <a:t>Shanghai Jiao Tong U     </a:t>
                      </a:r>
                      <a:r>
                        <a:rPr lang="en-GB" sz="1400" dirty="0"/>
                        <a:t>CHINA</a:t>
                      </a:r>
                    </a:p>
                  </a:txBody>
                  <a:tcPr/>
                </a:tc>
                <a:tc>
                  <a:txBody>
                    <a:bodyPr/>
                    <a:lstStyle/>
                    <a:p>
                      <a:pPr algn="ctr"/>
                      <a:r>
                        <a:rPr lang="en-GB" dirty="0"/>
                        <a:t>20,406</a:t>
                      </a:r>
                    </a:p>
                  </a:txBody>
                  <a:tcPr/>
                </a:tc>
                <a:tc>
                  <a:txBody>
                    <a:bodyPr/>
                    <a:lstStyle/>
                    <a:p>
                      <a:pPr algn="ctr"/>
                      <a:r>
                        <a:rPr lang="en-GB" dirty="0"/>
                        <a:t>1773</a:t>
                      </a:r>
                    </a:p>
                  </a:txBody>
                  <a:tcPr/>
                </a:tc>
                <a:tc>
                  <a:txBody>
                    <a:bodyPr/>
                    <a:lstStyle/>
                    <a:p>
                      <a:pPr algn="ctr"/>
                      <a:r>
                        <a:rPr lang="en-GB" dirty="0"/>
                        <a:t>  129</a:t>
                      </a:r>
                    </a:p>
                  </a:txBody>
                  <a:tcPr/>
                </a:tc>
                <a:extLst>
                  <a:ext uri="{0D108BD9-81ED-4DB2-BD59-A6C34878D82A}">
                    <a16:rowId xmlns:a16="http://schemas.microsoft.com/office/drawing/2014/main" val="607663189"/>
                  </a:ext>
                </a:extLst>
              </a:tr>
              <a:tr h="370840">
                <a:tc>
                  <a:txBody>
                    <a:bodyPr/>
                    <a:lstStyle/>
                    <a:p>
                      <a:r>
                        <a:rPr lang="en-GB" dirty="0"/>
                        <a:t>U Michigan     </a:t>
                      </a:r>
                      <a:r>
                        <a:rPr lang="en-GB" sz="1400" dirty="0"/>
                        <a:t>UNITED STATES</a:t>
                      </a:r>
                    </a:p>
                  </a:txBody>
                  <a:tcPr/>
                </a:tc>
                <a:tc>
                  <a:txBody>
                    <a:bodyPr/>
                    <a:lstStyle/>
                    <a:p>
                      <a:pPr algn="ctr"/>
                      <a:r>
                        <a:rPr lang="en-GB" dirty="0"/>
                        <a:t>13,348</a:t>
                      </a:r>
                    </a:p>
                  </a:txBody>
                  <a:tcPr/>
                </a:tc>
                <a:tc>
                  <a:txBody>
                    <a:bodyPr/>
                    <a:lstStyle/>
                    <a:p>
                      <a:pPr algn="ctr"/>
                      <a:r>
                        <a:rPr lang="en-GB" dirty="0"/>
                        <a:t>2806</a:t>
                      </a:r>
                    </a:p>
                  </a:txBody>
                  <a:tcPr/>
                </a:tc>
                <a:tc>
                  <a:txBody>
                    <a:bodyPr/>
                    <a:lstStyle/>
                    <a:p>
                      <a:pPr algn="ctr"/>
                      <a:r>
                        <a:rPr lang="en-GB" dirty="0"/>
                        <a:t>  308</a:t>
                      </a:r>
                    </a:p>
                  </a:txBody>
                  <a:tcPr/>
                </a:tc>
                <a:extLst>
                  <a:ext uri="{0D108BD9-81ED-4DB2-BD59-A6C34878D82A}">
                    <a16:rowId xmlns:a16="http://schemas.microsoft.com/office/drawing/2014/main" val="654794868"/>
                  </a:ext>
                </a:extLst>
              </a:tr>
              <a:tr h="370840">
                <a:tc>
                  <a:txBody>
                    <a:bodyPr/>
                    <a:lstStyle/>
                    <a:p>
                      <a:r>
                        <a:rPr lang="en-GB" dirty="0"/>
                        <a:t>Tsinghua U     </a:t>
                      </a:r>
                      <a:r>
                        <a:rPr lang="en-GB" sz="1400" dirty="0"/>
                        <a:t>CHINA</a:t>
                      </a:r>
                    </a:p>
                  </a:txBody>
                  <a:tcPr/>
                </a:tc>
                <a:tc>
                  <a:txBody>
                    <a:bodyPr/>
                    <a:lstStyle/>
                    <a:p>
                      <a:pPr algn="ctr"/>
                      <a:r>
                        <a:rPr lang="en-GB" dirty="0"/>
                        <a:t>16,929</a:t>
                      </a:r>
                    </a:p>
                  </a:txBody>
                  <a:tcPr/>
                </a:tc>
                <a:tc>
                  <a:txBody>
                    <a:bodyPr/>
                    <a:lstStyle/>
                    <a:p>
                      <a:pPr algn="ctr"/>
                      <a:r>
                        <a:rPr lang="en-GB" dirty="0"/>
                        <a:t>2120</a:t>
                      </a:r>
                    </a:p>
                  </a:txBody>
                  <a:tcPr/>
                </a:tc>
                <a:tc>
                  <a:txBody>
                    <a:bodyPr/>
                    <a:lstStyle/>
                    <a:p>
                      <a:pPr algn="ctr"/>
                      <a:r>
                        <a:rPr lang="en-GB" dirty="0"/>
                        <a:t>  201</a:t>
                      </a:r>
                    </a:p>
                  </a:txBody>
                  <a:tcPr/>
                </a:tc>
                <a:extLst>
                  <a:ext uri="{0D108BD9-81ED-4DB2-BD59-A6C34878D82A}">
                    <a16:rowId xmlns:a16="http://schemas.microsoft.com/office/drawing/2014/main" val="1785000334"/>
                  </a:ext>
                </a:extLst>
              </a:tr>
              <a:tr h="370840">
                <a:tc>
                  <a:txBody>
                    <a:bodyPr/>
                    <a:lstStyle/>
                    <a:p>
                      <a:r>
                        <a:rPr lang="en-GB" dirty="0"/>
                        <a:t>Johns Hopkins U     </a:t>
                      </a:r>
                      <a:r>
                        <a:rPr lang="en-GB" sz="1400" dirty="0"/>
                        <a:t>UNITED STATES</a:t>
                      </a:r>
                    </a:p>
                  </a:txBody>
                  <a:tcPr/>
                </a:tc>
                <a:tc>
                  <a:txBody>
                    <a:bodyPr/>
                    <a:lstStyle/>
                    <a:p>
                      <a:pPr algn="ctr"/>
                      <a:r>
                        <a:rPr lang="en-GB" dirty="0"/>
                        <a:t>16,831</a:t>
                      </a:r>
                    </a:p>
                  </a:txBody>
                  <a:tcPr/>
                </a:tc>
                <a:tc>
                  <a:txBody>
                    <a:bodyPr/>
                    <a:lstStyle/>
                    <a:p>
                      <a:pPr algn="ctr"/>
                      <a:r>
                        <a:rPr lang="en-GB" dirty="0"/>
                        <a:t>2698</a:t>
                      </a:r>
                    </a:p>
                  </a:txBody>
                  <a:tcPr/>
                </a:tc>
                <a:tc>
                  <a:txBody>
                    <a:bodyPr/>
                    <a:lstStyle/>
                    <a:p>
                      <a:pPr algn="ctr"/>
                      <a:r>
                        <a:rPr lang="en-GB" dirty="0"/>
                        <a:t>  337</a:t>
                      </a:r>
                    </a:p>
                  </a:txBody>
                  <a:tcPr/>
                </a:tc>
                <a:extLst>
                  <a:ext uri="{0D108BD9-81ED-4DB2-BD59-A6C34878D82A}">
                    <a16:rowId xmlns:a16="http://schemas.microsoft.com/office/drawing/2014/main" val="2613347354"/>
                  </a:ext>
                </a:extLst>
              </a:tr>
              <a:tr h="370840">
                <a:tc>
                  <a:txBody>
                    <a:bodyPr/>
                    <a:lstStyle/>
                    <a:p>
                      <a:r>
                        <a:rPr lang="en-GB" dirty="0"/>
                        <a:t>U Sao Paulo     </a:t>
                      </a:r>
                      <a:r>
                        <a:rPr lang="en-GB" sz="1400" dirty="0"/>
                        <a:t>BRAZIL</a:t>
                      </a:r>
                    </a:p>
                  </a:txBody>
                  <a:tcPr/>
                </a:tc>
                <a:tc>
                  <a:txBody>
                    <a:bodyPr/>
                    <a:lstStyle/>
                    <a:p>
                      <a:pPr algn="ctr"/>
                      <a:r>
                        <a:rPr lang="en-GB" dirty="0"/>
                        <a:t>16,120</a:t>
                      </a:r>
                    </a:p>
                  </a:txBody>
                  <a:tcPr/>
                </a:tc>
                <a:tc>
                  <a:txBody>
                    <a:bodyPr/>
                    <a:lstStyle/>
                    <a:p>
                      <a:pPr algn="ctr"/>
                      <a:r>
                        <a:rPr lang="en-GB" dirty="0"/>
                        <a:t>  955</a:t>
                      </a:r>
                    </a:p>
                  </a:txBody>
                  <a:tcPr/>
                </a:tc>
                <a:tc>
                  <a:txBody>
                    <a:bodyPr/>
                    <a:lstStyle/>
                    <a:p>
                      <a:pPr algn="ctr"/>
                      <a:r>
                        <a:rPr lang="en-GB" dirty="0"/>
                        <a:t>    75</a:t>
                      </a:r>
                    </a:p>
                  </a:txBody>
                  <a:tcPr/>
                </a:tc>
                <a:extLst>
                  <a:ext uri="{0D108BD9-81ED-4DB2-BD59-A6C34878D82A}">
                    <a16:rowId xmlns:a16="http://schemas.microsoft.com/office/drawing/2014/main" val="3399323645"/>
                  </a:ext>
                </a:extLst>
              </a:tr>
              <a:tr h="370840">
                <a:tc>
                  <a:txBody>
                    <a:bodyPr/>
                    <a:lstStyle/>
                    <a:p>
                      <a:r>
                        <a:rPr lang="en-GB" dirty="0"/>
                        <a:t>Seoul National U     </a:t>
                      </a:r>
                      <a:r>
                        <a:rPr lang="en-GB" sz="1400" dirty="0"/>
                        <a:t>SOUTH KOREA</a:t>
                      </a:r>
                    </a:p>
                  </a:txBody>
                  <a:tcPr/>
                </a:tc>
                <a:tc>
                  <a:txBody>
                    <a:bodyPr/>
                    <a:lstStyle/>
                    <a:p>
                      <a:pPr algn="ctr"/>
                      <a:r>
                        <a:rPr lang="en-GB" dirty="0"/>
                        <a:t>15,468</a:t>
                      </a:r>
                    </a:p>
                  </a:txBody>
                  <a:tcPr/>
                </a:tc>
                <a:tc>
                  <a:txBody>
                    <a:bodyPr/>
                    <a:lstStyle/>
                    <a:p>
                      <a:pPr algn="ctr"/>
                      <a:r>
                        <a:rPr lang="en-GB" dirty="0"/>
                        <a:t>1217</a:t>
                      </a:r>
                    </a:p>
                  </a:txBody>
                  <a:tcPr/>
                </a:tc>
                <a:tc>
                  <a:txBody>
                    <a:bodyPr/>
                    <a:lstStyle/>
                    <a:p>
                      <a:pPr algn="ctr"/>
                      <a:r>
                        <a:rPr lang="en-GB" dirty="0"/>
                        <a:t>    90</a:t>
                      </a:r>
                    </a:p>
                  </a:txBody>
                  <a:tcPr/>
                </a:tc>
                <a:extLst>
                  <a:ext uri="{0D108BD9-81ED-4DB2-BD59-A6C34878D82A}">
                    <a16:rowId xmlns:a16="http://schemas.microsoft.com/office/drawing/2014/main" val="1214561265"/>
                  </a:ext>
                </a:extLst>
              </a:tr>
              <a:tr h="370840">
                <a:tc>
                  <a:txBody>
                    <a:bodyPr/>
                    <a:lstStyle/>
                    <a:p>
                      <a:r>
                        <a:rPr lang="en-GB" dirty="0"/>
                        <a:t>Stanford U     </a:t>
                      </a:r>
                      <a:r>
                        <a:rPr lang="en-GB" sz="1400" dirty="0"/>
                        <a:t>UNITED STATES</a:t>
                      </a:r>
                    </a:p>
                  </a:txBody>
                  <a:tcPr/>
                </a:tc>
                <a:tc>
                  <a:txBody>
                    <a:bodyPr/>
                    <a:lstStyle/>
                    <a:p>
                      <a:pPr algn="ctr"/>
                      <a:r>
                        <a:rPr lang="en-GB" dirty="0"/>
                        <a:t>15,364</a:t>
                      </a:r>
                    </a:p>
                  </a:txBody>
                  <a:tcPr/>
                </a:tc>
                <a:tc>
                  <a:txBody>
                    <a:bodyPr/>
                    <a:lstStyle/>
                    <a:p>
                      <a:pPr algn="ctr"/>
                      <a:r>
                        <a:rPr lang="en-GB" dirty="0"/>
                        <a:t>3441</a:t>
                      </a:r>
                    </a:p>
                  </a:txBody>
                  <a:tcPr/>
                </a:tc>
                <a:tc>
                  <a:txBody>
                    <a:bodyPr/>
                    <a:lstStyle/>
                    <a:p>
                      <a:pPr algn="ctr"/>
                      <a:r>
                        <a:rPr lang="en-GB" dirty="0"/>
                        <a:t>  533</a:t>
                      </a:r>
                    </a:p>
                  </a:txBody>
                  <a:tcPr/>
                </a:tc>
                <a:extLst>
                  <a:ext uri="{0D108BD9-81ED-4DB2-BD59-A6C34878D82A}">
                    <a16:rowId xmlns:a16="http://schemas.microsoft.com/office/drawing/2014/main" val="239376448"/>
                  </a:ext>
                </a:extLst>
              </a:tr>
              <a:tr h="370840">
                <a:tc>
                  <a:txBody>
                    <a:bodyPr/>
                    <a:lstStyle/>
                    <a:p>
                      <a:r>
                        <a:rPr lang="en-GB" dirty="0"/>
                        <a:t>Peking U     </a:t>
                      </a:r>
                      <a:r>
                        <a:rPr lang="en-GB" sz="1400" dirty="0"/>
                        <a:t>CHINA</a:t>
                      </a:r>
                    </a:p>
                  </a:txBody>
                  <a:tcPr/>
                </a:tc>
                <a:tc>
                  <a:txBody>
                    <a:bodyPr/>
                    <a:lstStyle/>
                    <a:p>
                      <a:pPr algn="ctr"/>
                      <a:r>
                        <a:rPr lang="en-GB" dirty="0"/>
                        <a:t>15,182</a:t>
                      </a:r>
                    </a:p>
                  </a:txBody>
                  <a:tcPr/>
                </a:tc>
                <a:tc>
                  <a:txBody>
                    <a:bodyPr/>
                    <a:lstStyle/>
                    <a:p>
                      <a:pPr algn="ctr"/>
                      <a:r>
                        <a:rPr lang="en-GB" dirty="0"/>
                        <a:t>1543</a:t>
                      </a:r>
                    </a:p>
                  </a:txBody>
                  <a:tcPr/>
                </a:tc>
                <a:tc>
                  <a:txBody>
                    <a:bodyPr/>
                    <a:lstStyle/>
                    <a:p>
                      <a:pPr algn="ctr"/>
                      <a:r>
                        <a:rPr lang="en-GB" dirty="0"/>
                        <a:t>  148</a:t>
                      </a:r>
                    </a:p>
                  </a:txBody>
                  <a:tcPr/>
                </a:tc>
                <a:extLst>
                  <a:ext uri="{0D108BD9-81ED-4DB2-BD59-A6C34878D82A}">
                    <a16:rowId xmlns:a16="http://schemas.microsoft.com/office/drawing/2014/main" val="1742283312"/>
                  </a:ext>
                </a:extLst>
              </a:tr>
              <a:tr h="370840">
                <a:tc>
                  <a:txBody>
                    <a:bodyPr/>
                    <a:lstStyle/>
                    <a:p>
                      <a:r>
                        <a:rPr lang="en-GB" dirty="0"/>
                        <a:t>U Tokyo     </a:t>
                      </a:r>
                      <a:r>
                        <a:rPr lang="en-GB" sz="1400" dirty="0"/>
                        <a:t>JAPAN</a:t>
                      </a:r>
                    </a:p>
                  </a:txBody>
                  <a:tcPr/>
                </a:tc>
                <a:tc>
                  <a:txBody>
                    <a:bodyPr/>
                    <a:lstStyle/>
                    <a:p>
                      <a:pPr algn="ctr"/>
                      <a:r>
                        <a:rPr lang="en-GB" dirty="0"/>
                        <a:t>14,893</a:t>
                      </a:r>
                    </a:p>
                  </a:txBody>
                  <a:tcPr/>
                </a:tc>
                <a:tc>
                  <a:txBody>
                    <a:bodyPr/>
                    <a:lstStyle/>
                    <a:p>
                      <a:pPr algn="ctr"/>
                      <a:r>
                        <a:rPr lang="en-GB" dirty="0"/>
                        <a:t>1401</a:t>
                      </a:r>
                    </a:p>
                  </a:txBody>
                  <a:tcPr/>
                </a:tc>
                <a:tc>
                  <a:txBody>
                    <a:bodyPr/>
                    <a:lstStyle/>
                    <a:p>
                      <a:pPr algn="ctr"/>
                      <a:r>
                        <a:rPr lang="en-GB" dirty="0"/>
                        <a:t>  133</a:t>
                      </a:r>
                    </a:p>
                  </a:txBody>
                  <a:tcPr/>
                </a:tc>
                <a:extLst>
                  <a:ext uri="{0D108BD9-81ED-4DB2-BD59-A6C34878D82A}">
                    <a16:rowId xmlns:a16="http://schemas.microsoft.com/office/drawing/2014/main" val="1943580609"/>
                  </a:ext>
                </a:extLst>
              </a:tr>
              <a:tr h="370840">
                <a:tc>
                  <a:txBody>
                    <a:bodyPr/>
                    <a:lstStyle/>
                    <a:p>
                      <a:r>
                        <a:rPr lang="en-GB" dirty="0"/>
                        <a:t>U Oxford     </a:t>
                      </a:r>
                      <a:r>
                        <a:rPr lang="en-GB" sz="1400" dirty="0"/>
                        <a:t>UNITED KINGDOM</a:t>
                      </a:r>
                    </a:p>
                  </a:txBody>
                  <a:tcPr/>
                </a:tc>
                <a:tc>
                  <a:txBody>
                    <a:bodyPr/>
                    <a:lstStyle/>
                    <a:p>
                      <a:pPr algn="ctr"/>
                      <a:r>
                        <a:rPr lang="en-GB" dirty="0"/>
                        <a:t>14,505</a:t>
                      </a:r>
                    </a:p>
                  </a:txBody>
                  <a:tcPr/>
                </a:tc>
                <a:tc>
                  <a:txBody>
                    <a:bodyPr/>
                    <a:lstStyle/>
                    <a:p>
                      <a:pPr algn="ctr"/>
                      <a:r>
                        <a:rPr lang="en-GB" dirty="0"/>
                        <a:t>2732</a:t>
                      </a:r>
                    </a:p>
                  </a:txBody>
                  <a:tcPr/>
                </a:tc>
                <a:tc>
                  <a:txBody>
                    <a:bodyPr/>
                    <a:lstStyle/>
                    <a:p>
                      <a:pPr algn="ctr"/>
                      <a:r>
                        <a:rPr lang="en-GB" dirty="0"/>
                        <a:t>  354</a:t>
                      </a:r>
                    </a:p>
                  </a:txBody>
                  <a:tcPr/>
                </a:tc>
                <a:extLst>
                  <a:ext uri="{0D108BD9-81ED-4DB2-BD59-A6C34878D82A}">
                    <a16:rowId xmlns:a16="http://schemas.microsoft.com/office/drawing/2014/main" val="876521417"/>
                  </a:ext>
                </a:extLst>
              </a:tr>
              <a:tr h="370840">
                <a:tc>
                  <a:txBody>
                    <a:bodyPr/>
                    <a:lstStyle/>
                    <a:p>
                      <a:r>
                        <a:rPr lang="en-GB" dirty="0"/>
                        <a:t>U Washington     </a:t>
                      </a:r>
                      <a:r>
                        <a:rPr lang="en-GB" sz="1400" dirty="0"/>
                        <a:t>UNITED STATES</a:t>
                      </a:r>
                    </a:p>
                  </a:txBody>
                  <a:tcPr/>
                </a:tc>
                <a:tc>
                  <a:txBody>
                    <a:bodyPr/>
                    <a:lstStyle/>
                    <a:p>
                      <a:pPr algn="ctr"/>
                      <a:r>
                        <a:rPr lang="en-GB" dirty="0"/>
                        <a:t>14,446</a:t>
                      </a:r>
                    </a:p>
                  </a:txBody>
                  <a:tcPr/>
                </a:tc>
                <a:tc>
                  <a:txBody>
                    <a:bodyPr/>
                    <a:lstStyle/>
                    <a:p>
                      <a:pPr algn="ctr"/>
                      <a:r>
                        <a:rPr lang="en-GB" dirty="0"/>
                        <a:t>2429</a:t>
                      </a:r>
                    </a:p>
                  </a:txBody>
                  <a:tcPr/>
                </a:tc>
                <a:tc>
                  <a:txBody>
                    <a:bodyPr/>
                    <a:lstStyle/>
                    <a:p>
                      <a:pPr algn="ctr"/>
                      <a:r>
                        <a:rPr lang="en-GB" dirty="0"/>
                        <a:t>  313</a:t>
                      </a:r>
                    </a:p>
                  </a:txBody>
                  <a:tcPr/>
                </a:tc>
                <a:extLst>
                  <a:ext uri="{0D108BD9-81ED-4DB2-BD59-A6C34878D82A}">
                    <a16:rowId xmlns:a16="http://schemas.microsoft.com/office/drawing/2014/main" val="2956906388"/>
                  </a:ext>
                </a:extLst>
              </a:tr>
              <a:tr h="370840">
                <a:tc>
                  <a:txBody>
                    <a:bodyPr/>
                    <a:lstStyle/>
                    <a:p>
                      <a:r>
                        <a:rPr lang="en-GB" dirty="0"/>
                        <a:t>U College London     </a:t>
                      </a:r>
                      <a:r>
                        <a:rPr lang="en-GB" sz="1400" dirty="0"/>
                        <a:t>UNITED KINGDOM</a:t>
                      </a:r>
                    </a:p>
                  </a:txBody>
                  <a:tcPr/>
                </a:tc>
                <a:tc>
                  <a:txBody>
                    <a:bodyPr/>
                    <a:lstStyle/>
                    <a:p>
                      <a:pPr algn="ctr"/>
                      <a:r>
                        <a:rPr lang="en-GB" dirty="0"/>
                        <a:t>14,203</a:t>
                      </a:r>
                    </a:p>
                  </a:txBody>
                  <a:tcPr/>
                </a:tc>
                <a:tc>
                  <a:txBody>
                    <a:bodyPr/>
                    <a:lstStyle/>
                    <a:p>
                      <a:pPr algn="ctr"/>
                      <a:r>
                        <a:rPr lang="en-GB" dirty="0"/>
                        <a:t>2532</a:t>
                      </a:r>
                    </a:p>
                  </a:txBody>
                  <a:tcPr/>
                </a:tc>
                <a:tc>
                  <a:txBody>
                    <a:bodyPr/>
                    <a:lstStyle/>
                    <a:p>
                      <a:pPr algn="ctr"/>
                      <a:r>
                        <a:rPr lang="en-GB" dirty="0"/>
                        <a:t>  325</a:t>
                      </a:r>
                    </a:p>
                  </a:txBody>
                  <a:tcPr/>
                </a:tc>
                <a:extLst>
                  <a:ext uri="{0D108BD9-81ED-4DB2-BD59-A6C34878D82A}">
                    <a16:rowId xmlns:a16="http://schemas.microsoft.com/office/drawing/2014/main" val="672079076"/>
                  </a:ext>
                </a:extLst>
              </a:tr>
            </a:tbl>
          </a:graphicData>
        </a:graphic>
      </p:graphicFrame>
    </p:spTree>
    <p:extLst>
      <p:ext uri="{BB962C8B-B14F-4D97-AF65-F5344CB8AC3E}">
        <p14:creationId xmlns:p14="http://schemas.microsoft.com/office/powerpoint/2010/main" val="76491933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C584-7736-584C-BEAC-60C7F3B7D88A}"/>
              </a:ext>
            </a:extLst>
          </p:cNvPr>
          <p:cNvSpPr>
            <a:spLocks noGrp="1"/>
          </p:cNvSpPr>
          <p:nvPr>
            <p:ph type="title"/>
          </p:nvPr>
        </p:nvSpPr>
        <p:spPr>
          <a:xfrm>
            <a:off x="628650" y="158297"/>
            <a:ext cx="7886700" cy="1325563"/>
          </a:xfrm>
        </p:spPr>
        <p:txBody>
          <a:bodyPr>
            <a:normAutofit/>
          </a:bodyPr>
          <a:lstStyle/>
          <a:p>
            <a:pPr algn="ctr"/>
            <a:r>
              <a:rPr lang="en-GB" sz="3600" b="1" dirty="0">
                <a:solidFill>
                  <a:srgbClr val="0070C0"/>
                </a:solidFill>
                <a:latin typeface="+mn-lt"/>
              </a:rPr>
              <a:t>World urban population (%) and Gross Tertiary Enrolment Ratio (%): 1991-2017</a:t>
            </a:r>
          </a:p>
        </p:txBody>
      </p:sp>
      <p:graphicFrame>
        <p:nvGraphicFramePr>
          <p:cNvPr id="4" name="Content Placeholder 3">
            <a:extLst>
              <a:ext uri="{FF2B5EF4-FFF2-40B4-BE49-F238E27FC236}">
                <a16:creationId xmlns:a16="http://schemas.microsoft.com/office/drawing/2014/main" id="{DCBBDAFE-04BB-CE45-A931-26D646DE4B70}"/>
              </a:ext>
            </a:extLst>
          </p:cNvPr>
          <p:cNvGraphicFramePr>
            <a:graphicFrameLocks noGrp="1"/>
          </p:cNvGraphicFramePr>
          <p:nvPr>
            <p:ph idx="1"/>
            <p:extLst/>
          </p:nvPr>
        </p:nvGraphicFramePr>
        <p:xfrm>
          <a:off x="457200" y="1600200"/>
          <a:ext cx="8229600" cy="50585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7915618"/>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F3E6-A046-F74E-99AF-AF75EF2A98CA}"/>
              </a:ext>
            </a:extLst>
          </p:cNvPr>
          <p:cNvSpPr>
            <a:spLocks noGrp="1"/>
          </p:cNvSpPr>
          <p:nvPr>
            <p:ph type="title"/>
          </p:nvPr>
        </p:nvSpPr>
        <p:spPr>
          <a:xfrm>
            <a:off x="0" y="-244474"/>
            <a:ext cx="9144000" cy="1325563"/>
          </a:xfrm>
        </p:spPr>
        <p:txBody>
          <a:bodyPr>
            <a:normAutofit/>
          </a:bodyPr>
          <a:lstStyle/>
          <a:p>
            <a:pPr algn="ctr"/>
            <a:r>
              <a:rPr lang="en-GB" sz="3600" b="1" dirty="0">
                <a:solidFill>
                  <a:srgbClr val="0070C0"/>
                </a:solidFill>
                <a:latin typeface="+mn-lt"/>
              </a:rPr>
              <a:t>WCUs with most high cite papers 2013-16</a:t>
            </a:r>
          </a:p>
        </p:txBody>
      </p:sp>
      <p:graphicFrame>
        <p:nvGraphicFramePr>
          <p:cNvPr id="4" name="Content Placeholder 3">
            <a:extLst>
              <a:ext uri="{FF2B5EF4-FFF2-40B4-BE49-F238E27FC236}">
                <a16:creationId xmlns:a16="http://schemas.microsoft.com/office/drawing/2014/main" id="{F18D4D00-B133-6041-BEF7-7014DB14BEB1}"/>
              </a:ext>
            </a:extLst>
          </p:cNvPr>
          <p:cNvGraphicFramePr>
            <a:graphicFrameLocks noGrp="1"/>
          </p:cNvGraphicFramePr>
          <p:nvPr>
            <p:ph idx="1"/>
            <p:extLst/>
          </p:nvPr>
        </p:nvGraphicFramePr>
        <p:xfrm>
          <a:off x="252045" y="670951"/>
          <a:ext cx="8713825" cy="6187049"/>
        </p:xfrm>
        <a:graphic>
          <a:graphicData uri="http://schemas.openxmlformats.org/drawingml/2006/table">
            <a:tbl>
              <a:tblPr firstRow="1" bandRow="1">
                <a:tableStyleId>{5C22544A-7EE6-4342-B048-85BDC9FD1C3A}</a:tableStyleId>
              </a:tblPr>
              <a:tblGrid>
                <a:gridCol w="3575686">
                  <a:extLst>
                    <a:ext uri="{9D8B030D-6E8A-4147-A177-3AD203B41FA5}">
                      <a16:colId xmlns:a16="http://schemas.microsoft.com/office/drawing/2014/main" val="2121247503"/>
                    </a:ext>
                  </a:extLst>
                </a:gridCol>
                <a:gridCol w="1642821">
                  <a:extLst>
                    <a:ext uri="{9D8B030D-6E8A-4147-A177-3AD203B41FA5}">
                      <a16:colId xmlns:a16="http://schemas.microsoft.com/office/drawing/2014/main" val="3918129297"/>
                    </a:ext>
                  </a:extLst>
                </a:gridCol>
                <a:gridCol w="1737770">
                  <a:extLst>
                    <a:ext uri="{9D8B030D-6E8A-4147-A177-3AD203B41FA5}">
                      <a16:colId xmlns:a16="http://schemas.microsoft.com/office/drawing/2014/main" val="294178232"/>
                    </a:ext>
                  </a:extLst>
                </a:gridCol>
                <a:gridCol w="1757548">
                  <a:extLst>
                    <a:ext uri="{9D8B030D-6E8A-4147-A177-3AD203B41FA5}">
                      <a16:colId xmlns:a16="http://schemas.microsoft.com/office/drawing/2014/main" val="2551891699"/>
                    </a:ext>
                  </a:extLst>
                </a:gridCol>
              </a:tblGrid>
              <a:tr h="520065">
                <a:tc>
                  <a:txBody>
                    <a:bodyPr/>
                    <a:lstStyle/>
                    <a:p>
                      <a:r>
                        <a:rPr lang="en-GB" sz="1600" dirty="0"/>
                        <a:t>University and country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Papers in top 1%</a:t>
                      </a:r>
                    </a:p>
                  </a:txBody>
                  <a:tcPr/>
                </a:tc>
                <a:tc>
                  <a:txBody>
                    <a:bodyPr/>
                    <a:lstStyle/>
                    <a:p>
                      <a:r>
                        <a:rPr lang="en-GB" sz="1600" dirty="0"/>
                        <a:t>Papers in top 10%</a:t>
                      </a:r>
                    </a:p>
                  </a:txBody>
                  <a:tcPr/>
                </a:tc>
                <a:tc>
                  <a:txBody>
                    <a:bodyPr/>
                    <a:lstStyle/>
                    <a:p>
                      <a:r>
                        <a:rPr lang="en-GB" sz="1600" dirty="0"/>
                        <a:t>Proportion of all papers in top 10%</a:t>
                      </a:r>
                    </a:p>
                  </a:txBody>
                  <a:tcPr/>
                </a:tc>
                <a:extLst>
                  <a:ext uri="{0D108BD9-81ED-4DB2-BD59-A6C34878D82A}">
                    <a16:rowId xmlns:a16="http://schemas.microsoft.com/office/drawing/2014/main" val="249822855"/>
                  </a:ext>
                </a:extLst>
              </a:tr>
              <a:tr h="416169">
                <a:tc>
                  <a:txBody>
                    <a:bodyPr/>
                    <a:lstStyle/>
                    <a:p>
                      <a:r>
                        <a:rPr lang="en-GB" dirty="0"/>
                        <a:t>Harvard U     </a:t>
                      </a:r>
                      <a:r>
                        <a:rPr lang="en-GB" sz="1400" dirty="0"/>
                        <a:t>UNITED STATES</a:t>
                      </a:r>
                    </a:p>
                  </a:txBody>
                  <a:tcPr/>
                </a:tc>
                <a:tc>
                  <a:txBody>
                    <a:bodyPr/>
                    <a:lstStyle/>
                    <a:p>
                      <a:pPr algn="ctr"/>
                      <a:r>
                        <a:rPr lang="en-GB" dirty="0"/>
                        <a:t>1096</a:t>
                      </a:r>
                    </a:p>
                  </a:txBody>
                  <a:tcPr/>
                </a:tc>
                <a:tc>
                  <a:txBody>
                    <a:bodyPr/>
                    <a:lstStyle/>
                    <a:p>
                      <a:pPr algn="ctr"/>
                      <a:r>
                        <a:rPr lang="en-GB" dirty="0"/>
                        <a:t>7305</a:t>
                      </a:r>
                    </a:p>
                  </a:txBody>
                  <a:tcPr/>
                </a:tc>
                <a:tc>
                  <a:txBody>
                    <a:bodyPr/>
                    <a:lstStyle/>
                    <a:p>
                      <a:pPr algn="ctr"/>
                      <a:r>
                        <a:rPr lang="en-GB" dirty="0"/>
                        <a:t>22.1%</a:t>
                      </a:r>
                    </a:p>
                  </a:txBody>
                  <a:tcPr/>
                </a:tc>
                <a:extLst>
                  <a:ext uri="{0D108BD9-81ED-4DB2-BD59-A6C34878D82A}">
                    <a16:rowId xmlns:a16="http://schemas.microsoft.com/office/drawing/2014/main" val="2225080853"/>
                  </a:ext>
                </a:extLst>
              </a:tr>
              <a:tr h="370840">
                <a:tc>
                  <a:txBody>
                    <a:bodyPr/>
                    <a:lstStyle/>
                    <a:p>
                      <a:r>
                        <a:rPr lang="en-GB" dirty="0"/>
                        <a:t>Stanford U     </a:t>
                      </a:r>
                      <a:r>
                        <a:rPr lang="en-GB" sz="1400" dirty="0"/>
                        <a:t>UNITED STATES</a:t>
                      </a:r>
                    </a:p>
                  </a:txBody>
                  <a:tcPr/>
                </a:tc>
                <a:tc>
                  <a:txBody>
                    <a:bodyPr/>
                    <a:lstStyle/>
                    <a:p>
                      <a:pPr algn="ctr"/>
                      <a:r>
                        <a:rPr lang="en-GB" dirty="0"/>
                        <a:t>  533</a:t>
                      </a:r>
                    </a:p>
                  </a:txBody>
                  <a:tcPr/>
                </a:tc>
                <a:tc>
                  <a:txBody>
                    <a:bodyPr/>
                    <a:lstStyle/>
                    <a:p>
                      <a:pPr algn="ctr"/>
                      <a:r>
                        <a:rPr lang="en-GB" dirty="0"/>
                        <a:t>3441</a:t>
                      </a:r>
                    </a:p>
                  </a:txBody>
                  <a:tcPr/>
                </a:tc>
                <a:tc>
                  <a:txBody>
                    <a:bodyPr/>
                    <a:lstStyle/>
                    <a:p>
                      <a:pPr algn="ctr"/>
                      <a:r>
                        <a:rPr lang="en-GB" dirty="0"/>
                        <a:t>22.4%</a:t>
                      </a:r>
                    </a:p>
                  </a:txBody>
                  <a:tcPr/>
                </a:tc>
                <a:extLst>
                  <a:ext uri="{0D108BD9-81ED-4DB2-BD59-A6C34878D82A}">
                    <a16:rowId xmlns:a16="http://schemas.microsoft.com/office/drawing/2014/main" val="2821207810"/>
                  </a:ext>
                </a:extLst>
              </a:tr>
              <a:tr h="370840">
                <a:tc>
                  <a:txBody>
                    <a:bodyPr/>
                    <a:lstStyle/>
                    <a:p>
                      <a:r>
                        <a:rPr lang="en-GB" sz="1800" dirty="0"/>
                        <a:t>MIT    </a:t>
                      </a:r>
                      <a:r>
                        <a:rPr lang="en-GB" sz="1400" dirty="0"/>
                        <a:t> UNITED STATES</a:t>
                      </a:r>
                    </a:p>
                  </a:txBody>
                  <a:tcPr/>
                </a:tc>
                <a:tc>
                  <a:txBody>
                    <a:bodyPr/>
                    <a:lstStyle/>
                    <a:p>
                      <a:pPr algn="ctr"/>
                      <a:r>
                        <a:rPr lang="en-GB" dirty="0"/>
                        <a:t>  429</a:t>
                      </a:r>
                    </a:p>
                  </a:txBody>
                  <a:tcPr/>
                </a:tc>
                <a:tc>
                  <a:txBody>
                    <a:bodyPr/>
                    <a:lstStyle/>
                    <a:p>
                      <a:pPr algn="ctr"/>
                      <a:r>
                        <a:rPr lang="en-GB" dirty="0"/>
                        <a:t>2616</a:t>
                      </a:r>
                    </a:p>
                  </a:txBody>
                  <a:tcPr/>
                </a:tc>
                <a:tc>
                  <a:txBody>
                    <a:bodyPr/>
                    <a:lstStyle/>
                    <a:p>
                      <a:pPr algn="ctr"/>
                      <a:r>
                        <a:rPr lang="en-GB" dirty="0"/>
                        <a:t>25.1%</a:t>
                      </a:r>
                    </a:p>
                  </a:txBody>
                  <a:tcPr/>
                </a:tc>
                <a:extLst>
                  <a:ext uri="{0D108BD9-81ED-4DB2-BD59-A6C34878D82A}">
                    <a16:rowId xmlns:a16="http://schemas.microsoft.com/office/drawing/2014/main" val="1286820747"/>
                  </a:ext>
                </a:extLst>
              </a:tr>
              <a:tr h="370840">
                <a:tc>
                  <a:txBody>
                    <a:bodyPr/>
                    <a:lstStyle/>
                    <a:p>
                      <a:r>
                        <a:rPr lang="en-GB" sz="1800" dirty="0"/>
                        <a:t>UC Berkeley      </a:t>
                      </a:r>
                      <a:r>
                        <a:rPr lang="en-GB" sz="1400" dirty="0"/>
                        <a:t>UNITED STATES</a:t>
                      </a:r>
                    </a:p>
                  </a:txBody>
                  <a:tcPr/>
                </a:tc>
                <a:tc>
                  <a:txBody>
                    <a:bodyPr/>
                    <a:lstStyle/>
                    <a:p>
                      <a:pPr algn="ctr"/>
                      <a:r>
                        <a:rPr lang="en-GB" dirty="0"/>
                        <a:t>  355</a:t>
                      </a:r>
                    </a:p>
                  </a:txBody>
                  <a:tcPr/>
                </a:tc>
                <a:tc>
                  <a:txBody>
                    <a:bodyPr/>
                    <a:lstStyle/>
                    <a:p>
                      <a:pPr algn="ctr"/>
                      <a:r>
                        <a:rPr lang="en-GB" dirty="0"/>
                        <a:t>2557</a:t>
                      </a:r>
                    </a:p>
                  </a:txBody>
                  <a:tcPr/>
                </a:tc>
                <a:tc>
                  <a:txBody>
                    <a:bodyPr/>
                    <a:lstStyle/>
                    <a:p>
                      <a:pPr algn="ctr"/>
                      <a:r>
                        <a:rPr lang="en-GB" dirty="0"/>
                        <a:t>21.6%</a:t>
                      </a:r>
                    </a:p>
                  </a:txBody>
                  <a:tcPr/>
                </a:tc>
                <a:extLst>
                  <a:ext uri="{0D108BD9-81ED-4DB2-BD59-A6C34878D82A}">
                    <a16:rowId xmlns:a16="http://schemas.microsoft.com/office/drawing/2014/main" val="808732075"/>
                  </a:ext>
                </a:extLst>
              </a:tr>
              <a:tr h="370840">
                <a:tc>
                  <a:txBody>
                    <a:bodyPr/>
                    <a:lstStyle/>
                    <a:p>
                      <a:r>
                        <a:rPr lang="en-GB" dirty="0"/>
                        <a:t>U Oxford     </a:t>
                      </a:r>
                      <a:r>
                        <a:rPr lang="en-GB" sz="1400" dirty="0"/>
                        <a:t>UNITED KINGDOM</a:t>
                      </a:r>
                    </a:p>
                  </a:txBody>
                  <a:tcPr/>
                </a:tc>
                <a:tc>
                  <a:txBody>
                    <a:bodyPr/>
                    <a:lstStyle/>
                    <a:p>
                      <a:pPr algn="ctr"/>
                      <a:r>
                        <a:rPr lang="en-GB" dirty="0"/>
                        <a:t>  354</a:t>
                      </a:r>
                    </a:p>
                  </a:txBody>
                  <a:tcPr/>
                </a:tc>
                <a:tc>
                  <a:txBody>
                    <a:bodyPr/>
                    <a:lstStyle/>
                    <a:p>
                      <a:pPr algn="ctr"/>
                      <a:r>
                        <a:rPr lang="en-GB" dirty="0"/>
                        <a:t>2732</a:t>
                      </a:r>
                    </a:p>
                  </a:txBody>
                  <a:tcPr/>
                </a:tc>
                <a:tc>
                  <a:txBody>
                    <a:bodyPr/>
                    <a:lstStyle/>
                    <a:p>
                      <a:pPr algn="ctr"/>
                      <a:r>
                        <a:rPr lang="en-GB" dirty="0"/>
                        <a:t>18.8%</a:t>
                      </a:r>
                    </a:p>
                  </a:txBody>
                  <a:tcPr/>
                </a:tc>
                <a:extLst>
                  <a:ext uri="{0D108BD9-81ED-4DB2-BD59-A6C34878D82A}">
                    <a16:rowId xmlns:a16="http://schemas.microsoft.com/office/drawing/2014/main" val="3571837997"/>
                  </a:ext>
                </a:extLst>
              </a:tr>
              <a:tr h="370840">
                <a:tc>
                  <a:txBody>
                    <a:bodyPr/>
                    <a:lstStyle/>
                    <a:p>
                      <a:r>
                        <a:rPr lang="en-GB" dirty="0"/>
                        <a:t>Johns Hopkins U     </a:t>
                      </a:r>
                      <a:r>
                        <a:rPr lang="en-GB" sz="1400" dirty="0"/>
                        <a:t>UNITED STATES</a:t>
                      </a:r>
                    </a:p>
                  </a:txBody>
                  <a:tcPr/>
                </a:tc>
                <a:tc>
                  <a:txBody>
                    <a:bodyPr/>
                    <a:lstStyle/>
                    <a:p>
                      <a:pPr algn="ctr"/>
                      <a:r>
                        <a:rPr lang="en-GB" dirty="0"/>
                        <a:t>  337</a:t>
                      </a:r>
                    </a:p>
                  </a:txBody>
                  <a:tcPr/>
                </a:tc>
                <a:tc>
                  <a:txBody>
                    <a:bodyPr/>
                    <a:lstStyle/>
                    <a:p>
                      <a:pPr algn="ctr"/>
                      <a:r>
                        <a:rPr lang="en-GB" dirty="0"/>
                        <a:t>2698</a:t>
                      </a:r>
                    </a:p>
                  </a:txBody>
                  <a:tcPr/>
                </a:tc>
                <a:tc>
                  <a:txBody>
                    <a:bodyPr/>
                    <a:lstStyle/>
                    <a:p>
                      <a:pPr algn="ctr"/>
                      <a:r>
                        <a:rPr lang="en-GB" dirty="0"/>
                        <a:t>16.0%</a:t>
                      </a:r>
                    </a:p>
                  </a:txBody>
                  <a:tcPr/>
                </a:tc>
                <a:extLst>
                  <a:ext uri="{0D108BD9-81ED-4DB2-BD59-A6C34878D82A}">
                    <a16:rowId xmlns:a16="http://schemas.microsoft.com/office/drawing/2014/main" val="1034716890"/>
                  </a:ext>
                </a:extLst>
              </a:tr>
              <a:tr h="370840">
                <a:tc>
                  <a:txBody>
                    <a:bodyPr/>
                    <a:lstStyle/>
                    <a:p>
                      <a:r>
                        <a:rPr lang="en-GB" sz="1800" dirty="0"/>
                        <a:t>U Cambridge     </a:t>
                      </a:r>
                      <a:r>
                        <a:rPr lang="en-GB" sz="1400" dirty="0"/>
                        <a:t>UNITED KINGDOM</a:t>
                      </a:r>
                    </a:p>
                  </a:txBody>
                  <a:tcPr/>
                </a:tc>
                <a:tc>
                  <a:txBody>
                    <a:bodyPr/>
                    <a:lstStyle/>
                    <a:p>
                      <a:pPr algn="ctr"/>
                      <a:r>
                        <a:rPr lang="en-GB" dirty="0"/>
                        <a:t>  334</a:t>
                      </a:r>
                    </a:p>
                  </a:txBody>
                  <a:tcPr/>
                </a:tc>
                <a:tc>
                  <a:txBody>
                    <a:bodyPr/>
                    <a:lstStyle/>
                    <a:p>
                      <a:pPr algn="ctr"/>
                      <a:r>
                        <a:rPr lang="en-GB" dirty="0"/>
                        <a:t>2407</a:t>
                      </a:r>
                    </a:p>
                  </a:txBody>
                  <a:tcPr/>
                </a:tc>
                <a:tc>
                  <a:txBody>
                    <a:bodyPr/>
                    <a:lstStyle/>
                    <a:p>
                      <a:pPr algn="ctr"/>
                      <a:r>
                        <a:rPr lang="en-GB" dirty="0"/>
                        <a:t>18.4%</a:t>
                      </a:r>
                    </a:p>
                  </a:txBody>
                  <a:tcPr/>
                </a:tc>
                <a:extLst>
                  <a:ext uri="{0D108BD9-81ED-4DB2-BD59-A6C34878D82A}">
                    <a16:rowId xmlns:a16="http://schemas.microsoft.com/office/drawing/2014/main" val="4268150851"/>
                  </a:ext>
                </a:extLst>
              </a:tr>
              <a:tr h="370840">
                <a:tc>
                  <a:txBody>
                    <a:bodyPr/>
                    <a:lstStyle/>
                    <a:p>
                      <a:r>
                        <a:rPr lang="en-GB" dirty="0"/>
                        <a:t>U Toronto     </a:t>
                      </a:r>
                      <a:r>
                        <a:rPr lang="en-GB" sz="1400" dirty="0"/>
                        <a:t>CANADA</a:t>
                      </a:r>
                    </a:p>
                  </a:txBody>
                  <a:tcPr/>
                </a:tc>
                <a:tc>
                  <a:txBody>
                    <a:bodyPr/>
                    <a:lstStyle/>
                    <a:p>
                      <a:pPr algn="ctr"/>
                      <a:r>
                        <a:rPr lang="en-GB" dirty="0"/>
                        <a:t>  326</a:t>
                      </a:r>
                    </a:p>
                  </a:txBody>
                  <a:tcPr/>
                </a:tc>
                <a:tc>
                  <a:txBody>
                    <a:bodyPr/>
                    <a:lstStyle/>
                    <a:p>
                      <a:pPr algn="ctr"/>
                      <a:r>
                        <a:rPr lang="en-GB" dirty="0"/>
                        <a:t>3088</a:t>
                      </a:r>
                    </a:p>
                  </a:txBody>
                  <a:tcPr/>
                </a:tc>
                <a:tc>
                  <a:txBody>
                    <a:bodyPr/>
                    <a:lstStyle/>
                    <a:p>
                      <a:pPr algn="ctr"/>
                      <a:r>
                        <a:rPr lang="en-GB" dirty="0"/>
                        <a:t>13.9%</a:t>
                      </a:r>
                    </a:p>
                  </a:txBody>
                  <a:tcPr/>
                </a:tc>
                <a:extLst>
                  <a:ext uri="{0D108BD9-81ED-4DB2-BD59-A6C34878D82A}">
                    <a16:rowId xmlns:a16="http://schemas.microsoft.com/office/drawing/2014/main" val="2661598923"/>
                  </a:ext>
                </a:extLst>
              </a:tr>
              <a:tr h="370840">
                <a:tc>
                  <a:txBody>
                    <a:bodyPr/>
                    <a:lstStyle/>
                    <a:p>
                      <a:r>
                        <a:rPr lang="en-GB" dirty="0"/>
                        <a:t>U College London     </a:t>
                      </a:r>
                      <a:r>
                        <a:rPr lang="en-GB" sz="1400" dirty="0"/>
                        <a:t>UNITED KINGDOM</a:t>
                      </a:r>
                    </a:p>
                  </a:txBody>
                  <a:tcPr/>
                </a:tc>
                <a:tc>
                  <a:txBody>
                    <a:bodyPr/>
                    <a:lstStyle/>
                    <a:p>
                      <a:pPr algn="ctr"/>
                      <a:r>
                        <a:rPr lang="en-GB" dirty="0"/>
                        <a:t>  325</a:t>
                      </a:r>
                    </a:p>
                  </a:txBody>
                  <a:tcPr/>
                </a:tc>
                <a:tc>
                  <a:txBody>
                    <a:bodyPr/>
                    <a:lstStyle/>
                    <a:p>
                      <a:pPr algn="ctr"/>
                      <a:r>
                        <a:rPr lang="en-GB" dirty="0"/>
                        <a:t>2532</a:t>
                      </a:r>
                    </a:p>
                  </a:txBody>
                  <a:tcPr/>
                </a:tc>
                <a:tc>
                  <a:txBody>
                    <a:bodyPr/>
                    <a:lstStyle/>
                    <a:p>
                      <a:pPr algn="ctr"/>
                      <a:r>
                        <a:rPr lang="en-GB" dirty="0"/>
                        <a:t>17.8%</a:t>
                      </a:r>
                    </a:p>
                  </a:txBody>
                  <a:tcPr/>
                </a:tc>
                <a:extLst>
                  <a:ext uri="{0D108BD9-81ED-4DB2-BD59-A6C34878D82A}">
                    <a16:rowId xmlns:a16="http://schemas.microsoft.com/office/drawing/2014/main" val="945695242"/>
                  </a:ext>
                </a:extLst>
              </a:tr>
              <a:tr h="370840">
                <a:tc>
                  <a:txBody>
                    <a:bodyPr/>
                    <a:lstStyle/>
                    <a:p>
                      <a:r>
                        <a:rPr lang="en-GB" dirty="0"/>
                        <a:t>U Washington     </a:t>
                      </a:r>
                      <a:r>
                        <a:rPr lang="en-GB" sz="1400" dirty="0"/>
                        <a:t>UNITED STATES</a:t>
                      </a:r>
                    </a:p>
                  </a:txBody>
                  <a:tcPr/>
                </a:tc>
                <a:tc>
                  <a:txBody>
                    <a:bodyPr/>
                    <a:lstStyle/>
                    <a:p>
                      <a:pPr algn="ctr"/>
                      <a:r>
                        <a:rPr lang="en-GB" dirty="0"/>
                        <a:t>  313</a:t>
                      </a:r>
                    </a:p>
                  </a:txBody>
                  <a:tcPr/>
                </a:tc>
                <a:tc>
                  <a:txBody>
                    <a:bodyPr/>
                    <a:lstStyle/>
                    <a:p>
                      <a:pPr algn="ctr"/>
                      <a:r>
                        <a:rPr lang="en-GB" dirty="0"/>
                        <a:t>2429</a:t>
                      </a:r>
                    </a:p>
                  </a:txBody>
                  <a:tcPr/>
                </a:tc>
                <a:tc>
                  <a:txBody>
                    <a:bodyPr/>
                    <a:lstStyle/>
                    <a:p>
                      <a:pPr algn="ctr"/>
                      <a:r>
                        <a:rPr lang="en-GB" dirty="0"/>
                        <a:t>16.8%</a:t>
                      </a:r>
                    </a:p>
                  </a:txBody>
                  <a:tcPr/>
                </a:tc>
                <a:extLst>
                  <a:ext uri="{0D108BD9-81ED-4DB2-BD59-A6C34878D82A}">
                    <a16:rowId xmlns:a16="http://schemas.microsoft.com/office/drawing/2014/main" val="46492725"/>
                  </a:ext>
                </a:extLst>
              </a:tr>
              <a:tr h="370840">
                <a:tc>
                  <a:txBody>
                    <a:bodyPr/>
                    <a:lstStyle/>
                    <a:p>
                      <a:r>
                        <a:rPr lang="en-GB" dirty="0"/>
                        <a:t>U Michigan     </a:t>
                      </a:r>
                      <a:r>
                        <a:rPr lang="en-GB" sz="1400" dirty="0"/>
                        <a:t>UNITED STATES</a:t>
                      </a:r>
                    </a:p>
                  </a:txBody>
                  <a:tcPr/>
                </a:tc>
                <a:tc>
                  <a:txBody>
                    <a:bodyPr/>
                    <a:lstStyle/>
                    <a:p>
                      <a:pPr algn="ctr"/>
                      <a:r>
                        <a:rPr lang="en-GB" dirty="0"/>
                        <a:t>  308</a:t>
                      </a:r>
                    </a:p>
                  </a:txBody>
                  <a:tcPr/>
                </a:tc>
                <a:tc>
                  <a:txBody>
                    <a:bodyPr/>
                    <a:lstStyle/>
                    <a:p>
                      <a:pPr algn="ctr"/>
                      <a:r>
                        <a:rPr lang="en-GB" dirty="0"/>
                        <a:t>2806</a:t>
                      </a:r>
                    </a:p>
                  </a:txBody>
                  <a:tcPr/>
                </a:tc>
                <a:tc>
                  <a:txBody>
                    <a:bodyPr/>
                    <a:lstStyle/>
                    <a:p>
                      <a:pPr algn="ctr"/>
                      <a:r>
                        <a:rPr lang="en-GB" dirty="0"/>
                        <a:t>15.3%</a:t>
                      </a:r>
                    </a:p>
                  </a:txBody>
                  <a:tcPr/>
                </a:tc>
                <a:extLst>
                  <a:ext uri="{0D108BD9-81ED-4DB2-BD59-A6C34878D82A}">
                    <a16:rowId xmlns:a16="http://schemas.microsoft.com/office/drawing/2014/main" val="1705186080"/>
                  </a:ext>
                </a:extLst>
              </a:tr>
              <a:tr h="370840">
                <a:tc>
                  <a:txBody>
                    <a:bodyPr/>
                    <a:lstStyle/>
                    <a:p>
                      <a:r>
                        <a:rPr lang="en-GB" sz="1800" dirty="0"/>
                        <a:t>UC Los Angeles     </a:t>
                      </a:r>
                      <a:r>
                        <a:rPr lang="en-GB" sz="1400" dirty="0"/>
                        <a:t>UNITED STATES</a:t>
                      </a:r>
                    </a:p>
                  </a:txBody>
                  <a:tcPr/>
                </a:tc>
                <a:tc>
                  <a:txBody>
                    <a:bodyPr/>
                    <a:lstStyle/>
                    <a:p>
                      <a:pPr algn="ctr"/>
                      <a:r>
                        <a:rPr lang="en-GB" dirty="0"/>
                        <a:t>  302</a:t>
                      </a:r>
                    </a:p>
                  </a:txBody>
                  <a:tcPr/>
                </a:tc>
                <a:tc>
                  <a:txBody>
                    <a:bodyPr/>
                    <a:lstStyle/>
                    <a:p>
                      <a:pPr algn="ctr"/>
                      <a:r>
                        <a:rPr lang="en-GB" dirty="0"/>
                        <a:t>2366</a:t>
                      </a:r>
                    </a:p>
                  </a:txBody>
                  <a:tcPr/>
                </a:tc>
                <a:tc>
                  <a:txBody>
                    <a:bodyPr/>
                    <a:lstStyle/>
                    <a:p>
                      <a:pPr algn="ctr"/>
                      <a:r>
                        <a:rPr lang="en-GB" dirty="0"/>
                        <a:t>17.2%</a:t>
                      </a:r>
                    </a:p>
                  </a:txBody>
                  <a:tcPr/>
                </a:tc>
                <a:extLst>
                  <a:ext uri="{0D108BD9-81ED-4DB2-BD59-A6C34878D82A}">
                    <a16:rowId xmlns:a16="http://schemas.microsoft.com/office/drawing/2014/main" val="1990708370"/>
                  </a:ext>
                </a:extLst>
              </a:tr>
              <a:tr h="370840">
                <a:tc>
                  <a:txBody>
                    <a:bodyPr/>
                    <a:lstStyle/>
                    <a:p>
                      <a:r>
                        <a:rPr lang="en-GB" sz="1800" dirty="0"/>
                        <a:t>Yale U     </a:t>
                      </a:r>
                      <a:r>
                        <a:rPr lang="en-GB" sz="1400" dirty="0"/>
                        <a:t>UNITED STATES</a:t>
                      </a:r>
                    </a:p>
                  </a:txBody>
                  <a:tcPr/>
                </a:tc>
                <a:tc>
                  <a:txBody>
                    <a:bodyPr/>
                    <a:lstStyle/>
                    <a:p>
                      <a:pPr algn="ctr"/>
                      <a:r>
                        <a:rPr lang="en-GB" dirty="0"/>
                        <a:t>  290</a:t>
                      </a:r>
                    </a:p>
                  </a:txBody>
                  <a:tcPr/>
                </a:tc>
                <a:tc>
                  <a:txBody>
                    <a:bodyPr/>
                    <a:lstStyle/>
                    <a:p>
                      <a:pPr algn="ctr"/>
                      <a:r>
                        <a:rPr lang="en-GB" dirty="0"/>
                        <a:t>2129</a:t>
                      </a:r>
                    </a:p>
                  </a:txBody>
                  <a:tcPr/>
                </a:tc>
                <a:tc>
                  <a:txBody>
                    <a:bodyPr/>
                    <a:lstStyle/>
                    <a:p>
                      <a:pPr algn="ctr"/>
                      <a:r>
                        <a:rPr lang="en-GB" dirty="0"/>
                        <a:t>18.9%</a:t>
                      </a:r>
                    </a:p>
                  </a:txBody>
                  <a:tcPr/>
                </a:tc>
                <a:extLst>
                  <a:ext uri="{0D108BD9-81ED-4DB2-BD59-A6C34878D82A}">
                    <a16:rowId xmlns:a16="http://schemas.microsoft.com/office/drawing/2014/main" val="2538928293"/>
                  </a:ext>
                </a:extLst>
              </a:tr>
              <a:tr h="370840">
                <a:tc>
                  <a:txBody>
                    <a:bodyPr/>
                    <a:lstStyle/>
                    <a:p>
                      <a:r>
                        <a:rPr lang="en-GB" sz="1800" dirty="0"/>
                        <a:t>U Pennsylvania     </a:t>
                      </a:r>
                      <a:r>
                        <a:rPr lang="en-GB" sz="1400" dirty="0"/>
                        <a:t>UNITED STATES</a:t>
                      </a:r>
                    </a:p>
                  </a:txBody>
                  <a:tcPr/>
                </a:tc>
                <a:tc>
                  <a:txBody>
                    <a:bodyPr/>
                    <a:lstStyle/>
                    <a:p>
                      <a:pPr algn="ctr"/>
                      <a:r>
                        <a:rPr lang="en-GB" dirty="0"/>
                        <a:t>  288</a:t>
                      </a:r>
                    </a:p>
                  </a:txBody>
                  <a:tcPr/>
                </a:tc>
                <a:tc>
                  <a:txBody>
                    <a:bodyPr/>
                    <a:lstStyle/>
                    <a:p>
                      <a:pPr algn="ctr"/>
                      <a:r>
                        <a:rPr lang="en-GB" dirty="0"/>
                        <a:t>2335</a:t>
                      </a:r>
                    </a:p>
                  </a:txBody>
                  <a:tcPr/>
                </a:tc>
                <a:tc>
                  <a:txBody>
                    <a:bodyPr/>
                    <a:lstStyle/>
                    <a:p>
                      <a:pPr algn="ctr"/>
                      <a:r>
                        <a:rPr lang="en-GB" dirty="0"/>
                        <a:t>17.6%</a:t>
                      </a:r>
                    </a:p>
                  </a:txBody>
                  <a:tcPr/>
                </a:tc>
                <a:extLst>
                  <a:ext uri="{0D108BD9-81ED-4DB2-BD59-A6C34878D82A}">
                    <a16:rowId xmlns:a16="http://schemas.microsoft.com/office/drawing/2014/main" val="504001156"/>
                  </a:ext>
                </a:extLst>
              </a:tr>
              <a:tr h="370840">
                <a:tc>
                  <a:txBody>
                    <a:bodyPr/>
                    <a:lstStyle/>
                    <a:p>
                      <a:r>
                        <a:rPr lang="en-GB" sz="1800" dirty="0"/>
                        <a:t>U Columbia     </a:t>
                      </a:r>
                      <a:r>
                        <a:rPr lang="en-GB" sz="1400" dirty="0"/>
                        <a:t>UNITED STATES</a:t>
                      </a:r>
                    </a:p>
                  </a:txBody>
                  <a:tcPr/>
                </a:tc>
                <a:tc>
                  <a:txBody>
                    <a:bodyPr/>
                    <a:lstStyle/>
                    <a:p>
                      <a:pPr algn="ctr"/>
                      <a:r>
                        <a:rPr lang="en-GB" dirty="0"/>
                        <a:t>  273</a:t>
                      </a:r>
                    </a:p>
                  </a:txBody>
                  <a:tcPr/>
                </a:tc>
                <a:tc>
                  <a:txBody>
                    <a:bodyPr/>
                    <a:lstStyle/>
                    <a:p>
                      <a:pPr algn="ctr"/>
                      <a:r>
                        <a:rPr lang="en-GB" dirty="0"/>
                        <a:t>2192</a:t>
                      </a:r>
                    </a:p>
                  </a:txBody>
                  <a:tcPr/>
                </a:tc>
                <a:tc>
                  <a:txBody>
                    <a:bodyPr/>
                    <a:lstStyle/>
                    <a:p>
                      <a:pPr algn="ctr"/>
                      <a:r>
                        <a:rPr lang="en-GB" dirty="0"/>
                        <a:t>17.9%</a:t>
                      </a:r>
                    </a:p>
                  </a:txBody>
                  <a:tcPr/>
                </a:tc>
                <a:extLst>
                  <a:ext uri="{0D108BD9-81ED-4DB2-BD59-A6C34878D82A}">
                    <a16:rowId xmlns:a16="http://schemas.microsoft.com/office/drawing/2014/main" val="1336856715"/>
                  </a:ext>
                </a:extLst>
              </a:tr>
            </a:tbl>
          </a:graphicData>
        </a:graphic>
      </p:graphicFrame>
    </p:spTree>
    <p:extLst>
      <p:ext uri="{BB962C8B-B14F-4D97-AF65-F5344CB8AC3E}">
        <p14:creationId xmlns:p14="http://schemas.microsoft.com/office/powerpoint/2010/main" val="1448604065"/>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6A78-2D44-6A49-85F4-A4034A62699B}"/>
              </a:ext>
            </a:extLst>
          </p:cNvPr>
          <p:cNvSpPr>
            <a:spLocks noGrp="1"/>
          </p:cNvSpPr>
          <p:nvPr>
            <p:ph type="title"/>
          </p:nvPr>
        </p:nvSpPr>
        <p:spPr>
          <a:xfrm>
            <a:off x="0" y="280309"/>
            <a:ext cx="9144000" cy="1545316"/>
          </a:xfrm>
        </p:spPr>
        <p:txBody>
          <a:bodyPr>
            <a:normAutofit fontScale="90000"/>
          </a:bodyPr>
          <a:lstStyle/>
          <a:p>
            <a:pPr algn="ctr"/>
            <a:r>
              <a:rPr lang="en-GB" b="1" dirty="0">
                <a:solidFill>
                  <a:srgbClr val="0070C0"/>
                </a:solidFill>
                <a:latin typeface="+mn-lt"/>
              </a:rPr>
              <a:t>High citation (top 10%) papers, 2006-09 </a:t>
            </a:r>
            <a:br>
              <a:rPr lang="en-GB" b="1" dirty="0">
                <a:solidFill>
                  <a:srgbClr val="0070C0"/>
                </a:solidFill>
                <a:latin typeface="+mn-lt"/>
              </a:rPr>
            </a:br>
            <a:r>
              <a:rPr lang="en-GB" b="1" dirty="0">
                <a:solidFill>
                  <a:srgbClr val="0070C0"/>
                </a:solidFill>
                <a:latin typeface="+mn-lt"/>
              </a:rPr>
              <a:t>to 2013-16 cite periods, all research fields</a:t>
            </a:r>
            <a:br>
              <a:rPr lang="en-GB" sz="4000" b="1" dirty="0">
                <a:solidFill>
                  <a:srgbClr val="0070C0"/>
                </a:solidFill>
                <a:latin typeface="+mn-lt"/>
              </a:rPr>
            </a:br>
            <a:r>
              <a:rPr lang="en-GB" sz="3100" dirty="0"/>
              <a:t>Five leading universities from Japan – Leiden ranking data</a:t>
            </a:r>
          </a:p>
        </p:txBody>
      </p:sp>
      <p:graphicFrame>
        <p:nvGraphicFramePr>
          <p:cNvPr id="4" name="Content Placeholder 3">
            <a:extLst>
              <a:ext uri="{FF2B5EF4-FFF2-40B4-BE49-F238E27FC236}">
                <a16:creationId xmlns:a16="http://schemas.microsoft.com/office/drawing/2014/main" id="{02080FA0-F36D-1D49-BFD3-98503686282E}"/>
              </a:ext>
            </a:extLst>
          </p:cNvPr>
          <p:cNvGraphicFramePr>
            <a:graphicFrameLocks noGrp="1"/>
          </p:cNvGraphicFramePr>
          <p:nvPr>
            <p:ph idx="1"/>
            <p:extLst/>
          </p:nvPr>
        </p:nvGraphicFramePr>
        <p:xfrm>
          <a:off x="416718" y="1945059"/>
          <a:ext cx="8310564" cy="4639678"/>
        </p:xfrm>
        <a:graphic>
          <a:graphicData uri="http://schemas.openxmlformats.org/drawingml/2006/table">
            <a:tbl>
              <a:tblPr firstRow="1" bandRow="1">
                <a:tableStyleId>{5C22544A-7EE6-4342-B048-85BDC9FD1C3A}</a:tableStyleId>
              </a:tblPr>
              <a:tblGrid>
                <a:gridCol w="923396">
                  <a:extLst>
                    <a:ext uri="{9D8B030D-6E8A-4147-A177-3AD203B41FA5}">
                      <a16:colId xmlns:a16="http://schemas.microsoft.com/office/drawing/2014/main" val="3777922466"/>
                    </a:ext>
                  </a:extLst>
                </a:gridCol>
                <a:gridCol w="923396">
                  <a:extLst>
                    <a:ext uri="{9D8B030D-6E8A-4147-A177-3AD203B41FA5}">
                      <a16:colId xmlns:a16="http://schemas.microsoft.com/office/drawing/2014/main" val="2905713337"/>
                    </a:ext>
                  </a:extLst>
                </a:gridCol>
                <a:gridCol w="923396">
                  <a:extLst>
                    <a:ext uri="{9D8B030D-6E8A-4147-A177-3AD203B41FA5}">
                      <a16:colId xmlns:a16="http://schemas.microsoft.com/office/drawing/2014/main" val="1286789286"/>
                    </a:ext>
                  </a:extLst>
                </a:gridCol>
                <a:gridCol w="923396">
                  <a:extLst>
                    <a:ext uri="{9D8B030D-6E8A-4147-A177-3AD203B41FA5}">
                      <a16:colId xmlns:a16="http://schemas.microsoft.com/office/drawing/2014/main" val="3673197083"/>
                    </a:ext>
                  </a:extLst>
                </a:gridCol>
                <a:gridCol w="923396">
                  <a:extLst>
                    <a:ext uri="{9D8B030D-6E8A-4147-A177-3AD203B41FA5}">
                      <a16:colId xmlns:a16="http://schemas.microsoft.com/office/drawing/2014/main" val="1919097867"/>
                    </a:ext>
                  </a:extLst>
                </a:gridCol>
                <a:gridCol w="923396">
                  <a:extLst>
                    <a:ext uri="{9D8B030D-6E8A-4147-A177-3AD203B41FA5}">
                      <a16:colId xmlns:a16="http://schemas.microsoft.com/office/drawing/2014/main" val="3322753"/>
                    </a:ext>
                  </a:extLst>
                </a:gridCol>
                <a:gridCol w="923396">
                  <a:extLst>
                    <a:ext uri="{9D8B030D-6E8A-4147-A177-3AD203B41FA5}">
                      <a16:colId xmlns:a16="http://schemas.microsoft.com/office/drawing/2014/main" val="188791111"/>
                    </a:ext>
                  </a:extLst>
                </a:gridCol>
                <a:gridCol w="923396">
                  <a:extLst>
                    <a:ext uri="{9D8B030D-6E8A-4147-A177-3AD203B41FA5}">
                      <a16:colId xmlns:a16="http://schemas.microsoft.com/office/drawing/2014/main" val="3842585455"/>
                    </a:ext>
                  </a:extLst>
                </a:gridCol>
                <a:gridCol w="923396">
                  <a:extLst>
                    <a:ext uri="{9D8B030D-6E8A-4147-A177-3AD203B41FA5}">
                      <a16:colId xmlns:a16="http://schemas.microsoft.com/office/drawing/2014/main" val="1178280984"/>
                    </a:ext>
                  </a:extLst>
                </a:gridCol>
              </a:tblGrid>
              <a:tr h="501258">
                <a:tc>
                  <a:txBody>
                    <a:bodyPr/>
                    <a:lstStyle/>
                    <a:p>
                      <a:endParaRPr lang="en-GB" sz="1600" dirty="0"/>
                    </a:p>
                  </a:txBody>
                  <a:tcPr/>
                </a:tc>
                <a:tc>
                  <a:txBody>
                    <a:bodyPr/>
                    <a:lstStyle/>
                    <a:p>
                      <a:r>
                        <a:rPr lang="en-GB" sz="1600" dirty="0"/>
                        <a:t>2006-09</a:t>
                      </a:r>
                    </a:p>
                  </a:txBody>
                  <a:tcPr/>
                </a:tc>
                <a:tc>
                  <a:txBody>
                    <a:bodyPr/>
                    <a:lstStyle/>
                    <a:p>
                      <a:r>
                        <a:rPr lang="en-GB" sz="1600" dirty="0"/>
                        <a:t>2007-10</a:t>
                      </a:r>
                    </a:p>
                  </a:txBody>
                  <a:tcPr/>
                </a:tc>
                <a:tc>
                  <a:txBody>
                    <a:bodyPr/>
                    <a:lstStyle/>
                    <a:p>
                      <a:r>
                        <a:rPr lang="en-GB" sz="1600" dirty="0"/>
                        <a:t>2008-11</a:t>
                      </a:r>
                    </a:p>
                  </a:txBody>
                  <a:tcPr/>
                </a:tc>
                <a:tc>
                  <a:txBody>
                    <a:bodyPr/>
                    <a:lstStyle/>
                    <a:p>
                      <a:r>
                        <a:rPr lang="en-GB" sz="1600" dirty="0"/>
                        <a:t>2009-12</a:t>
                      </a:r>
                    </a:p>
                  </a:txBody>
                  <a:tcPr/>
                </a:tc>
                <a:tc>
                  <a:txBody>
                    <a:bodyPr/>
                    <a:lstStyle/>
                    <a:p>
                      <a:r>
                        <a:rPr lang="en-GB" sz="1600" dirty="0"/>
                        <a:t>2010-13</a:t>
                      </a:r>
                    </a:p>
                  </a:txBody>
                  <a:tcPr/>
                </a:tc>
                <a:tc>
                  <a:txBody>
                    <a:bodyPr/>
                    <a:lstStyle/>
                    <a:p>
                      <a:r>
                        <a:rPr lang="en-GB" sz="1600" dirty="0"/>
                        <a:t>2011-14</a:t>
                      </a:r>
                    </a:p>
                  </a:txBody>
                  <a:tcPr/>
                </a:tc>
                <a:tc>
                  <a:txBody>
                    <a:bodyPr/>
                    <a:lstStyle/>
                    <a:p>
                      <a:r>
                        <a:rPr lang="en-GB" sz="1600" dirty="0"/>
                        <a:t>2012-15</a:t>
                      </a:r>
                    </a:p>
                  </a:txBody>
                  <a:tcPr/>
                </a:tc>
                <a:tc>
                  <a:txBody>
                    <a:bodyPr/>
                    <a:lstStyle/>
                    <a:p>
                      <a:r>
                        <a:rPr lang="en-GB" sz="1600" dirty="0"/>
                        <a:t>2013-16</a:t>
                      </a:r>
                    </a:p>
                  </a:txBody>
                  <a:tcPr/>
                </a:tc>
                <a:extLst>
                  <a:ext uri="{0D108BD9-81ED-4DB2-BD59-A6C34878D82A}">
                    <a16:rowId xmlns:a16="http://schemas.microsoft.com/office/drawing/2014/main" val="2352105153"/>
                  </a:ext>
                </a:extLst>
              </a:tr>
              <a:tr h="383323">
                <a:tc>
                  <a:txBody>
                    <a:bodyPr/>
                    <a:lstStyle/>
                    <a:p>
                      <a:r>
                        <a:rPr lang="en-GB" dirty="0"/>
                        <a:t>Tokyo</a:t>
                      </a:r>
                    </a:p>
                  </a:txBody>
                  <a:tcPr/>
                </a:tc>
                <a:tc>
                  <a:txBody>
                    <a:bodyPr/>
                    <a:lstStyle/>
                    <a:p>
                      <a:pPr algn="ctr"/>
                      <a:r>
                        <a:rPr lang="en-GB" dirty="0"/>
                        <a:t>1349</a:t>
                      </a:r>
                    </a:p>
                  </a:txBody>
                  <a:tcPr/>
                </a:tc>
                <a:tc>
                  <a:txBody>
                    <a:bodyPr/>
                    <a:lstStyle/>
                    <a:p>
                      <a:pPr algn="ctr"/>
                      <a:r>
                        <a:rPr lang="en-GB" dirty="0"/>
                        <a:t>1344</a:t>
                      </a:r>
                    </a:p>
                  </a:txBody>
                  <a:tcPr/>
                </a:tc>
                <a:tc>
                  <a:txBody>
                    <a:bodyPr/>
                    <a:lstStyle/>
                    <a:p>
                      <a:pPr algn="ctr"/>
                      <a:r>
                        <a:rPr lang="en-GB" dirty="0"/>
                        <a:t>1355</a:t>
                      </a:r>
                    </a:p>
                  </a:txBody>
                  <a:tcPr/>
                </a:tc>
                <a:tc>
                  <a:txBody>
                    <a:bodyPr/>
                    <a:lstStyle/>
                    <a:p>
                      <a:pPr algn="ctr"/>
                      <a:r>
                        <a:rPr lang="en-GB" dirty="0"/>
                        <a:t>1381</a:t>
                      </a:r>
                    </a:p>
                  </a:txBody>
                  <a:tcPr/>
                </a:tc>
                <a:tc>
                  <a:txBody>
                    <a:bodyPr/>
                    <a:lstStyle/>
                    <a:p>
                      <a:pPr algn="ctr"/>
                      <a:r>
                        <a:rPr lang="en-GB" dirty="0"/>
                        <a:t>1361</a:t>
                      </a:r>
                    </a:p>
                  </a:txBody>
                  <a:tcPr/>
                </a:tc>
                <a:tc>
                  <a:txBody>
                    <a:bodyPr/>
                    <a:lstStyle/>
                    <a:p>
                      <a:pPr algn="ctr"/>
                      <a:r>
                        <a:rPr lang="en-GB" dirty="0"/>
                        <a:t>1394</a:t>
                      </a:r>
                    </a:p>
                  </a:txBody>
                  <a:tcPr/>
                </a:tc>
                <a:tc>
                  <a:txBody>
                    <a:bodyPr/>
                    <a:lstStyle/>
                    <a:p>
                      <a:pPr algn="ctr"/>
                      <a:r>
                        <a:rPr lang="en-GB" dirty="0"/>
                        <a:t>1392</a:t>
                      </a:r>
                    </a:p>
                  </a:txBody>
                  <a:tcPr/>
                </a:tc>
                <a:tc>
                  <a:txBody>
                    <a:bodyPr/>
                    <a:lstStyle/>
                    <a:p>
                      <a:pPr algn="ctr"/>
                      <a:r>
                        <a:rPr lang="en-GB" dirty="0"/>
                        <a:t>1401</a:t>
                      </a:r>
                    </a:p>
                  </a:txBody>
                  <a:tcPr/>
                </a:tc>
                <a:extLst>
                  <a:ext uri="{0D108BD9-81ED-4DB2-BD59-A6C34878D82A}">
                    <a16:rowId xmlns:a16="http://schemas.microsoft.com/office/drawing/2014/main" val="62163042"/>
                  </a:ext>
                </a:extLst>
              </a:tr>
              <a:tr h="463439">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28</a:t>
                      </a:r>
                    </a:p>
                  </a:txBody>
                  <a:tcPr/>
                </a:tc>
                <a:tc>
                  <a:txBody>
                    <a:bodyPr/>
                    <a:lstStyle/>
                    <a:p>
                      <a:pPr algn="ctr"/>
                      <a:r>
                        <a:rPr lang="en-GB" sz="1400" dirty="0">
                          <a:solidFill>
                            <a:schemeClr val="bg1">
                              <a:lumMod val="50000"/>
                            </a:schemeClr>
                          </a:solidFill>
                        </a:rPr>
                        <a:t>  28</a:t>
                      </a:r>
                    </a:p>
                  </a:txBody>
                  <a:tcPr/>
                </a:tc>
                <a:tc>
                  <a:txBody>
                    <a:bodyPr/>
                    <a:lstStyle/>
                    <a:p>
                      <a:pPr algn="ctr"/>
                      <a:r>
                        <a:rPr lang="en-GB" sz="1400" dirty="0">
                          <a:solidFill>
                            <a:schemeClr val="bg1">
                              <a:lumMod val="50000"/>
                            </a:schemeClr>
                          </a:solidFill>
                        </a:rPr>
                        <a:t>  29</a:t>
                      </a:r>
                    </a:p>
                  </a:txBody>
                  <a:tcPr/>
                </a:tc>
                <a:tc>
                  <a:txBody>
                    <a:bodyPr/>
                    <a:lstStyle/>
                    <a:p>
                      <a:pPr algn="ctr"/>
                      <a:r>
                        <a:rPr lang="en-GB" sz="1400" dirty="0">
                          <a:solidFill>
                            <a:schemeClr val="bg1">
                              <a:lumMod val="50000"/>
                            </a:schemeClr>
                          </a:solidFill>
                        </a:rPr>
                        <a:t>  30</a:t>
                      </a:r>
                    </a:p>
                  </a:txBody>
                  <a:tcPr/>
                </a:tc>
                <a:tc>
                  <a:txBody>
                    <a:bodyPr/>
                    <a:lstStyle/>
                    <a:p>
                      <a:pPr algn="ctr"/>
                      <a:r>
                        <a:rPr lang="en-GB" sz="1400" dirty="0">
                          <a:solidFill>
                            <a:schemeClr val="bg1">
                              <a:lumMod val="50000"/>
                            </a:schemeClr>
                          </a:solidFill>
                        </a:rPr>
                        <a:t>  34</a:t>
                      </a:r>
                    </a:p>
                  </a:txBody>
                  <a:tcPr/>
                </a:tc>
                <a:tc>
                  <a:txBody>
                    <a:bodyPr/>
                    <a:lstStyle/>
                    <a:p>
                      <a:pPr algn="ctr"/>
                      <a:r>
                        <a:rPr lang="en-GB" sz="1400" dirty="0">
                          <a:solidFill>
                            <a:schemeClr val="bg1">
                              <a:lumMod val="50000"/>
                            </a:schemeClr>
                          </a:solidFill>
                        </a:rPr>
                        <a:t>  38</a:t>
                      </a:r>
                    </a:p>
                  </a:txBody>
                  <a:tcPr/>
                </a:tc>
                <a:tc>
                  <a:txBody>
                    <a:bodyPr/>
                    <a:lstStyle/>
                    <a:p>
                      <a:pPr algn="ctr"/>
                      <a:r>
                        <a:rPr lang="en-GB" sz="1400" dirty="0">
                          <a:solidFill>
                            <a:schemeClr val="bg1">
                              <a:lumMod val="50000"/>
                            </a:schemeClr>
                          </a:solidFill>
                        </a:rPr>
                        <a:t>  46</a:t>
                      </a:r>
                    </a:p>
                  </a:txBody>
                  <a:tcPr/>
                </a:tc>
                <a:tc>
                  <a:txBody>
                    <a:bodyPr/>
                    <a:lstStyle/>
                    <a:p>
                      <a:pPr algn="ctr"/>
                      <a:r>
                        <a:rPr lang="en-GB" sz="1400" dirty="0">
                          <a:solidFill>
                            <a:schemeClr val="bg1">
                              <a:lumMod val="50000"/>
                            </a:schemeClr>
                          </a:solidFill>
                        </a:rPr>
                        <a:t>  46</a:t>
                      </a:r>
                    </a:p>
                  </a:txBody>
                  <a:tcPr/>
                </a:tc>
                <a:extLst>
                  <a:ext uri="{0D108BD9-81ED-4DB2-BD59-A6C34878D82A}">
                    <a16:rowId xmlns:a16="http://schemas.microsoft.com/office/drawing/2014/main" val="3384218405"/>
                  </a:ext>
                </a:extLst>
              </a:tr>
              <a:tr h="383323">
                <a:tc>
                  <a:txBody>
                    <a:bodyPr/>
                    <a:lstStyle/>
                    <a:p>
                      <a:r>
                        <a:rPr lang="en-GB" dirty="0"/>
                        <a:t>Kyoto</a:t>
                      </a:r>
                    </a:p>
                  </a:txBody>
                  <a:tcPr/>
                </a:tc>
                <a:tc>
                  <a:txBody>
                    <a:bodyPr/>
                    <a:lstStyle/>
                    <a:p>
                      <a:pPr algn="ctr"/>
                      <a:r>
                        <a:rPr lang="en-GB" dirty="0"/>
                        <a:t>  996</a:t>
                      </a:r>
                    </a:p>
                  </a:txBody>
                  <a:tcPr/>
                </a:tc>
                <a:tc>
                  <a:txBody>
                    <a:bodyPr/>
                    <a:lstStyle/>
                    <a:p>
                      <a:pPr algn="ctr"/>
                      <a:r>
                        <a:rPr lang="en-GB" dirty="0"/>
                        <a:t>1001</a:t>
                      </a:r>
                    </a:p>
                  </a:txBody>
                  <a:tcPr/>
                </a:tc>
                <a:tc>
                  <a:txBody>
                    <a:bodyPr/>
                    <a:lstStyle/>
                    <a:p>
                      <a:pPr algn="ctr"/>
                      <a:r>
                        <a:rPr lang="en-GB" dirty="0"/>
                        <a:t>1025</a:t>
                      </a:r>
                    </a:p>
                  </a:txBody>
                  <a:tcPr/>
                </a:tc>
                <a:tc>
                  <a:txBody>
                    <a:bodyPr/>
                    <a:lstStyle/>
                    <a:p>
                      <a:pPr algn="ctr"/>
                      <a:r>
                        <a:rPr lang="en-GB" dirty="0"/>
                        <a:t>1011</a:t>
                      </a:r>
                    </a:p>
                  </a:txBody>
                  <a:tcPr/>
                </a:tc>
                <a:tc>
                  <a:txBody>
                    <a:bodyPr/>
                    <a:lstStyle/>
                    <a:p>
                      <a:pPr algn="ctr"/>
                      <a:r>
                        <a:rPr lang="en-GB" dirty="0"/>
                        <a:t>1033</a:t>
                      </a:r>
                    </a:p>
                  </a:txBody>
                  <a:tcPr/>
                </a:tc>
                <a:tc>
                  <a:txBody>
                    <a:bodyPr/>
                    <a:lstStyle/>
                    <a:p>
                      <a:pPr algn="ctr"/>
                      <a:r>
                        <a:rPr lang="en-GB" dirty="0"/>
                        <a:t>  985</a:t>
                      </a:r>
                    </a:p>
                  </a:txBody>
                  <a:tcPr/>
                </a:tc>
                <a:tc>
                  <a:txBody>
                    <a:bodyPr/>
                    <a:lstStyle/>
                    <a:p>
                      <a:pPr algn="ctr"/>
                      <a:r>
                        <a:rPr lang="en-GB" dirty="0"/>
                        <a:t>  946</a:t>
                      </a:r>
                    </a:p>
                  </a:txBody>
                  <a:tcPr/>
                </a:tc>
                <a:tc>
                  <a:txBody>
                    <a:bodyPr/>
                    <a:lstStyle/>
                    <a:p>
                      <a:pPr algn="ctr"/>
                      <a:r>
                        <a:rPr lang="en-GB" dirty="0"/>
                        <a:t>  921</a:t>
                      </a:r>
                    </a:p>
                  </a:txBody>
                  <a:tcPr/>
                </a:tc>
                <a:extLst>
                  <a:ext uri="{0D108BD9-81ED-4DB2-BD59-A6C34878D82A}">
                    <a16:rowId xmlns:a16="http://schemas.microsoft.com/office/drawing/2014/main" val="3876691689"/>
                  </a:ext>
                </a:extLst>
              </a:tr>
              <a:tr h="451381">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49</a:t>
                      </a:r>
                    </a:p>
                  </a:txBody>
                  <a:tcPr/>
                </a:tc>
                <a:tc>
                  <a:txBody>
                    <a:bodyPr/>
                    <a:lstStyle/>
                    <a:p>
                      <a:pPr algn="ctr"/>
                      <a:r>
                        <a:rPr lang="en-GB" sz="1400" dirty="0">
                          <a:solidFill>
                            <a:schemeClr val="bg1">
                              <a:lumMod val="50000"/>
                            </a:schemeClr>
                          </a:solidFill>
                        </a:rPr>
                        <a:t>  48</a:t>
                      </a:r>
                    </a:p>
                  </a:txBody>
                  <a:tcPr/>
                </a:tc>
                <a:tc>
                  <a:txBody>
                    <a:bodyPr/>
                    <a:lstStyle/>
                    <a:p>
                      <a:pPr algn="ctr"/>
                      <a:r>
                        <a:rPr lang="en-GB" sz="1400" dirty="0">
                          <a:solidFill>
                            <a:schemeClr val="bg1">
                              <a:lumMod val="50000"/>
                            </a:schemeClr>
                          </a:solidFill>
                        </a:rPr>
                        <a:t>  52</a:t>
                      </a:r>
                    </a:p>
                  </a:txBody>
                  <a:tcPr/>
                </a:tc>
                <a:tc>
                  <a:txBody>
                    <a:bodyPr/>
                    <a:lstStyle/>
                    <a:p>
                      <a:pPr algn="ctr"/>
                      <a:r>
                        <a:rPr lang="en-GB" sz="1400" dirty="0">
                          <a:solidFill>
                            <a:schemeClr val="bg1">
                              <a:lumMod val="50000"/>
                            </a:schemeClr>
                          </a:solidFill>
                        </a:rPr>
                        <a:t>  60</a:t>
                      </a:r>
                    </a:p>
                  </a:txBody>
                  <a:tcPr/>
                </a:tc>
                <a:tc>
                  <a:txBody>
                    <a:bodyPr/>
                    <a:lstStyle/>
                    <a:p>
                      <a:pPr algn="ctr"/>
                      <a:r>
                        <a:rPr lang="en-GB" sz="1400" dirty="0">
                          <a:solidFill>
                            <a:schemeClr val="bg1">
                              <a:lumMod val="50000"/>
                            </a:schemeClr>
                          </a:solidFill>
                        </a:rPr>
                        <a:t>  69</a:t>
                      </a:r>
                    </a:p>
                  </a:txBody>
                  <a:tcPr/>
                </a:tc>
                <a:tc>
                  <a:txBody>
                    <a:bodyPr/>
                    <a:lstStyle/>
                    <a:p>
                      <a:pPr algn="ctr"/>
                      <a:r>
                        <a:rPr lang="en-GB" sz="1400" dirty="0">
                          <a:solidFill>
                            <a:schemeClr val="bg1">
                              <a:lumMod val="50000"/>
                            </a:schemeClr>
                          </a:solidFill>
                        </a:rPr>
                        <a:t>  75</a:t>
                      </a:r>
                    </a:p>
                  </a:txBody>
                  <a:tcPr/>
                </a:tc>
                <a:tc>
                  <a:txBody>
                    <a:bodyPr/>
                    <a:lstStyle/>
                    <a:p>
                      <a:pPr algn="ctr"/>
                      <a:r>
                        <a:rPr lang="en-GB" sz="1400" dirty="0">
                          <a:solidFill>
                            <a:schemeClr val="bg1">
                              <a:lumMod val="50000"/>
                            </a:schemeClr>
                          </a:solidFill>
                        </a:rPr>
                        <a:t>  89</a:t>
                      </a:r>
                    </a:p>
                  </a:txBody>
                  <a:tcPr/>
                </a:tc>
                <a:tc>
                  <a:txBody>
                    <a:bodyPr/>
                    <a:lstStyle/>
                    <a:p>
                      <a:pPr algn="ctr"/>
                      <a:r>
                        <a:rPr lang="en-GB" sz="1400" dirty="0">
                          <a:solidFill>
                            <a:schemeClr val="bg1">
                              <a:lumMod val="50000"/>
                            </a:schemeClr>
                          </a:solidFill>
                        </a:rPr>
                        <a:t>  95</a:t>
                      </a:r>
                    </a:p>
                  </a:txBody>
                  <a:tcPr/>
                </a:tc>
                <a:extLst>
                  <a:ext uri="{0D108BD9-81ED-4DB2-BD59-A6C34878D82A}">
                    <a16:rowId xmlns:a16="http://schemas.microsoft.com/office/drawing/2014/main" val="2769656202"/>
                  </a:ext>
                </a:extLst>
              </a:tr>
              <a:tr h="383323">
                <a:tc>
                  <a:txBody>
                    <a:bodyPr/>
                    <a:lstStyle/>
                    <a:p>
                      <a:r>
                        <a:rPr lang="en-GB" dirty="0"/>
                        <a:t>Osaka</a:t>
                      </a:r>
                    </a:p>
                  </a:txBody>
                  <a:tcPr/>
                </a:tc>
                <a:tc>
                  <a:txBody>
                    <a:bodyPr/>
                    <a:lstStyle/>
                    <a:p>
                      <a:pPr algn="ctr"/>
                      <a:r>
                        <a:rPr lang="en-GB" dirty="0"/>
                        <a:t>  745</a:t>
                      </a:r>
                    </a:p>
                  </a:txBody>
                  <a:tcPr/>
                </a:tc>
                <a:tc>
                  <a:txBody>
                    <a:bodyPr/>
                    <a:lstStyle/>
                    <a:p>
                      <a:pPr algn="ctr"/>
                      <a:r>
                        <a:rPr lang="en-GB" dirty="0"/>
                        <a:t>  747</a:t>
                      </a:r>
                    </a:p>
                  </a:txBody>
                  <a:tcPr/>
                </a:tc>
                <a:tc>
                  <a:txBody>
                    <a:bodyPr/>
                    <a:lstStyle/>
                    <a:p>
                      <a:pPr algn="ctr"/>
                      <a:r>
                        <a:rPr lang="en-GB" dirty="0"/>
                        <a:t>  735</a:t>
                      </a:r>
                    </a:p>
                  </a:txBody>
                  <a:tcPr/>
                </a:tc>
                <a:tc>
                  <a:txBody>
                    <a:bodyPr/>
                    <a:lstStyle/>
                    <a:p>
                      <a:pPr algn="ctr"/>
                      <a:r>
                        <a:rPr lang="en-GB" dirty="0"/>
                        <a:t>  742</a:t>
                      </a:r>
                    </a:p>
                  </a:txBody>
                  <a:tcPr/>
                </a:tc>
                <a:tc>
                  <a:txBody>
                    <a:bodyPr/>
                    <a:lstStyle/>
                    <a:p>
                      <a:pPr algn="ctr"/>
                      <a:r>
                        <a:rPr lang="en-GB" dirty="0"/>
                        <a:t>  775</a:t>
                      </a:r>
                    </a:p>
                  </a:txBody>
                  <a:tcPr/>
                </a:tc>
                <a:tc>
                  <a:txBody>
                    <a:bodyPr/>
                    <a:lstStyle/>
                    <a:p>
                      <a:pPr algn="ctr"/>
                      <a:r>
                        <a:rPr lang="en-GB" dirty="0"/>
                        <a:t>  754</a:t>
                      </a:r>
                    </a:p>
                  </a:txBody>
                  <a:tcPr/>
                </a:tc>
                <a:tc>
                  <a:txBody>
                    <a:bodyPr/>
                    <a:lstStyle/>
                    <a:p>
                      <a:pPr algn="ctr"/>
                      <a:r>
                        <a:rPr lang="en-GB" dirty="0"/>
                        <a:t>  733</a:t>
                      </a:r>
                    </a:p>
                  </a:txBody>
                  <a:tcPr/>
                </a:tc>
                <a:tc>
                  <a:txBody>
                    <a:bodyPr/>
                    <a:lstStyle/>
                    <a:p>
                      <a:pPr algn="ctr"/>
                      <a:r>
                        <a:rPr lang="en-GB" dirty="0"/>
                        <a:t>  694</a:t>
                      </a:r>
                    </a:p>
                  </a:txBody>
                  <a:tcPr/>
                </a:tc>
                <a:extLst>
                  <a:ext uri="{0D108BD9-81ED-4DB2-BD59-A6C34878D82A}">
                    <a16:rowId xmlns:a16="http://schemas.microsoft.com/office/drawing/2014/main" val="4241722241"/>
                  </a:ext>
                </a:extLst>
              </a:tr>
              <a:tr h="463656">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81</a:t>
                      </a:r>
                    </a:p>
                  </a:txBody>
                  <a:tcPr/>
                </a:tc>
                <a:tc>
                  <a:txBody>
                    <a:bodyPr/>
                    <a:lstStyle/>
                    <a:p>
                      <a:pPr algn="ctr"/>
                      <a:r>
                        <a:rPr lang="en-GB" sz="1400" dirty="0">
                          <a:solidFill>
                            <a:schemeClr val="bg1">
                              <a:lumMod val="50000"/>
                            </a:schemeClr>
                          </a:solidFill>
                        </a:rPr>
                        <a:t>  84</a:t>
                      </a:r>
                    </a:p>
                  </a:txBody>
                  <a:tcPr/>
                </a:tc>
                <a:tc>
                  <a:txBody>
                    <a:bodyPr/>
                    <a:lstStyle/>
                    <a:p>
                      <a:pPr algn="ctr"/>
                      <a:r>
                        <a:rPr lang="en-GB" sz="1400" dirty="0">
                          <a:solidFill>
                            <a:schemeClr val="bg1">
                              <a:lumMod val="50000"/>
                            </a:schemeClr>
                          </a:solidFill>
                        </a:rPr>
                        <a:t>  95</a:t>
                      </a:r>
                    </a:p>
                  </a:txBody>
                  <a:tcPr/>
                </a:tc>
                <a:tc>
                  <a:txBody>
                    <a:bodyPr/>
                    <a:lstStyle/>
                    <a:p>
                      <a:pPr algn="ctr"/>
                      <a:r>
                        <a:rPr lang="en-GB" sz="1400" dirty="0">
                          <a:solidFill>
                            <a:schemeClr val="bg1">
                              <a:lumMod val="50000"/>
                            </a:schemeClr>
                          </a:solidFill>
                        </a:rPr>
                        <a:t>  99</a:t>
                      </a:r>
                    </a:p>
                  </a:txBody>
                  <a:tcPr/>
                </a:tc>
                <a:tc>
                  <a:txBody>
                    <a:bodyPr/>
                    <a:lstStyle/>
                    <a:p>
                      <a:pPr algn="ctr"/>
                      <a:r>
                        <a:rPr lang="en-GB" sz="1400" dirty="0">
                          <a:solidFill>
                            <a:schemeClr val="bg1">
                              <a:lumMod val="50000"/>
                            </a:schemeClr>
                          </a:solidFill>
                        </a:rPr>
                        <a:t>  97</a:t>
                      </a:r>
                    </a:p>
                  </a:txBody>
                  <a:tcPr/>
                </a:tc>
                <a:tc>
                  <a:txBody>
                    <a:bodyPr/>
                    <a:lstStyle/>
                    <a:p>
                      <a:pPr algn="ctr"/>
                      <a:r>
                        <a:rPr lang="en-GB" sz="1400" dirty="0">
                          <a:solidFill>
                            <a:schemeClr val="bg1">
                              <a:lumMod val="50000"/>
                            </a:schemeClr>
                          </a:solidFill>
                        </a:rPr>
                        <a:t>108</a:t>
                      </a:r>
                    </a:p>
                  </a:txBody>
                  <a:tcPr/>
                </a:tc>
                <a:tc>
                  <a:txBody>
                    <a:bodyPr/>
                    <a:lstStyle/>
                    <a:p>
                      <a:pPr algn="ctr"/>
                      <a:r>
                        <a:rPr lang="en-GB" sz="1400" dirty="0">
                          <a:solidFill>
                            <a:schemeClr val="bg1">
                              <a:lumMod val="50000"/>
                            </a:schemeClr>
                          </a:solidFill>
                        </a:rPr>
                        <a:t>122</a:t>
                      </a:r>
                    </a:p>
                  </a:txBody>
                  <a:tcPr/>
                </a:tc>
                <a:tc>
                  <a:txBody>
                    <a:bodyPr/>
                    <a:lstStyle/>
                    <a:p>
                      <a:pPr algn="ctr"/>
                      <a:r>
                        <a:rPr lang="en-GB" sz="1400" dirty="0">
                          <a:solidFill>
                            <a:schemeClr val="bg1">
                              <a:lumMod val="50000"/>
                            </a:schemeClr>
                          </a:solidFill>
                        </a:rPr>
                        <a:t>146</a:t>
                      </a:r>
                    </a:p>
                  </a:txBody>
                  <a:tcPr/>
                </a:tc>
                <a:extLst>
                  <a:ext uri="{0D108BD9-81ED-4DB2-BD59-A6C34878D82A}">
                    <a16:rowId xmlns:a16="http://schemas.microsoft.com/office/drawing/2014/main" val="3752143354"/>
                  </a:ext>
                </a:extLst>
              </a:tr>
              <a:tr h="383323">
                <a:tc>
                  <a:txBody>
                    <a:bodyPr/>
                    <a:lstStyle/>
                    <a:p>
                      <a:r>
                        <a:rPr lang="en-GB" dirty="0"/>
                        <a:t>Tohoku</a:t>
                      </a:r>
                    </a:p>
                  </a:txBody>
                  <a:tcPr/>
                </a:tc>
                <a:tc>
                  <a:txBody>
                    <a:bodyPr/>
                    <a:lstStyle/>
                    <a:p>
                      <a:pPr algn="ctr"/>
                      <a:r>
                        <a:rPr lang="en-GB" dirty="0"/>
                        <a:t>  661</a:t>
                      </a:r>
                    </a:p>
                  </a:txBody>
                  <a:tcPr/>
                </a:tc>
                <a:tc>
                  <a:txBody>
                    <a:bodyPr/>
                    <a:lstStyle/>
                    <a:p>
                      <a:pPr algn="ctr"/>
                      <a:r>
                        <a:rPr lang="en-GB" dirty="0"/>
                        <a:t>  654</a:t>
                      </a:r>
                    </a:p>
                  </a:txBody>
                  <a:tcPr/>
                </a:tc>
                <a:tc>
                  <a:txBody>
                    <a:bodyPr/>
                    <a:lstStyle/>
                    <a:p>
                      <a:pPr algn="ctr"/>
                      <a:r>
                        <a:rPr lang="en-GB" dirty="0"/>
                        <a:t>  666</a:t>
                      </a:r>
                    </a:p>
                  </a:txBody>
                  <a:tcPr/>
                </a:tc>
                <a:tc>
                  <a:txBody>
                    <a:bodyPr/>
                    <a:lstStyle/>
                    <a:p>
                      <a:pPr algn="ctr"/>
                      <a:r>
                        <a:rPr lang="en-GB" dirty="0"/>
                        <a:t>  636</a:t>
                      </a:r>
                    </a:p>
                  </a:txBody>
                  <a:tcPr/>
                </a:tc>
                <a:tc>
                  <a:txBody>
                    <a:bodyPr/>
                    <a:lstStyle/>
                    <a:p>
                      <a:pPr algn="ctr"/>
                      <a:r>
                        <a:rPr lang="en-GB" dirty="0"/>
                        <a:t>  668</a:t>
                      </a:r>
                    </a:p>
                  </a:txBody>
                  <a:tcPr/>
                </a:tc>
                <a:tc>
                  <a:txBody>
                    <a:bodyPr/>
                    <a:lstStyle/>
                    <a:p>
                      <a:pPr algn="ctr"/>
                      <a:r>
                        <a:rPr lang="en-GB" dirty="0"/>
                        <a:t>  681</a:t>
                      </a:r>
                    </a:p>
                  </a:txBody>
                  <a:tcPr/>
                </a:tc>
                <a:tc>
                  <a:txBody>
                    <a:bodyPr/>
                    <a:lstStyle/>
                    <a:p>
                      <a:pPr algn="ctr"/>
                      <a:r>
                        <a:rPr lang="en-GB" dirty="0"/>
                        <a:t>  671</a:t>
                      </a:r>
                    </a:p>
                  </a:txBody>
                  <a:tcPr/>
                </a:tc>
                <a:tc>
                  <a:txBody>
                    <a:bodyPr/>
                    <a:lstStyle/>
                    <a:p>
                      <a:pPr algn="ctr"/>
                      <a:r>
                        <a:rPr lang="en-GB" dirty="0"/>
                        <a:t>  673</a:t>
                      </a:r>
                    </a:p>
                  </a:txBody>
                  <a:tcPr/>
                </a:tc>
                <a:extLst>
                  <a:ext uri="{0D108BD9-81ED-4DB2-BD59-A6C34878D82A}">
                    <a16:rowId xmlns:a16="http://schemas.microsoft.com/office/drawing/2014/main" val="243187777"/>
                  </a:ext>
                </a:extLst>
              </a:tr>
              <a:tr h="460006">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99</a:t>
                      </a:r>
                    </a:p>
                  </a:txBody>
                  <a:tcPr/>
                </a:tc>
                <a:tc>
                  <a:txBody>
                    <a:bodyPr/>
                    <a:lstStyle/>
                    <a:p>
                      <a:pPr algn="ctr"/>
                      <a:r>
                        <a:rPr lang="en-GB" sz="1400" dirty="0">
                          <a:solidFill>
                            <a:schemeClr val="bg1">
                              <a:lumMod val="50000"/>
                            </a:schemeClr>
                          </a:solidFill>
                        </a:rPr>
                        <a:t>104</a:t>
                      </a:r>
                    </a:p>
                  </a:txBody>
                  <a:tcPr/>
                </a:tc>
                <a:tc>
                  <a:txBody>
                    <a:bodyPr/>
                    <a:lstStyle/>
                    <a:p>
                      <a:pPr algn="ctr"/>
                      <a:r>
                        <a:rPr lang="en-GB" sz="1400" dirty="0">
                          <a:solidFill>
                            <a:schemeClr val="bg1">
                              <a:lumMod val="50000"/>
                            </a:schemeClr>
                          </a:solidFill>
                        </a:rPr>
                        <a:t>107</a:t>
                      </a:r>
                    </a:p>
                  </a:txBody>
                  <a:tcPr/>
                </a:tc>
                <a:tc>
                  <a:txBody>
                    <a:bodyPr/>
                    <a:lstStyle/>
                    <a:p>
                      <a:pPr algn="ctr"/>
                      <a:r>
                        <a:rPr lang="en-GB" sz="1400" dirty="0">
                          <a:solidFill>
                            <a:schemeClr val="bg1">
                              <a:lumMod val="50000"/>
                            </a:schemeClr>
                          </a:solidFill>
                        </a:rPr>
                        <a:t>122</a:t>
                      </a:r>
                    </a:p>
                  </a:txBody>
                  <a:tcPr/>
                </a:tc>
                <a:tc>
                  <a:txBody>
                    <a:bodyPr/>
                    <a:lstStyle/>
                    <a:p>
                      <a:pPr algn="ctr"/>
                      <a:r>
                        <a:rPr lang="en-GB" sz="1400" dirty="0">
                          <a:solidFill>
                            <a:schemeClr val="bg1">
                              <a:lumMod val="50000"/>
                            </a:schemeClr>
                          </a:solidFill>
                        </a:rPr>
                        <a:t>124</a:t>
                      </a:r>
                    </a:p>
                  </a:txBody>
                  <a:tcPr/>
                </a:tc>
                <a:tc>
                  <a:txBody>
                    <a:bodyPr/>
                    <a:lstStyle/>
                    <a:p>
                      <a:pPr algn="ctr"/>
                      <a:r>
                        <a:rPr lang="en-GB" sz="1400" dirty="0">
                          <a:solidFill>
                            <a:schemeClr val="bg1">
                              <a:lumMod val="50000"/>
                            </a:schemeClr>
                          </a:solidFill>
                        </a:rPr>
                        <a:t>130</a:t>
                      </a:r>
                    </a:p>
                  </a:txBody>
                  <a:tcPr/>
                </a:tc>
                <a:tc>
                  <a:txBody>
                    <a:bodyPr/>
                    <a:lstStyle/>
                    <a:p>
                      <a:pPr algn="ctr"/>
                      <a:r>
                        <a:rPr lang="en-GB" sz="1400" dirty="0">
                          <a:solidFill>
                            <a:schemeClr val="bg1">
                              <a:lumMod val="50000"/>
                            </a:schemeClr>
                          </a:solidFill>
                        </a:rPr>
                        <a:t>145</a:t>
                      </a:r>
                    </a:p>
                  </a:txBody>
                  <a:tcPr/>
                </a:tc>
                <a:tc>
                  <a:txBody>
                    <a:bodyPr/>
                    <a:lstStyle/>
                    <a:p>
                      <a:pPr algn="ctr"/>
                      <a:r>
                        <a:rPr lang="en-GB" sz="1400" dirty="0">
                          <a:solidFill>
                            <a:schemeClr val="bg1">
                              <a:lumMod val="50000"/>
                            </a:schemeClr>
                          </a:solidFill>
                        </a:rPr>
                        <a:t>154</a:t>
                      </a:r>
                    </a:p>
                  </a:txBody>
                  <a:tcPr/>
                </a:tc>
                <a:extLst>
                  <a:ext uri="{0D108BD9-81ED-4DB2-BD59-A6C34878D82A}">
                    <a16:rowId xmlns:a16="http://schemas.microsoft.com/office/drawing/2014/main" val="2539299567"/>
                  </a:ext>
                </a:extLst>
              </a:tr>
              <a:tr h="383323">
                <a:tc>
                  <a:txBody>
                    <a:bodyPr/>
                    <a:lstStyle/>
                    <a:p>
                      <a:r>
                        <a:rPr lang="en-GB" dirty="0"/>
                        <a:t>Nagoya</a:t>
                      </a:r>
                    </a:p>
                  </a:txBody>
                  <a:tcPr/>
                </a:tc>
                <a:tc>
                  <a:txBody>
                    <a:bodyPr/>
                    <a:lstStyle/>
                    <a:p>
                      <a:pPr algn="ctr"/>
                      <a:r>
                        <a:rPr lang="en-GB" dirty="0"/>
                        <a:t>  415</a:t>
                      </a:r>
                    </a:p>
                  </a:txBody>
                  <a:tcPr/>
                </a:tc>
                <a:tc>
                  <a:txBody>
                    <a:bodyPr/>
                    <a:lstStyle/>
                    <a:p>
                      <a:pPr algn="ctr"/>
                      <a:r>
                        <a:rPr lang="en-GB" dirty="0"/>
                        <a:t>  414</a:t>
                      </a:r>
                    </a:p>
                  </a:txBody>
                  <a:tcPr/>
                </a:tc>
                <a:tc>
                  <a:txBody>
                    <a:bodyPr/>
                    <a:lstStyle/>
                    <a:p>
                      <a:pPr algn="ctr"/>
                      <a:r>
                        <a:rPr lang="en-GB" dirty="0"/>
                        <a:t>  425</a:t>
                      </a:r>
                    </a:p>
                  </a:txBody>
                  <a:tcPr/>
                </a:tc>
                <a:tc>
                  <a:txBody>
                    <a:bodyPr/>
                    <a:lstStyle/>
                    <a:p>
                      <a:pPr algn="ctr"/>
                      <a:r>
                        <a:rPr lang="en-GB" dirty="0"/>
                        <a:t>  427</a:t>
                      </a:r>
                    </a:p>
                  </a:txBody>
                  <a:tcPr/>
                </a:tc>
                <a:tc>
                  <a:txBody>
                    <a:bodyPr/>
                    <a:lstStyle/>
                    <a:p>
                      <a:pPr algn="ctr"/>
                      <a:r>
                        <a:rPr lang="en-GB" dirty="0"/>
                        <a:t>  436</a:t>
                      </a:r>
                    </a:p>
                  </a:txBody>
                  <a:tcPr/>
                </a:tc>
                <a:tc>
                  <a:txBody>
                    <a:bodyPr/>
                    <a:lstStyle/>
                    <a:p>
                      <a:pPr algn="ctr"/>
                      <a:r>
                        <a:rPr lang="en-GB" dirty="0"/>
                        <a:t>  439</a:t>
                      </a:r>
                    </a:p>
                  </a:txBody>
                  <a:tcPr/>
                </a:tc>
                <a:tc>
                  <a:txBody>
                    <a:bodyPr/>
                    <a:lstStyle/>
                    <a:p>
                      <a:pPr algn="ctr"/>
                      <a:r>
                        <a:rPr lang="en-GB" dirty="0"/>
                        <a:t>  479</a:t>
                      </a:r>
                    </a:p>
                  </a:txBody>
                  <a:tcPr/>
                </a:tc>
                <a:tc>
                  <a:txBody>
                    <a:bodyPr/>
                    <a:lstStyle/>
                    <a:p>
                      <a:pPr algn="ctr"/>
                      <a:r>
                        <a:rPr lang="en-GB" dirty="0"/>
                        <a:t>  483</a:t>
                      </a:r>
                    </a:p>
                  </a:txBody>
                  <a:tcPr/>
                </a:tc>
                <a:extLst>
                  <a:ext uri="{0D108BD9-81ED-4DB2-BD59-A6C34878D82A}">
                    <a16:rowId xmlns:a16="http://schemas.microsoft.com/office/drawing/2014/main" val="57504617"/>
                  </a:ext>
                </a:extLst>
              </a:tr>
              <a:tr h="383323">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191</a:t>
                      </a:r>
                    </a:p>
                  </a:txBody>
                  <a:tcPr/>
                </a:tc>
                <a:tc>
                  <a:txBody>
                    <a:bodyPr/>
                    <a:lstStyle/>
                    <a:p>
                      <a:pPr algn="ctr"/>
                      <a:r>
                        <a:rPr lang="en-GB" sz="1400" dirty="0">
                          <a:solidFill>
                            <a:schemeClr val="bg1">
                              <a:lumMod val="50000"/>
                            </a:schemeClr>
                          </a:solidFill>
                        </a:rPr>
                        <a:t>197</a:t>
                      </a:r>
                    </a:p>
                  </a:txBody>
                  <a:tcPr/>
                </a:tc>
                <a:tc>
                  <a:txBody>
                    <a:bodyPr/>
                    <a:lstStyle/>
                    <a:p>
                      <a:pPr algn="ctr"/>
                      <a:r>
                        <a:rPr lang="en-GB" sz="1400" dirty="0">
                          <a:solidFill>
                            <a:schemeClr val="bg1">
                              <a:lumMod val="50000"/>
                            </a:schemeClr>
                          </a:solidFill>
                        </a:rPr>
                        <a:t>204</a:t>
                      </a:r>
                    </a:p>
                  </a:txBody>
                  <a:tcPr/>
                </a:tc>
                <a:tc>
                  <a:txBody>
                    <a:bodyPr/>
                    <a:lstStyle/>
                    <a:p>
                      <a:pPr algn="ctr"/>
                      <a:r>
                        <a:rPr lang="en-GB" sz="1400" dirty="0">
                          <a:solidFill>
                            <a:schemeClr val="bg1">
                              <a:lumMod val="50000"/>
                            </a:schemeClr>
                          </a:solidFill>
                        </a:rPr>
                        <a:t>212</a:t>
                      </a:r>
                    </a:p>
                  </a:txBody>
                  <a:tcPr/>
                </a:tc>
                <a:tc>
                  <a:txBody>
                    <a:bodyPr/>
                    <a:lstStyle/>
                    <a:p>
                      <a:pPr algn="ctr"/>
                      <a:r>
                        <a:rPr lang="en-GB" sz="1400" dirty="0">
                          <a:solidFill>
                            <a:schemeClr val="bg1">
                              <a:lumMod val="50000"/>
                            </a:schemeClr>
                          </a:solidFill>
                        </a:rPr>
                        <a:t>220</a:t>
                      </a:r>
                    </a:p>
                  </a:txBody>
                  <a:tcPr/>
                </a:tc>
                <a:tc>
                  <a:txBody>
                    <a:bodyPr/>
                    <a:lstStyle/>
                    <a:p>
                      <a:pPr algn="ctr"/>
                      <a:r>
                        <a:rPr lang="en-GB" sz="1400" dirty="0">
                          <a:solidFill>
                            <a:schemeClr val="bg1">
                              <a:lumMod val="50000"/>
                            </a:schemeClr>
                          </a:solidFill>
                        </a:rPr>
                        <a:t>237</a:t>
                      </a:r>
                    </a:p>
                  </a:txBody>
                  <a:tcPr/>
                </a:tc>
                <a:tc>
                  <a:txBody>
                    <a:bodyPr/>
                    <a:lstStyle/>
                    <a:p>
                      <a:pPr algn="ctr"/>
                      <a:r>
                        <a:rPr lang="en-GB" sz="1400" dirty="0">
                          <a:solidFill>
                            <a:schemeClr val="bg1">
                              <a:lumMod val="50000"/>
                            </a:schemeClr>
                          </a:solidFill>
                        </a:rPr>
                        <a:t>225</a:t>
                      </a:r>
                    </a:p>
                  </a:txBody>
                  <a:tcPr/>
                </a:tc>
                <a:tc>
                  <a:txBody>
                    <a:bodyPr/>
                    <a:lstStyle/>
                    <a:p>
                      <a:pPr algn="ctr"/>
                      <a:r>
                        <a:rPr lang="en-GB" sz="1400" dirty="0">
                          <a:solidFill>
                            <a:schemeClr val="bg1">
                              <a:lumMod val="50000"/>
                            </a:schemeClr>
                          </a:solidFill>
                        </a:rPr>
                        <a:t>231</a:t>
                      </a:r>
                    </a:p>
                  </a:txBody>
                  <a:tcPr/>
                </a:tc>
                <a:extLst>
                  <a:ext uri="{0D108BD9-81ED-4DB2-BD59-A6C34878D82A}">
                    <a16:rowId xmlns:a16="http://schemas.microsoft.com/office/drawing/2014/main" val="841582196"/>
                  </a:ext>
                </a:extLst>
              </a:tr>
            </a:tbl>
          </a:graphicData>
        </a:graphic>
      </p:graphicFrame>
    </p:spTree>
    <p:extLst>
      <p:ext uri="{BB962C8B-B14F-4D97-AF65-F5344CB8AC3E}">
        <p14:creationId xmlns:p14="http://schemas.microsoft.com/office/powerpoint/2010/main" val="129244477"/>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6A78-2D44-6A49-85F4-A4034A62699B}"/>
              </a:ext>
            </a:extLst>
          </p:cNvPr>
          <p:cNvSpPr>
            <a:spLocks noGrp="1"/>
          </p:cNvSpPr>
          <p:nvPr>
            <p:ph type="title"/>
          </p:nvPr>
        </p:nvSpPr>
        <p:spPr>
          <a:xfrm>
            <a:off x="0" y="280309"/>
            <a:ext cx="9144000" cy="1545316"/>
          </a:xfrm>
        </p:spPr>
        <p:txBody>
          <a:bodyPr>
            <a:normAutofit fontScale="90000"/>
          </a:bodyPr>
          <a:lstStyle/>
          <a:p>
            <a:pPr algn="ctr"/>
            <a:r>
              <a:rPr lang="en-GB" b="1" dirty="0">
                <a:solidFill>
                  <a:srgbClr val="0070C0"/>
                </a:solidFill>
                <a:latin typeface="+mn-lt"/>
              </a:rPr>
              <a:t>High citation (top 10%) papers, 2006-09 </a:t>
            </a:r>
            <a:br>
              <a:rPr lang="en-GB" b="1" dirty="0">
                <a:solidFill>
                  <a:srgbClr val="0070C0"/>
                </a:solidFill>
                <a:latin typeface="+mn-lt"/>
              </a:rPr>
            </a:br>
            <a:r>
              <a:rPr lang="en-GB" b="1" dirty="0">
                <a:solidFill>
                  <a:srgbClr val="0070C0"/>
                </a:solidFill>
                <a:latin typeface="+mn-lt"/>
              </a:rPr>
              <a:t>to 2013-16 cite periods, by research field</a:t>
            </a:r>
            <a:br>
              <a:rPr lang="en-GB" sz="4000" b="1" dirty="0">
                <a:solidFill>
                  <a:srgbClr val="0070C0"/>
                </a:solidFill>
                <a:latin typeface="+mn-lt"/>
              </a:rPr>
            </a:br>
            <a:r>
              <a:rPr lang="en-GB" sz="3100" dirty="0"/>
              <a:t>Tohoku University only – Leiden ranking data</a:t>
            </a:r>
          </a:p>
        </p:txBody>
      </p:sp>
      <p:graphicFrame>
        <p:nvGraphicFramePr>
          <p:cNvPr id="4" name="Content Placeholder 3">
            <a:extLst>
              <a:ext uri="{FF2B5EF4-FFF2-40B4-BE49-F238E27FC236}">
                <a16:creationId xmlns:a16="http://schemas.microsoft.com/office/drawing/2014/main" id="{02080FA0-F36D-1D49-BFD3-98503686282E}"/>
              </a:ext>
            </a:extLst>
          </p:cNvPr>
          <p:cNvGraphicFramePr>
            <a:graphicFrameLocks noGrp="1"/>
          </p:cNvGraphicFramePr>
          <p:nvPr>
            <p:ph idx="1"/>
            <p:extLst/>
          </p:nvPr>
        </p:nvGraphicFramePr>
        <p:xfrm>
          <a:off x="368135" y="1938013"/>
          <a:ext cx="8667909" cy="4639678"/>
        </p:xfrm>
        <a:graphic>
          <a:graphicData uri="http://schemas.openxmlformats.org/drawingml/2006/table">
            <a:tbl>
              <a:tblPr firstRow="1" bandRow="1">
                <a:tableStyleId>{5C22544A-7EE6-4342-B048-85BDC9FD1C3A}</a:tableStyleId>
              </a:tblPr>
              <a:tblGrid>
                <a:gridCol w="1448790">
                  <a:extLst>
                    <a:ext uri="{9D8B030D-6E8A-4147-A177-3AD203B41FA5}">
                      <a16:colId xmlns:a16="http://schemas.microsoft.com/office/drawing/2014/main" val="3777922466"/>
                    </a:ext>
                  </a:extLst>
                </a:gridCol>
                <a:gridCol w="890649">
                  <a:extLst>
                    <a:ext uri="{9D8B030D-6E8A-4147-A177-3AD203B41FA5}">
                      <a16:colId xmlns:a16="http://schemas.microsoft.com/office/drawing/2014/main" val="2905713337"/>
                    </a:ext>
                  </a:extLst>
                </a:gridCol>
                <a:gridCol w="890649">
                  <a:extLst>
                    <a:ext uri="{9D8B030D-6E8A-4147-A177-3AD203B41FA5}">
                      <a16:colId xmlns:a16="http://schemas.microsoft.com/office/drawing/2014/main" val="1286789286"/>
                    </a:ext>
                  </a:extLst>
                </a:gridCol>
                <a:gridCol w="926276">
                  <a:extLst>
                    <a:ext uri="{9D8B030D-6E8A-4147-A177-3AD203B41FA5}">
                      <a16:colId xmlns:a16="http://schemas.microsoft.com/office/drawing/2014/main" val="3673197083"/>
                    </a:ext>
                  </a:extLst>
                </a:gridCol>
                <a:gridCol w="890649">
                  <a:extLst>
                    <a:ext uri="{9D8B030D-6E8A-4147-A177-3AD203B41FA5}">
                      <a16:colId xmlns:a16="http://schemas.microsoft.com/office/drawing/2014/main" val="1919097867"/>
                    </a:ext>
                  </a:extLst>
                </a:gridCol>
                <a:gridCol w="938151">
                  <a:extLst>
                    <a:ext uri="{9D8B030D-6E8A-4147-A177-3AD203B41FA5}">
                      <a16:colId xmlns:a16="http://schemas.microsoft.com/office/drawing/2014/main" val="3322753"/>
                    </a:ext>
                  </a:extLst>
                </a:gridCol>
                <a:gridCol w="878774">
                  <a:extLst>
                    <a:ext uri="{9D8B030D-6E8A-4147-A177-3AD203B41FA5}">
                      <a16:colId xmlns:a16="http://schemas.microsoft.com/office/drawing/2014/main" val="188791111"/>
                    </a:ext>
                  </a:extLst>
                </a:gridCol>
                <a:gridCol w="926275">
                  <a:extLst>
                    <a:ext uri="{9D8B030D-6E8A-4147-A177-3AD203B41FA5}">
                      <a16:colId xmlns:a16="http://schemas.microsoft.com/office/drawing/2014/main" val="3842585455"/>
                    </a:ext>
                  </a:extLst>
                </a:gridCol>
                <a:gridCol w="877696">
                  <a:extLst>
                    <a:ext uri="{9D8B030D-6E8A-4147-A177-3AD203B41FA5}">
                      <a16:colId xmlns:a16="http://schemas.microsoft.com/office/drawing/2014/main" val="1178280984"/>
                    </a:ext>
                  </a:extLst>
                </a:gridCol>
              </a:tblGrid>
              <a:tr h="501258">
                <a:tc>
                  <a:txBody>
                    <a:bodyPr/>
                    <a:lstStyle/>
                    <a:p>
                      <a:endParaRPr lang="en-GB" sz="1600" dirty="0"/>
                    </a:p>
                  </a:txBody>
                  <a:tcPr/>
                </a:tc>
                <a:tc>
                  <a:txBody>
                    <a:bodyPr/>
                    <a:lstStyle/>
                    <a:p>
                      <a:r>
                        <a:rPr lang="en-GB" sz="1600" dirty="0"/>
                        <a:t>2006-09</a:t>
                      </a:r>
                    </a:p>
                  </a:txBody>
                  <a:tcPr/>
                </a:tc>
                <a:tc>
                  <a:txBody>
                    <a:bodyPr/>
                    <a:lstStyle/>
                    <a:p>
                      <a:r>
                        <a:rPr lang="en-GB" sz="1600" dirty="0"/>
                        <a:t>2007-10</a:t>
                      </a:r>
                    </a:p>
                  </a:txBody>
                  <a:tcPr/>
                </a:tc>
                <a:tc>
                  <a:txBody>
                    <a:bodyPr/>
                    <a:lstStyle/>
                    <a:p>
                      <a:r>
                        <a:rPr lang="en-GB" sz="1600" dirty="0"/>
                        <a:t>2008-11</a:t>
                      </a:r>
                    </a:p>
                  </a:txBody>
                  <a:tcPr/>
                </a:tc>
                <a:tc>
                  <a:txBody>
                    <a:bodyPr/>
                    <a:lstStyle/>
                    <a:p>
                      <a:r>
                        <a:rPr lang="en-GB" sz="1600" dirty="0"/>
                        <a:t>2009-12</a:t>
                      </a:r>
                    </a:p>
                  </a:txBody>
                  <a:tcPr/>
                </a:tc>
                <a:tc>
                  <a:txBody>
                    <a:bodyPr/>
                    <a:lstStyle/>
                    <a:p>
                      <a:r>
                        <a:rPr lang="en-GB" sz="1600" dirty="0"/>
                        <a:t>2010-13</a:t>
                      </a:r>
                    </a:p>
                  </a:txBody>
                  <a:tcPr/>
                </a:tc>
                <a:tc>
                  <a:txBody>
                    <a:bodyPr/>
                    <a:lstStyle/>
                    <a:p>
                      <a:r>
                        <a:rPr lang="en-GB" sz="1600" dirty="0"/>
                        <a:t>2011-14</a:t>
                      </a:r>
                    </a:p>
                  </a:txBody>
                  <a:tcPr/>
                </a:tc>
                <a:tc>
                  <a:txBody>
                    <a:bodyPr/>
                    <a:lstStyle/>
                    <a:p>
                      <a:r>
                        <a:rPr lang="en-GB" sz="1600" dirty="0"/>
                        <a:t>2012-15</a:t>
                      </a:r>
                    </a:p>
                  </a:txBody>
                  <a:tcPr/>
                </a:tc>
                <a:tc>
                  <a:txBody>
                    <a:bodyPr/>
                    <a:lstStyle/>
                    <a:p>
                      <a:r>
                        <a:rPr lang="en-GB" sz="1600" dirty="0"/>
                        <a:t>2013-16</a:t>
                      </a:r>
                    </a:p>
                  </a:txBody>
                  <a:tcPr/>
                </a:tc>
                <a:extLst>
                  <a:ext uri="{0D108BD9-81ED-4DB2-BD59-A6C34878D82A}">
                    <a16:rowId xmlns:a16="http://schemas.microsoft.com/office/drawing/2014/main" val="2352105153"/>
                  </a:ext>
                </a:extLst>
              </a:tr>
              <a:tr h="383323">
                <a:tc>
                  <a:txBody>
                    <a:bodyPr/>
                    <a:lstStyle/>
                    <a:p>
                      <a:r>
                        <a:rPr lang="en-GB" dirty="0"/>
                        <a:t>Physical Sci E</a:t>
                      </a:r>
                    </a:p>
                  </a:txBody>
                  <a:tcPr/>
                </a:tc>
                <a:tc>
                  <a:txBody>
                    <a:bodyPr/>
                    <a:lstStyle/>
                    <a:p>
                      <a:pPr algn="ctr"/>
                      <a:r>
                        <a:rPr lang="en-GB" dirty="0"/>
                        <a:t>444</a:t>
                      </a:r>
                    </a:p>
                  </a:txBody>
                  <a:tcPr/>
                </a:tc>
                <a:tc>
                  <a:txBody>
                    <a:bodyPr/>
                    <a:lstStyle/>
                    <a:p>
                      <a:pPr algn="ctr"/>
                      <a:r>
                        <a:rPr lang="en-GB" dirty="0"/>
                        <a:t>431</a:t>
                      </a:r>
                    </a:p>
                  </a:txBody>
                  <a:tcPr/>
                </a:tc>
                <a:tc>
                  <a:txBody>
                    <a:bodyPr/>
                    <a:lstStyle/>
                    <a:p>
                      <a:pPr algn="ctr"/>
                      <a:r>
                        <a:rPr lang="en-GB" dirty="0"/>
                        <a:t>431</a:t>
                      </a:r>
                    </a:p>
                  </a:txBody>
                  <a:tcPr/>
                </a:tc>
                <a:tc>
                  <a:txBody>
                    <a:bodyPr/>
                    <a:lstStyle/>
                    <a:p>
                      <a:pPr algn="ctr"/>
                      <a:r>
                        <a:rPr lang="en-GB" dirty="0"/>
                        <a:t>410</a:t>
                      </a:r>
                    </a:p>
                  </a:txBody>
                  <a:tcPr/>
                </a:tc>
                <a:tc>
                  <a:txBody>
                    <a:bodyPr/>
                    <a:lstStyle/>
                    <a:p>
                      <a:pPr algn="ctr"/>
                      <a:r>
                        <a:rPr lang="en-GB" dirty="0"/>
                        <a:t>410</a:t>
                      </a:r>
                    </a:p>
                  </a:txBody>
                  <a:tcPr/>
                </a:tc>
                <a:tc>
                  <a:txBody>
                    <a:bodyPr/>
                    <a:lstStyle/>
                    <a:p>
                      <a:pPr algn="ctr"/>
                      <a:r>
                        <a:rPr lang="en-GB" dirty="0"/>
                        <a:t>406</a:t>
                      </a:r>
                    </a:p>
                  </a:txBody>
                  <a:tcPr/>
                </a:tc>
                <a:tc>
                  <a:txBody>
                    <a:bodyPr/>
                    <a:lstStyle/>
                    <a:p>
                      <a:pPr algn="ctr"/>
                      <a:r>
                        <a:rPr lang="en-GB" dirty="0"/>
                        <a:t>382</a:t>
                      </a:r>
                    </a:p>
                  </a:txBody>
                  <a:tcPr/>
                </a:tc>
                <a:tc>
                  <a:txBody>
                    <a:bodyPr/>
                    <a:lstStyle/>
                    <a:p>
                      <a:pPr algn="ctr"/>
                      <a:r>
                        <a:rPr lang="en-GB" dirty="0"/>
                        <a:t>384</a:t>
                      </a:r>
                    </a:p>
                  </a:txBody>
                  <a:tcPr/>
                </a:tc>
                <a:extLst>
                  <a:ext uri="{0D108BD9-81ED-4DB2-BD59-A6C34878D82A}">
                    <a16:rowId xmlns:a16="http://schemas.microsoft.com/office/drawing/2014/main" val="62163042"/>
                  </a:ext>
                </a:extLst>
              </a:tr>
              <a:tr h="463439">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22</a:t>
                      </a:r>
                    </a:p>
                  </a:txBody>
                  <a:tcPr/>
                </a:tc>
                <a:tc>
                  <a:txBody>
                    <a:bodyPr/>
                    <a:lstStyle/>
                    <a:p>
                      <a:pPr algn="ctr"/>
                      <a:r>
                        <a:rPr lang="en-GB" sz="1400" dirty="0">
                          <a:solidFill>
                            <a:schemeClr val="bg1">
                              <a:lumMod val="50000"/>
                            </a:schemeClr>
                          </a:solidFill>
                        </a:rPr>
                        <a:t>  26</a:t>
                      </a:r>
                    </a:p>
                  </a:txBody>
                  <a:tcPr/>
                </a:tc>
                <a:tc>
                  <a:txBody>
                    <a:bodyPr/>
                    <a:lstStyle/>
                    <a:p>
                      <a:pPr algn="ctr"/>
                      <a:r>
                        <a:rPr lang="en-GB" sz="1400" dirty="0">
                          <a:solidFill>
                            <a:schemeClr val="bg1">
                              <a:lumMod val="50000"/>
                            </a:schemeClr>
                          </a:solidFill>
                        </a:rPr>
                        <a:t>  28</a:t>
                      </a:r>
                    </a:p>
                  </a:txBody>
                  <a:tcPr/>
                </a:tc>
                <a:tc>
                  <a:txBody>
                    <a:bodyPr/>
                    <a:lstStyle/>
                    <a:p>
                      <a:pPr algn="ctr"/>
                      <a:r>
                        <a:rPr lang="en-GB" sz="1400" dirty="0">
                          <a:solidFill>
                            <a:schemeClr val="bg1">
                              <a:lumMod val="50000"/>
                            </a:schemeClr>
                          </a:solidFill>
                        </a:rPr>
                        <a:t>  32</a:t>
                      </a:r>
                    </a:p>
                  </a:txBody>
                  <a:tcPr/>
                </a:tc>
                <a:tc>
                  <a:txBody>
                    <a:bodyPr/>
                    <a:lstStyle/>
                    <a:p>
                      <a:pPr algn="ctr"/>
                      <a:r>
                        <a:rPr lang="en-GB" sz="1400" dirty="0">
                          <a:solidFill>
                            <a:schemeClr val="bg1">
                              <a:lumMod val="50000"/>
                            </a:schemeClr>
                          </a:solidFill>
                        </a:rPr>
                        <a:t>  34</a:t>
                      </a:r>
                    </a:p>
                  </a:txBody>
                  <a:tcPr/>
                </a:tc>
                <a:tc>
                  <a:txBody>
                    <a:bodyPr/>
                    <a:lstStyle/>
                    <a:p>
                      <a:pPr algn="ctr"/>
                      <a:r>
                        <a:rPr lang="en-GB" sz="1400" dirty="0">
                          <a:solidFill>
                            <a:schemeClr val="bg1">
                              <a:lumMod val="50000"/>
                            </a:schemeClr>
                          </a:solidFill>
                        </a:rPr>
                        <a:t>  40</a:t>
                      </a:r>
                    </a:p>
                  </a:txBody>
                  <a:tcPr/>
                </a:tc>
                <a:tc>
                  <a:txBody>
                    <a:bodyPr/>
                    <a:lstStyle/>
                    <a:p>
                      <a:pPr algn="ctr"/>
                      <a:r>
                        <a:rPr lang="en-GB" sz="1400" dirty="0">
                          <a:solidFill>
                            <a:schemeClr val="bg1">
                              <a:lumMod val="50000"/>
                            </a:schemeClr>
                          </a:solidFill>
                        </a:rPr>
                        <a:t>  50</a:t>
                      </a:r>
                    </a:p>
                  </a:txBody>
                  <a:tcPr/>
                </a:tc>
                <a:tc>
                  <a:txBody>
                    <a:bodyPr/>
                    <a:lstStyle/>
                    <a:p>
                      <a:pPr algn="ctr"/>
                      <a:r>
                        <a:rPr lang="en-GB" sz="1400" dirty="0">
                          <a:solidFill>
                            <a:schemeClr val="bg1">
                              <a:lumMod val="50000"/>
                            </a:schemeClr>
                          </a:solidFill>
                        </a:rPr>
                        <a:t>  59</a:t>
                      </a:r>
                    </a:p>
                  </a:txBody>
                  <a:tcPr/>
                </a:tc>
                <a:extLst>
                  <a:ext uri="{0D108BD9-81ED-4DB2-BD59-A6C34878D82A}">
                    <a16:rowId xmlns:a16="http://schemas.microsoft.com/office/drawing/2014/main" val="3384218405"/>
                  </a:ext>
                </a:extLst>
              </a:tr>
              <a:tr h="383323">
                <a:tc>
                  <a:txBody>
                    <a:bodyPr/>
                    <a:lstStyle/>
                    <a:p>
                      <a:r>
                        <a:rPr lang="en-GB" dirty="0"/>
                        <a:t>Maths/Comp</a:t>
                      </a:r>
                    </a:p>
                  </a:txBody>
                  <a:tcPr/>
                </a:tc>
                <a:tc>
                  <a:txBody>
                    <a:bodyPr/>
                    <a:lstStyle/>
                    <a:p>
                      <a:pPr algn="ctr"/>
                      <a:r>
                        <a:rPr lang="en-GB" dirty="0"/>
                        <a:t>  33</a:t>
                      </a:r>
                    </a:p>
                  </a:txBody>
                  <a:tcPr/>
                </a:tc>
                <a:tc>
                  <a:txBody>
                    <a:bodyPr/>
                    <a:lstStyle/>
                    <a:p>
                      <a:pPr algn="ctr"/>
                      <a:r>
                        <a:rPr lang="en-GB" dirty="0"/>
                        <a:t>  29</a:t>
                      </a:r>
                    </a:p>
                  </a:txBody>
                  <a:tcPr/>
                </a:tc>
                <a:tc>
                  <a:txBody>
                    <a:bodyPr/>
                    <a:lstStyle/>
                    <a:p>
                      <a:pPr algn="ctr"/>
                      <a:r>
                        <a:rPr lang="en-GB" dirty="0"/>
                        <a:t>  32</a:t>
                      </a:r>
                    </a:p>
                  </a:txBody>
                  <a:tcPr/>
                </a:tc>
                <a:tc>
                  <a:txBody>
                    <a:bodyPr/>
                    <a:lstStyle/>
                    <a:p>
                      <a:pPr algn="ctr"/>
                      <a:r>
                        <a:rPr lang="en-GB" dirty="0"/>
                        <a:t>  32</a:t>
                      </a:r>
                    </a:p>
                  </a:txBody>
                  <a:tcPr/>
                </a:tc>
                <a:tc>
                  <a:txBody>
                    <a:bodyPr/>
                    <a:lstStyle/>
                    <a:p>
                      <a:pPr algn="ctr"/>
                      <a:r>
                        <a:rPr lang="en-GB" dirty="0"/>
                        <a:t>  36</a:t>
                      </a:r>
                    </a:p>
                  </a:txBody>
                  <a:tcPr/>
                </a:tc>
                <a:tc>
                  <a:txBody>
                    <a:bodyPr/>
                    <a:lstStyle/>
                    <a:p>
                      <a:pPr algn="ctr"/>
                      <a:r>
                        <a:rPr lang="en-GB" dirty="0"/>
                        <a:t>  39</a:t>
                      </a:r>
                    </a:p>
                  </a:txBody>
                  <a:tcPr/>
                </a:tc>
                <a:tc>
                  <a:txBody>
                    <a:bodyPr/>
                    <a:lstStyle/>
                    <a:p>
                      <a:pPr algn="ctr"/>
                      <a:r>
                        <a:rPr lang="en-GB" dirty="0"/>
                        <a:t>  39</a:t>
                      </a:r>
                    </a:p>
                  </a:txBody>
                  <a:tcPr/>
                </a:tc>
                <a:tc>
                  <a:txBody>
                    <a:bodyPr/>
                    <a:lstStyle/>
                    <a:p>
                      <a:pPr algn="ctr"/>
                      <a:r>
                        <a:rPr lang="en-GB" dirty="0"/>
                        <a:t>  41</a:t>
                      </a:r>
                    </a:p>
                  </a:txBody>
                  <a:tcPr/>
                </a:tc>
                <a:extLst>
                  <a:ext uri="{0D108BD9-81ED-4DB2-BD59-A6C34878D82A}">
                    <a16:rowId xmlns:a16="http://schemas.microsoft.com/office/drawing/2014/main" val="3876691689"/>
                  </a:ext>
                </a:extLst>
              </a:tr>
              <a:tr h="451381">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222</a:t>
                      </a:r>
                    </a:p>
                  </a:txBody>
                  <a:tcPr/>
                </a:tc>
                <a:tc>
                  <a:txBody>
                    <a:bodyPr/>
                    <a:lstStyle/>
                    <a:p>
                      <a:pPr algn="ctr"/>
                      <a:r>
                        <a:rPr lang="en-GB" sz="1400" dirty="0">
                          <a:solidFill>
                            <a:schemeClr val="bg1">
                              <a:lumMod val="50000"/>
                            </a:schemeClr>
                          </a:solidFill>
                        </a:rPr>
                        <a:t>270</a:t>
                      </a:r>
                    </a:p>
                  </a:txBody>
                  <a:tcPr/>
                </a:tc>
                <a:tc>
                  <a:txBody>
                    <a:bodyPr/>
                    <a:lstStyle/>
                    <a:p>
                      <a:pPr algn="ctr"/>
                      <a:r>
                        <a:rPr lang="en-GB" sz="1400" dirty="0">
                          <a:solidFill>
                            <a:schemeClr val="bg1">
                              <a:lumMod val="50000"/>
                            </a:schemeClr>
                          </a:solidFill>
                        </a:rPr>
                        <a:t>255</a:t>
                      </a:r>
                    </a:p>
                  </a:txBody>
                  <a:tcPr/>
                </a:tc>
                <a:tc>
                  <a:txBody>
                    <a:bodyPr/>
                    <a:lstStyle/>
                    <a:p>
                      <a:pPr algn="ctr"/>
                      <a:r>
                        <a:rPr lang="en-GB" sz="1400" dirty="0">
                          <a:solidFill>
                            <a:schemeClr val="bg1">
                              <a:lumMod val="50000"/>
                            </a:schemeClr>
                          </a:solidFill>
                        </a:rPr>
                        <a:t>273</a:t>
                      </a:r>
                    </a:p>
                  </a:txBody>
                  <a:tcPr/>
                </a:tc>
                <a:tc>
                  <a:txBody>
                    <a:bodyPr/>
                    <a:lstStyle/>
                    <a:p>
                      <a:pPr algn="ctr"/>
                      <a:r>
                        <a:rPr lang="en-GB" sz="1400" dirty="0">
                          <a:solidFill>
                            <a:schemeClr val="bg1">
                              <a:lumMod val="50000"/>
                            </a:schemeClr>
                          </a:solidFill>
                        </a:rPr>
                        <a:t>250</a:t>
                      </a:r>
                    </a:p>
                  </a:txBody>
                  <a:tcPr/>
                </a:tc>
                <a:tc>
                  <a:txBody>
                    <a:bodyPr/>
                    <a:lstStyle/>
                    <a:p>
                      <a:pPr algn="ctr"/>
                      <a:r>
                        <a:rPr lang="en-GB" sz="1400" dirty="0">
                          <a:solidFill>
                            <a:schemeClr val="bg1">
                              <a:lumMod val="50000"/>
                            </a:schemeClr>
                          </a:solidFill>
                        </a:rPr>
                        <a:t>249</a:t>
                      </a:r>
                    </a:p>
                  </a:txBody>
                  <a:tcPr/>
                </a:tc>
                <a:tc>
                  <a:txBody>
                    <a:bodyPr/>
                    <a:lstStyle/>
                    <a:p>
                      <a:pPr algn="ctr"/>
                      <a:r>
                        <a:rPr lang="en-GB" sz="1400" dirty="0">
                          <a:solidFill>
                            <a:schemeClr val="bg1">
                              <a:lumMod val="50000"/>
                            </a:schemeClr>
                          </a:solidFill>
                        </a:rPr>
                        <a:t>253</a:t>
                      </a:r>
                    </a:p>
                  </a:txBody>
                  <a:tcPr/>
                </a:tc>
                <a:tc>
                  <a:txBody>
                    <a:bodyPr/>
                    <a:lstStyle/>
                    <a:p>
                      <a:pPr algn="ctr"/>
                      <a:r>
                        <a:rPr lang="en-GB" sz="1400" dirty="0">
                          <a:solidFill>
                            <a:schemeClr val="bg1">
                              <a:lumMod val="50000"/>
                            </a:schemeClr>
                          </a:solidFill>
                        </a:rPr>
                        <a:t>238</a:t>
                      </a:r>
                    </a:p>
                  </a:txBody>
                  <a:tcPr/>
                </a:tc>
                <a:extLst>
                  <a:ext uri="{0D108BD9-81ED-4DB2-BD59-A6C34878D82A}">
                    <a16:rowId xmlns:a16="http://schemas.microsoft.com/office/drawing/2014/main" val="2769656202"/>
                  </a:ext>
                </a:extLst>
              </a:tr>
              <a:tr h="383323">
                <a:tc>
                  <a:txBody>
                    <a:bodyPr/>
                    <a:lstStyle/>
                    <a:p>
                      <a:r>
                        <a:rPr lang="en-GB" dirty="0"/>
                        <a:t>Life/Earth Sci</a:t>
                      </a:r>
                    </a:p>
                  </a:txBody>
                  <a:tcPr/>
                </a:tc>
                <a:tc>
                  <a:txBody>
                    <a:bodyPr/>
                    <a:lstStyle/>
                    <a:p>
                      <a:pPr algn="ctr"/>
                      <a:r>
                        <a:rPr lang="en-GB" dirty="0"/>
                        <a:t>    57</a:t>
                      </a:r>
                    </a:p>
                  </a:txBody>
                  <a:tcPr/>
                </a:tc>
                <a:tc>
                  <a:txBody>
                    <a:bodyPr/>
                    <a:lstStyle/>
                    <a:p>
                      <a:pPr algn="ctr"/>
                      <a:r>
                        <a:rPr lang="en-GB" dirty="0"/>
                        <a:t>    65</a:t>
                      </a:r>
                    </a:p>
                  </a:txBody>
                  <a:tcPr/>
                </a:tc>
                <a:tc>
                  <a:txBody>
                    <a:bodyPr/>
                    <a:lstStyle/>
                    <a:p>
                      <a:pPr algn="ctr"/>
                      <a:r>
                        <a:rPr lang="en-GB" dirty="0"/>
                        <a:t>    64</a:t>
                      </a:r>
                    </a:p>
                  </a:txBody>
                  <a:tcPr/>
                </a:tc>
                <a:tc>
                  <a:txBody>
                    <a:bodyPr/>
                    <a:lstStyle/>
                    <a:p>
                      <a:pPr algn="ctr"/>
                      <a:r>
                        <a:rPr lang="en-GB" dirty="0"/>
                        <a:t>    63</a:t>
                      </a:r>
                    </a:p>
                  </a:txBody>
                  <a:tcPr/>
                </a:tc>
                <a:tc>
                  <a:txBody>
                    <a:bodyPr/>
                    <a:lstStyle/>
                    <a:p>
                      <a:pPr algn="ctr"/>
                      <a:r>
                        <a:rPr lang="en-GB" dirty="0"/>
                        <a:t>    66</a:t>
                      </a:r>
                    </a:p>
                  </a:txBody>
                  <a:tcPr/>
                </a:tc>
                <a:tc>
                  <a:txBody>
                    <a:bodyPr/>
                    <a:lstStyle/>
                    <a:p>
                      <a:pPr algn="ctr"/>
                      <a:r>
                        <a:rPr lang="en-GB" dirty="0"/>
                        <a:t>    65</a:t>
                      </a:r>
                    </a:p>
                  </a:txBody>
                  <a:tcPr/>
                </a:tc>
                <a:tc>
                  <a:txBody>
                    <a:bodyPr/>
                    <a:lstStyle/>
                    <a:p>
                      <a:pPr algn="ctr"/>
                      <a:r>
                        <a:rPr lang="en-GB" dirty="0"/>
                        <a:t>    74</a:t>
                      </a:r>
                    </a:p>
                  </a:txBody>
                  <a:tcPr/>
                </a:tc>
                <a:tc>
                  <a:txBody>
                    <a:bodyPr/>
                    <a:lstStyle/>
                    <a:p>
                      <a:pPr algn="ctr"/>
                      <a:r>
                        <a:rPr lang="en-GB" dirty="0"/>
                        <a:t>    68</a:t>
                      </a:r>
                    </a:p>
                  </a:txBody>
                  <a:tcPr/>
                </a:tc>
                <a:extLst>
                  <a:ext uri="{0D108BD9-81ED-4DB2-BD59-A6C34878D82A}">
                    <a16:rowId xmlns:a16="http://schemas.microsoft.com/office/drawing/2014/main" val="4241722241"/>
                  </a:ext>
                </a:extLst>
              </a:tr>
              <a:tr h="463656">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194</a:t>
                      </a:r>
                    </a:p>
                  </a:txBody>
                  <a:tcPr/>
                </a:tc>
                <a:tc>
                  <a:txBody>
                    <a:bodyPr/>
                    <a:lstStyle/>
                    <a:p>
                      <a:pPr algn="ctr"/>
                      <a:r>
                        <a:rPr lang="en-GB" sz="1400" dirty="0">
                          <a:solidFill>
                            <a:schemeClr val="bg1">
                              <a:lumMod val="50000"/>
                            </a:schemeClr>
                          </a:solidFill>
                        </a:rPr>
                        <a:t>175</a:t>
                      </a:r>
                    </a:p>
                  </a:txBody>
                  <a:tcPr/>
                </a:tc>
                <a:tc>
                  <a:txBody>
                    <a:bodyPr/>
                    <a:lstStyle/>
                    <a:p>
                      <a:pPr algn="ctr"/>
                      <a:r>
                        <a:rPr lang="en-GB" sz="1400" dirty="0">
                          <a:solidFill>
                            <a:schemeClr val="bg1">
                              <a:lumMod val="50000"/>
                            </a:schemeClr>
                          </a:solidFill>
                        </a:rPr>
                        <a:t>183</a:t>
                      </a:r>
                    </a:p>
                  </a:txBody>
                  <a:tcPr/>
                </a:tc>
                <a:tc>
                  <a:txBody>
                    <a:bodyPr/>
                    <a:lstStyle/>
                    <a:p>
                      <a:pPr algn="ctr"/>
                      <a:r>
                        <a:rPr lang="en-GB" sz="1400" dirty="0">
                          <a:solidFill>
                            <a:schemeClr val="bg1">
                              <a:lumMod val="50000"/>
                            </a:schemeClr>
                          </a:solidFill>
                        </a:rPr>
                        <a:t>197</a:t>
                      </a:r>
                    </a:p>
                  </a:txBody>
                  <a:tcPr/>
                </a:tc>
                <a:tc>
                  <a:txBody>
                    <a:bodyPr/>
                    <a:lstStyle/>
                    <a:p>
                      <a:pPr algn="ctr"/>
                      <a:r>
                        <a:rPr lang="en-GB" sz="1400" dirty="0">
                          <a:solidFill>
                            <a:schemeClr val="bg1">
                              <a:lumMod val="50000"/>
                            </a:schemeClr>
                          </a:solidFill>
                        </a:rPr>
                        <a:t>200</a:t>
                      </a:r>
                    </a:p>
                  </a:txBody>
                  <a:tcPr/>
                </a:tc>
                <a:tc>
                  <a:txBody>
                    <a:bodyPr/>
                    <a:lstStyle/>
                    <a:p>
                      <a:pPr algn="ctr"/>
                      <a:r>
                        <a:rPr lang="en-GB" sz="1400" dirty="0">
                          <a:solidFill>
                            <a:schemeClr val="bg1">
                              <a:lumMod val="50000"/>
                            </a:schemeClr>
                          </a:solidFill>
                        </a:rPr>
                        <a:t>222</a:t>
                      </a:r>
                    </a:p>
                  </a:txBody>
                  <a:tcPr/>
                </a:tc>
                <a:tc>
                  <a:txBody>
                    <a:bodyPr/>
                    <a:lstStyle/>
                    <a:p>
                      <a:pPr algn="ctr"/>
                      <a:r>
                        <a:rPr lang="en-GB" sz="1400" dirty="0">
                          <a:solidFill>
                            <a:schemeClr val="bg1">
                              <a:lumMod val="50000"/>
                            </a:schemeClr>
                          </a:solidFill>
                        </a:rPr>
                        <a:t>212</a:t>
                      </a:r>
                    </a:p>
                  </a:txBody>
                  <a:tcPr/>
                </a:tc>
                <a:tc>
                  <a:txBody>
                    <a:bodyPr/>
                    <a:lstStyle/>
                    <a:p>
                      <a:pPr algn="ctr"/>
                      <a:r>
                        <a:rPr lang="en-GB" sz="1400" dirty="0">
                          <a:solidFill>
                            <a:schemeClr val="bg1">
                              <a:lumMod val="50000"/>
                            </a:schemeClr>
                          </a:solidFill>
                        </a:rPr>
                        <a:t>232</a:t>
                      </a:r>
                    </a:p>
                  </a:txBody>
                  <a:tcPr/>
                </a:tc>
                <a:extLst>
                  <a:ext uri="{0D108BD9-81ED-4DB2-BD59-A6C34878D82A}">
                    <a16:rowId xmlns:a16="http://schemas.microsoft.com/office/drawing/2014/main" val="3752143354"/>
                  </a:ext>
                </a:extLst>
              </a:tr>
              <a:tr h="383323">
                <a:tc>
                  <a:txBody>
                    <a:bodyPr/>
                    <a:lstStyle/>
                    <a:p>
                      <a:r>
                        <a:rPr lang="en-GB" dirty="0"/>
                        <a:t>Biomed/H Sci</a:t>
                      </a:r>
                    </a:p>
                  </a:txBody>
                  <a:tcPr/>
                </a:tc>
                <a:tc>
                  <a:txBody>
                    <a:bodyPr/>
                    <a:lstStyle/>
                    <a:p>
                      <a:pPr algn="ctr"/>
                      <a:r>
                        <a:rPr lang="en-GB" dirty="0"/>
                        <a:t>123</a:t>
                      </a:r>
                    </a:p>
                  </a:txBody>
                  <a:tcPr/>
                </a:tc>
                <a:tc>
                  <a:txBody>
                    <a:bodyPr/>
                    <a:lstStyle/>
                    <a:p>
                      <a:pPr algn="ctr"/>
                      <a:r>
                        <a:rPr lang="en-GB" dirty="0"/>
                        <a:t>127</a:t>
                      </a:r>
                    </a:p>
                  </a:txBody>
                  <a:tcPr/>
                </a:tc>
                <a:tc>
                  <a:txBody>
                    <a:bodyPr/>
                    <a:lstStyle/>
                    <a:p>
                      <a:pPr algn="ctr"/>
                      <a:r>
                        <a:rPr lang="en-GB" dirty="0"/>
                        <a:t>135</a:t>
                      </a:r>
                    </a:p>
                  </a:txBody>
                  <a:tcPr/>
                </a:tc>
                <a:tc>
                  <a:txBody>
                    <a:bodyPr/>
                    <a:lstStyle/>
                    <a:p>
                      <a:pPr algn="ctr"/>
                      <a:r>
                        <a:rPr lang="en-GB" dirty="0"/>
                        <a:t>125</a:t>
                      </a:r>
                    </a:p>
                  </a:txBody>
                  <a:tcPr/>
                </a:tc>
                <a:tc>
                  <a:txBody>
                    <a:bodyPr/>
                    <a:lstStyle/>
                    <a:p>
                      <a:pPr algn="ctr"/>
                      <a:r>
                        <a:rPr lang="en-GB" dirty="0"/>
                        <a:t>146</a:t>
                      </a:r>
                    </a:p>
                  </a:txBody>
                  <a:tcPr/>
                </a:tc>
                <a:tc>
                  <a:txBody>
                    <a:bodyPr/>
                    <a:lstStyle/>
                    <a:p>
                      <a:pPr algn="ctr"/>
                      <a:r>
                        <a:rPr lang="en-GB" dirty="0"/>
                        <a:t>160</a:t>
                      </a:r>
                    </a:p>
                  </a:txBody>
                  <a:tcPr/>
                </a:tc>
                <a:tc>
                  <a:txBody>
                    <a:bodyPr/>
                    <a:lstStyle/>
                    <a:p>
                      <a:pPr algn="ctr"/>
                      <a:r>
                        <a:rPr lang="en-GB" dirty="0"/>
                        <a:t>165</a:t>
                      </a:r>
                    </a:p>
                  </a:txBody>
                  <a:tcPr/>
                </a:tc>
                <a:tc>
                  <a:txBody>
                    <a:bodyPr/>
                    <a:lstStyle/>
                    <a:p>
                      <a:pPr algn="ctr"/>
                      <a:r>
                        <a:rPr lang="en-GB" dirty="0"/>
                        <a:t>171</a:t>
                      </a:r>
                    </a:p>
                  </a:txBody>
                  <a:tcPr/>
                </a:tc>
                <a:extLst>
                  <a:ext uri="{0D108BD9-81ED-4DB2-BD59-A6C34878D82A}">
                    <a16:rowId xmlns:a16="http://schemas.microsoft.com/office/drawing/2014/main" val="243187777"/>
                  </a:ext>
                </a:extLst>
              </a:tr>
              <a:tr h="460006">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224</a:t>
                      </a:r>
                    </a:p>
                  </a:txBody>
                  <a:tcPr/>
                </a:tc>
                <a:tc>
                  <a:txBody>
                    <a:bodyPr/>
                    <a:lstStyle/>
                    <a:p>
                      <a:pPr algn="ctr"/>
                      <a:r>
                        <a:rPr lang="en-GB" sz="1400" dirty="0">
                          <a:solidFill>
                            <a:schemeClr val="bg1">
                              <a:lumMod val="50000"/>
                            </a:schemeClr>
                          </a:solidFill>
                        </a:rPr>
                        <a:t>227</a:t>
                      </a:r>
                    </a:p>
                  </a:txBody>
                  <a:tcPr/>
                </a:tc>
                <a:tc>
                  <a:txBody>
                    <a:bodyPr/>
                    <a:lstStyle/>
                    <a:p>
                      <a:pPr algn="ctr"/>
                      <a:r>
                        <a:rPr lang="en-GB" sz="1400" dirty="0">
                          <a:solidFill>
                            <a:schemeClr val="bg1">
                              <a:lumMod val="50000"/>
                            </a:schemeClr>
                          </a:solidFill>
                        </a:rPr>
                        <a:t>230</a:t>
                      </a:r>
                    </a:p>
                  </a:txBody>
                  <a:tcPr/>
                </a:tc>
                <a:tc>
                  <a:txBody>
                    <a:bodyPr/>
                    <a:lstStyle/>
                    <a:p>
                      <a:pPr algn="ctr"/>
                      <a:r>
                        <a:rPr lang="en-GB" sz="1400" dirty="0">
                          <a:solidFill>
                            <a:schemeClr val="bg1">
                              <a:lumMod val="50000"/>
                            </a:schemeClr>
                          </a:solidFill>
                        </a:rPr>
                        <a:t>253</a:t>
                      </a:r>
                    </a:p>
                  </a:txBody>
                  <a:tcPr/>
                </a:tc>
                <a:tc>
                  <a:txBody>
                    <a:bodyPr/>
                    <a:lstStyle/>
                    <a:p>
                      <a:pPr algn="ctr"/>
                      <a:r>
                        <a:rPr lang="en-GB" sz="1400" dirty="0">
                          <a:solidFill>
                            <a:schemeClr val="bg1">
                              <a:lumMod val="50000"/>
                            </a:schemeClr>
                          </a:solidFill>
                        </a:rPr>
                        <a:t>235</a:t>
                      </a:r>
                    </a:p>
                  </a:txBody>
                  <a:tcPr/>
                </a:tc>
                <a:tc>
                  <a:txBody>
                    <a:bodyPr/>
                    <a:lstStyle/>
                    <a:p>
                      <a:pPr algn="ctr"/>
                      <a:r>
                        <a:rPr lang="en-GB" sz="1400" dirty="0">
                          <a:solidFill>
                            <a:schemeClr val="bg1">
                              <a:lumMod val="50000"/>
                            </a:schemeClr>
                          </a:solidFill>
                        </a:rPr>
                        <a:t>231</a:t>
                      </a:r>
                    </a:p>
                  </a:txBody>
                  <a:tcPr/>
                </a:tc>
                <a:tc>
                  <a:txBody>
                    <a:bodyPr/>
                    <a:lstStyle/>
                    <a:p>
                      <a:pPr algn="ctr"/>
                      <a:r>
                        <a:rPr lang="en-GB" sz="1400" dirty="0">
                          <a:solidFill>
                            <a:schemeClr val="bg1">
                              <a:lumMod val="50000"/>
                            </a:schemeClr>
                          </a:solidFill>
                        </a:rPr>
                        <a:t>231</a:t>
                      </a:r>
                    </a:p>
                  </a:txBody>
                  <a:tcPr/>
                </a:tc>
                <a:tc>
                  <a:txBody>
                    <a:bodyPr/>
                    <a:lstStyle/>
                    <a:p>
                      <a:pPr algn="ctr"/>
                      <a:r>
                        <a:rPr lang="en-GB" sz="1400" dirty="0">
                          <a:solidFill>
                            <a:schemeClr val="bg1">
                              <a:lumMod val="50000"/>
                            </a:schemeClr>
                          </a:solidFill>
                        </a:rPr>
                        <a:t>232</a:t>
                      </a:r>
                    </a:p>
                  </a:txBody>
                  <a:tcPr/>
                </a:tc>
                <a:extLst>
                  <a:ext uri="{0D108BD9-81ED-4DB2-BD59-A6C34878D82A}">
                    <a16:rowId xmlns:a16="http://schemas.microsoft.com/office/drawing/2014/main" val="2539299567"/>
                  </a:ext>
                </a:extLst>
              </a:tr>
              <a:tr h="383323">
                <a:tc>
                  <a:txBody>
                    <a:bodyPr/>
                    <a:lstStyle/>
                    <a:p>
                      <a:r>
                        <a:rPr lang="en-GB" dirty="0"/>
                        <a:t>All fields</a:t>
                      </a:r>
                    </a:p>
                  </a:txBody>
                  <a:tcPr/>
                </a:tc>
                <a:tc>
                  <a:txBody>
                    <a:bodyPr/>
                    <a:lstStyle/>
                    <a:p>
                      <a:pPr algn="ctr"/>
                      <a:r>
                        <a:rPr lang="en-GB" dirty="0"/>
                        <a:t>  661</a:t>
                      </a:r>
                    </a:p>
                  </a:txBody>
                  <a:tcPr/>
                </a:tc>
                <a:tc>
                  <a:txBody>
                    <a:bodyPr/>
                    <a:lstStyle/>
                    <a:p>
                      <a:pPr algn="ctr"/>
                      <a:r>
                        <a:rPr lang="en-GB" dirty="0"/>
                        <a:t>  654</a:t>
                      </a:r>
                    </a:p>
                  </a:txBody>
                  <a:tcPr/>
                </a:tc>
                <a:tc>
                  <a:txBody>
                    <a:bodyPr/>
                    <a:lstStyle/>
                    <a:p>
                      <a:pPr algn="ctr"/>
                      <a:r>
                        <a:rPr lang="en-GB" dirty="0"/>
                        <a:t>  666</a:t>
                      </a:r>
                    </a:p>
                  </a:txBody>
                  <a:tcPr/>
                </a:tc>
                <a:tc>
                  <a:txBody>
                    <a:bodyPr/>
                    <a:lstStyle/>
                    <a:p>
                      <a:pPr algn="ctr"/>
                      <a:r>
                        <a:rPr lang="en-GB" dirty="0"/>
                        <a:t>  636</a:t>
                      </a:r>
                    </a:p>
                  </a:txBody>
                  <a:tcPr/>
                </a:tc>
                <a:tc>
                  <a:txBody>
                    <a:bodyPr/>
                    <a:lstStyle/>
                    <a:p>
                      <a:pPr algn="ctr"/>
                      <a:r>
                        <a:rPr lang="en-GB" dirty="0"/>
                        <a:t>  668</a:t>
                      </a:r>
                    </a:p>
                  </a:txBody>
                  <a:tcPr/>
                </a:tc>
                <a:tc>
                  <a:txBody>
                    <a:bodyPr/>
                    <a:lstStyle/>
                    <a:p>
                      <a:pPr algn="ctr"/>
                      <a:r>
                        <a:rPr lang="en-GB" dirty="0"/>
                        <a:t>  681</a:t>
                      </a:r>
                    </a:p>
                  </a:txBody>
                  <a:tcPr/>
                </a:tc>
                <a:tc>
                  <a:txBody>
                    <a:bodyPr/>
                    <a:lstStyle/>
                    <a:p>
                      <a:pPr algn="ctr"/>
                      <a:r>
                        <a:rPr lang="en-GB" dirty="0"/>
                        <a:t>  671</a:t>
                      </a:r>
                    </a:p>
                  </a:txBody>
                  <a:tcPr/>
                </a:tc>
                <a:tc>
                  <a:txBody>
                    <a:bodyPr/>
                    <a:lstStyle/>
                    <a:p>
                      <a:pPr algn="ctr"/>
                      <a:r>
                        <a:rPr lang="en-GB" dirty="0"/>
                        <a:t>  673</a:t>
                      </a:r>
                    </a:p>
                  </a:txBody>
                  <a:tcPr/>
                </a:tc>
                <a:extLst>
                  <a:ext uri="{0D108BD9-81ED-4DB2-BD59-A6C34878D82A}">
                    <a16:rowId xmlns:a16="http://schemas.microsoft.com/office/drawing/2014/main" val="57504617"/>
                  </a:ext>
                </a:extLst>
              </a:tr>
              <a:tr h="383323">
                <a:tc>
                  <a:txBody>
                    <a:bodyPr/>
                    <a:lstStyle/>
                    <a:p>
                      <a:r>
                        <a:rPr lang="en-GB" sz="1200" dirty="0">
                          <a:solidFill>
                            <a:schemeClr val="bg1">
                              <a:lumMod val="50000"/>
                            </a:schemeClr>
                          </a:solidFill>
                        </a:rPr>
                        <a:t>world rank</a:t>
                      </a:r>
                    </a:p>
                  </a:txBody>
                  <a:tcPr/>
                </a:tc>
                <a:tc>
                  <a:txBody>
                    <a:bodyPr/>
                    <a:lstStyle/>
                    <a:p>
                      <a:pPr algn="ctr"/>
                      <a:r>
                        <a:rPr lang="en-GB" sz="1400" dirty="0">
                          <a:solidFill>
                            <a:schemeClr val="bg1">
                              <a:lumMod val="50000"/>
                            </a:schemeClr>
                          </a:solidFill>
                        </a:rPr>
                        <a:t>  99</a:t>
                      </a:r>
                    </a:p>
                  </a:txBody>
                  <a:tcPr/>
                </a:tc>
                <a:tc>
                  <a:txBody>
                    <a:bodyPr/>
                    <a:lstStyle/>
                    <a:p>
                      <a:pPr algn="ctr"/>
                      <a:r>
                        <a:rPr lang="en-GB" sz="1400" dirty="0">
                          <a:solidFill>
                            <a:schemeClr val="bg1">
                              <a:lumMod val="50000"/>
                            </a:schemeClr>
                          </a:solidFill>
                        </a:rPr>
                        <a:t>104</a:t>
                      </a:r>
                    </a:p>
                  </a:txBody>
                  <a:tcPr/>
                </a:tc>
                <a:tc>
                  <a:txBody>
                    <a:bodyPr/>
                    <a:lstStyle/>
                    <a:p>
                      <a:pPr algn="ctr"/>
                      <a:r>
                        <a:rPr lang="en-GB" sz="1400" dirty="0">
                          <a:solidFill>
                            <a:schemeClr val="bg1">
                              <a:lumMod val="50000"/>
                            </a:schemeClr>
                          </a:solidFill>
                        </a:rPr>
                        <a:t>107</a:t>
                      </a:r>
                    </a:p>
                  </a:txBody>
                  <a:tcPr/>
                </a:tc>
                <a:tc>
                  <a:txBody>
                    <a:bodyPr/>
                    <a:lstStyle/>
                    <a:p>
                      <a:pPr algn="ctr"/>
                      <a:r>
                        <a:rPr lang="en-GB" sz="1400" dirty="0">
                          <a:solidFill>
                            <a:schemeClr val="bg1">
                              <a:lumMod val="50000"/>
                            </a:schemeClr>
                          </a:solidFill>
                        </a:rPr>
                        <a:t>122</a:t>
                      </a:r>
                    </a:p>
                  </a:txBody>
                  <a:tcPr/>
                </a:tc>
                <a:tc>
                  <a:txBody>
                    <a:bodyPr/>
                    <a:lstStyle/>
                    <a:p>
                      <a:pPr algn="ctr"/>
                      <a:r>
                        <a:rPr lang="en-GB" sz="1400" dirty="0">
                          <a:solidFill>
                            <a:schemeClr val="bg1">
                              <a:lumMod val="50000"/>
                            </a:schemeClr>
                          </a:solidFill>
                        </a:rPr>
                        <a:t>124</a:t>
                      </a:r>
                    </a:p>
                  </a:txBody>
                  <a:tcPr/>
                </a:tc>
                <a:tc>
                  <a:txBody>
                    <a:bodyPr/>
                    <a:lstStyle/>
                    <a:p>
                      <a:pPr algn="ctr"/>
                      <a:r>
                        <a:rPr lang="en-GB" sz="1400" dirty="0">
                          <a:solidFill>
                            <a:schemeClr val="bg1">
                              <a:lumMod val="50000"/>
                            </a:schemeClr>
                          </a:solidFill>
                        </a:rPr>
                        <a:t>130</a:t>
                      </a:r>
                    </a:p>
                  </a:txBody>
                  <a:tcPr/>
                </a:tc>
                <a:tc>
                  <a:txBody>
                    <a:bodyPr/>
                    <a:lstStyle/>
                    <a:p>
                      <a:pPr algn="ctr"/>
                      <a:r>
                        <a:rPr lang="en-GB" sz="1400" dirty="0">
                          <a:solidFill>
                            <a:schemeClr val="bg1">
                              <a:lumMod val="50000"/>
                            </a:schemeClr>
                          </a:solidFill>
                        </a:rPr>
                        <a:t>145</a:t>
                      </a:r>
                    </a:p>
                  </a:txBody>
                  <a:tcPr/>
                </a:tc>
                <a:tc>
                  <a:txBody>
                    <a:bodyPr/>
                    <a:lstStyle/>
                    <a:p>
                      <a:pPr algn="ctr"/>
                      <a:r>
                        <a:rPr lang="en-GB" sz="1400" dirty="0">
                          <a:solidFill>
                            <a:schemeClr val="bg1">
                              <a:lumMod val="50000"/>
                            </a:schemeClr>
                          </a:solidFill>
                        </a:rPr>
                        <a:t>154</a:t>
                      </a:r>
                    </a:p>
                  </a:txBody>
                  <a:tcPr/>
                </a:tc>
                <a:extLst>
                  <a:ext uri="{0D108BD9-81ED-4DB2-BD59-A6C34878D82A}">
                    <a16:rowId xmlns:a16="http://schemas.microsoft.com/office/drawing/2014/main" val="841582196"/>
                  </a:ext>
                </a:extLst>
              </a:tr>
            </a:tbl>
          </a:graphicData>
        </a:graphic>
      </p:graphicFrame>
    </p:spTree>
    <p:extLst>
      <p:ext uri="{BB962C8B-B14F-4D97-AF65-F5344CB8AC3E}">
        <p14:creationId xmlns:p14="http://schemas.microsoft.com/office/powerpoint/2010/main" val="3011064343"/>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RESEARCH COLLABORATION</a:t>
            </a:r>
          </a:p>
        </p:txBody>
      </p:sp>
    </p:spTree>
    <p:extLst>
      <p:ext uri="{BB962C8B-B14F-4D97-AF65-F5344CB8AC3E}">
        <p14:creationId xmlns:p14="http://schemas.microsoft.com/office/powerpoint/2010/main" val="317955662"/>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D28D-7B8B-4449-B9F4-DC13DF7BA214}"/>
              </a:ext>
            </a:extLst>
          </p:cNvPr>
          <p:cNvSpPr>
            <a:spLocks noGrp="1"/>
          </p:cNvSpPr>
          <p:nvPr>
            <p:ph type="title"/>
          </p:nvPr>
        </p:nvSpPr>
        <p:spPr>
          <a:xfrm>
            <a:off x="0" y="365126"/>
            <a:ext cx="8994098" cy="1325563"/>
          </a:xfrm>
        </p:spPr>
        <p:txBody>
          <a:bodyPr>
            <a:noAutofit/>
          </a:bodyPr>
          <a:lstStyle/>
          <a:p>
            <a:pPr algn="ctr"/>
            <a:r>
              <a:rPr lang="en-GB" sz="4000" b="1" dirty="0">
                <a:solidFill>
                  <a:srgbClr val="0070C0"/>
                </a:solidFill>
                <a:latin typeface="+mn-lt"/>
              </a:rPr>
              <a:t>Global science as global civil society </a:t>
            </a:r>
            <a:br>
              <a:rPr lang="en-GB" sz="4000" b="1" dirty="0">
                <a:solidFill>
                  <a:srgbClr val="0070C0"/>
                </a:solidFill>
                <a:latin typeface="+mn-lt"/>
              </a:rPr>
            </a:br>
            <a:r>
              <a:rPr lang="en-GB" sz="2800" dirty="0">
                <a:solidFill>
                  <a:srgbClr val="0070C0"/>
                </a:solidFill>
              </a:rPr>
              <a:t>‘The commons’: Neither state nor market</a:t>
            </a:r>
          </a:p>
        </p:txBody>
      </p:sp>
      <p:sp>
        <p:nvSpPr>
          <p:cNvPr id="3" name="Content Placeholder 2">
            <a:extLst>
              <a:ext uri="{FF2B5EF4-FFF2-40B4-BE49-F238E27FC236}">
                <a16:creationId xmlns:a16="http://schemas.microsoft.com/office/drawing/2014/main" id="{35BD96A2-CA29-644B-ABF1-2041BD64D549}"/>
              </a:ext>
            </a:extLst>
          </p:cNvPr>
          <p:cNvSpPr>
            <a:spLocks noGrp="1"/>
          </p:cNvSpPr>
          <p:nvPr>
            <p:ph idx="1"/>
          </p:nvPr>
        </p:nvSpPr>
        <p:spPr>
          <a:xfrm>
            <a:off x="486507" y="1690689"/>
            <a:ext cx="8170985" cy="4941276"/>
          </a:xfrm>
        </p:spPr>
        <p:txBody>
          <a:bodyPr>
            <a:normAutofit/>
          </a:bodyPr>
          <a:lstStyle/>
          <a:p>
            <a:r>
              <a:rPr lang="en-GB" sz="2400" dirty="0"/>
              <a:t>Governments invest in R&amp;D to secure a technological advantage in innovation. But scientists collaborate to advance knowledge and solve global problems  </a:t>
            </a:r>
          </a:p>
          <a:p>
            <a:r>
              <a:rPr lang="en-GB" sz="2400" dirty="0"/>
              <a:t>The developmental logic of </a:t>
            </a:r>
            <a:r>
              <a:rPr lang="en-GB" sz="2400" i="1" dirty="0"/>
              <a:t>global</a:t>
            </a:r>
            <a:r>
              <a:rPr lang="en-GB" sz="2400" dirty="0"/>
              <a:t> (as distinct from national) science is an open collaborative network not a semi closed competitive market, or a national arms race in technological advantage – though global science connects to both of those</a:t>
            </a:r>
          </a:p>
          <a:p>
            <a:r>
              <a:rPr lang="en-GB" sz="2400" dirty="0"/>
              <a:t>In the space between and across nations there is much voluntary cooperation, not just in the collaboration between research groups but institutional relations between universities. This recalls the argument about voluntary cooperation in civil society by Nobel Laureate Elinor Ostrom </a:t>
            </a:r>
          </a:p>
          <a:p>
            <a:pPr marL="357188" indent="0">
              <a:buNone/>
            </a:pPr>
            <a:r>
              <a:rPr lang="en-GB" sz="1600" dirty="0"/>
              <a:t>Elinor Ostrom (1990). </a:t>
            </a:r>
            <a:r>
              <a:rPr lang="en-GB" sz="1600" i="1" dirty="0"/>
              <a:t>Governing the Commons, </a:t>
            </a:r>
            <a:r>
              <a:rPr lang="en-GB" sz="1600" dirty="0"/>
              <a:t>Cambridge University Press</a:t>
            </a:r>
          </a:p>
          <a:p>
            <a:endParaRPr lang="en-GB" sz="2400" dirty="0"/>
          </a:p>
          <a:p>
            <a:endParaRPr lang="en-GB" dirty="0"/>
          </a:p>
        </p:txBody>
      </p:sp>
    </p:spTree>
    <p:extLst>
      <p:ext uri="{BB962C8B-B14F-4D97-AF65-F5344CB8AC3E}">
        <p14:creationId xmlns:p14="http://schemas.microsoft.com/office/powerpoint/2010/main" val="2591629232"/>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2F1A-7930-264E-A22A-9A0BEC370B6D}"/>
              </a:ext>
            </a:extLst>
          </p:cNvPr>
          <p:cNvSpPr>
            <a:spLocks noGrp="1"/>
          </p:cNvSpPr>
          <p:nvPr>
            <p:ph type="title"/>
          </p:nvPr>
        </p:nvSpPr>
        <p:spPr>
          <a:xfrm>
            <a:off x="457200" y="93785"/>
            <a:ext cx="8229600" cy="902826"/>
          </a:xfrm>
        </p:spPr>
        <p:txBody>
          <a:bodyPr>
            <a:normAutofit/>
          </a:bodyPr>
          <a:lstStyle/>
          <a:p>
            <a:pPr algn="ctr"/>
            <a:r>
              <a:rPr lang="en-GB" sz="4000" b="1" dirty="0">
                <a:solidFill>
                  <a:srgbClr val="0070C0"/>
                </a:solidFill>
                <a:latin typeface="+mn-lt"/>
              </a:rPr>
              <a:t>Global network logic</a:t>
            </a:r>
          </a:p>
        </p:txBody>
      </p:sp>
      <p:sp>
        <p:nvSpPr>
          <p:cNvPr id="3" name="Content Placeholder 2">
            <a:extLst>
              <a:ext uri="{FF2B5EF4-FFF2-40B4-BE49-F238E27FC236}">
                <a16:creationId xmlns:a16="http://schemas.microsoft.com/office/drawing/2014/main" id="{363C48B3-EEAD-6548-9C97-525D369E0DA0}"/>
              </a:ext>
            </a:extLst>
          </p:cNvPr>
          <p:cNvSpPr>
            <a:spLocks noGrp="1"/>
          </p:cNvSpPr>
          <p:nvPr>
            <p:ph idx="1"/>
          </p:nvPr>
        </p:nvSpPr>
        <p:spPr>
          <a:xfrm>
            <a:off x="254833" y="891103"/>
            <a:ext cx="8694295" cy="5775766"/>
          </a:xfrm>
        </p:spPr>
        <p:txBody>
          <a:bodyPr>
            <a:normAutofit fontScale="25000" lnSpcReduction="20000"/>
          </a:bodyPr>
          <a:lstStyle/>
          <a:p>
            <a:pPr marL="0" indent="0">
              <a:lnSpc>
                <a:spcPct val="120000"/>
              </a:lnSpc>
              <a:buNone/>
            </a:pPr>
            <a:r>
              <a:rPr lang="en-US" sz="8000" dirty="0"/>
              <a:t>“The organization may be more open to new members, since greater density of the network and the lowered </a:t>
            </a:r>
            <a:r>
              <a:rPr lang="en-US" sz="8000" dirty="0" err="1"/>
              <a:t>inbetweenness</a:t>
            </a:r>
            <a:r>
              <a:rPr lang="en-US" sz="8000" dirty="0"/>
              <a:t> measures suggest that fewer of the communications pass through the leading nodes or countries … international cooperation is particularly advantageous for less advanced countries… The global network presents opportunities for science policy-makers to seek efficiencies that were not available when a few nations dominated science. With improved scanning of research and more effective communications, [researchers can] leverage foreign research, data, equipment, and know-how.” (p. 12, </a:t>
            </a:r>
            <a:endParaRPr lang="en-US" sz="3200" dirty="0"/>
          </a:p>
          <a:p>
            <a:pPr marL="0" indent="0">
              <a:lnSpc>
                <a:spcPct val="120000"/>
              </a:lnSpc>
              <a:buNone/>
            </a:pPr>
            <a:r>
              <a:rPr lang="en-US" sz="8000" dirty="0"/>
              <a:t>“The active and robust global network is proof of its own usefulness. Researchers gain enough benefit from it that they are willing to extend the extra time and effort to maintain long-distance communications. Should capacity continue to grow in more places around the globe, one can expect to see more ‘nodes’ join the network. The global network is arguably now a more stable system that serves as a source of vitality and direction to R&amp;D at all lower levels…” (p. 12)</a:t>
            </a:r>
            <a:endParaRPr lang="en-US" sz="3200" dirty="0"/>
          </a:p>
          <a:p>
            <a:pPr marL="177800" indent="0">
              <a:lnSpc>
                <a:spcPct val="120000"/>
              </a:lnSpc>
              <a:buNone/>
            </a:pPr>
            <a:r>
              <a:rPr lang="en-US" sz="6400" dirty="0"/>
              <a:t>Wagner, C., Park H. and </a:t>
            </a:r>
            <a:r>
              <a:rPr lang="en-US" sz="6400" dirty="0" err="1"/>
              <a:t>Leydesdorff</a:t>
            </a:r>
            <a:r>
              <a:rPr lang="en-US" sz="6400" dirty="0"/>
              <a:t>, L. (2015). The continuing growth of global cooperation networks in research: A conundrum for national governments. </a:t>
            </a:r>
            <a:r>
              <a:rPr lang="en-US" sz="6400" i="1" dirty="0" err="1"/>
              <a:t>PLoS</a:t>
            </a:r>
            <a:r>
              <a:rPr lang="en-US" sz="6400" i="1" dirty="0"/>
              <a:t> ONE</a:t>
            </a:r>
            <a:r>
              <a:rPr lang="en-US" sz="6400" dirty="0"/>
              <a:t> 10 (7): e0131816. doi:10.1371/journal.pone.0131816</a:t>
            </a:r>
            <a:r>
              <a:rPr lang="en-GB" sz="6400" dirty="0"/>
              <a:t> </a:t>
            </a:r>
            <a:endParaRPr lang="en-US" sz="6400" dirty="0"/>
          </a:p>
        </p:txBody>
      </p:sp>
    </p:spTree>
    <p:extLst>
      <p:ext uri="{BB962C8B-B14F-4D97-AF65-F5344CB8AC3E}">
        <p14:creationId xmlns:p14="http://schemas.microsoft.com/office/powerpoint/2010/main" val="2793947520"/>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C48B3-EEAD-6548-9C97-525D369E0DA0}"/>
              </a:ext>
            </a:extLst>
          </p:cNvPr>
          <p:cNvSpPr>
            <a:spLocks noGrp="1"/>
          </p:cNvSpPr>
          <p:nvPr>
            <p:ph idx="1"/>
          </p:nvPr>
        </p:nvSpPr>
        <p:spPr>
          <a:xfrm>
            <a:off x="419360" y="1634848"/>
            <a:ext cx="8305280" cy="4966281"/>
          </a:xfrm>
        </p:spPr>
        <p:txBody>
          <a:bodyPr>
            <a:normAutofit/>
          </a:bodyPr>
          <a:lstStyle/>
          <a:p>
            <a:pPr marL="0" indent="0">
              <a:lnSpc>
                <a:spcPct val="100000"/>
              </a:lnSpc>
              <a:buNone/>
            </a:pPr>
            <a:r>
              <a:rPr lang="en-US" sz="2000" dirty="0"/>
              <a:t>“… the international and national networks may be shaping each other in a process of co-evolution between the national institutional structure and the global network. The relative influences of national and international networks appear to vary among nations. Globalization and internationalization can first be considered as a tendency, but in more than half of the countries, the international network has become the better predictor of the national participation at the global level than vice versa. In other cases, national patterns of collaboration still prevail.” (p. 11)</a:t>
            </a:r>
            <a:endParaRPr lang="en-US" sz="1400" dirty="0"/>
          </a:p>
          <a:p>
            <a:pPr marL="0" indent="0">
              <a:lnSpc>
                <a:spcPct val="100000"/>
              </a:lnSpc>
              <a:buNone/>
            </a:pPr>
            <a:r>
              <a:rPr lang="en-US" sz="2000" dirty="0"/>
              <a:t>“Collaboration has grown for reasons independent of the needs and policies of the state .. This dynamic system, operating orthogonally to national systems, is increasingly difficult to influence and even less amenable to governance as it grows... nations must learn to manage and benefit from a network. Networks operate by reciprocity, exchange, incentives, trust, and openness…” (p. 2, p. 12)</a:t>
            </a:r>
          </a:p>
          <a:p>
            <a:pPr marL="0" indent="0">
              <a:buNone/>
            </a:pPr>
            <a:r>
              <a:rPr lang="en-US" sz="1600" dirty="0"/>
              <a:t>Wagner, C., Park H. and </a:t>
            </a:r>
            <a:r>
              <a:rPr lang="en-US" sz="1600" dirty="0" err="1"/>
              <a:t>Leydesdorff</a:t>
            </a:r>
            <a:r>
              <a:rPr lang="en-US" sz="1600" dirty="0"/>
              <a:t>, L. (2015) </a:t>
            </a:r>
          </a:p>
        </p:txBody>
      </p:sp>
      <p:sp>
        <p:nvSpPr>
          <p:cNvPr id="4" name="Title 1">
            <a:extLst>
              <a:ext uri="{FF2B5EF4-FFF2-40B4-BE49-F238E27FC236}">
                <a16:creationId xmlns:a16="http://schemas.microsoft.com/office/drawing/2014/main" id="{3C5AF39E-C1D6-0140-B312-DAF18EDE40E4}"/>
              </a:ext>
            </a:extLst>
          </p:cNvPr>
          <p:cNvSpPr>
            <a:spLocks noGrp="1"/>
          </p:cNvSpPr>
          <p:nvPr>
            <p:ph type="title"/>
          </p:nvPr>
        </p:nvSpPr>
        <p:spPr>
          <a:xfrm>
            <a:off x="164892" y="304799"/>
            <a:ext cx="8559748" cy="1586919"/>
          </a:xfrm>
        </p:spPr>
        <p:txBody>
          <a:bodyPr>
            <a:noAutofit/>
          </a:bodyPr>
          <a:lstStyle/>
          <a:p>
            <a:pPr algn="ctr"/>
            <a:r>
              <a:rPr lang="en-GB" sz="4000" b="1" dirty="0">
                <a:solidFill>
                  <a:srgbClr val="0070C0"/>
                </a:solidFill>
                <a:latin typeface="+mn-lt"/>
              </a:rPr>
              <a:t>Global science is more autonomous, and dominant, </a:t>
            </a:r>
            <a:r>
              <a:rPr lang="en-GB" sz="4000" b="1" i="1" dirty="0">
                <a:solidFill>
                  <a:srgbClr val="0070C0"/>
                </a:solidFill>
                <a:latin typeface="+mn-lt"/>
              </a:rPr>
              <a:t>vis a vis </a:t>
            </a:r>
            <a:r>
              <a:rPr lang="en-GB" sz="4000" b="1" dirty="0">
                <a:solidFill>
                  <a:srgbClr val="0070C0"/>
                </a:solidFill>
                <a:latin typeface="+mn-lt"/>
              </a:rPr>
              <a:t>national science </a:t>
            </a:r>
          </a:p>
        </p:txBody>
      </p:sp>
    </p:spTree>
    <p:extLst>
      <p:ext uri="{BB962C8B-B14F-4D97-AF65-F5344CB8AC3E}">
        <p14:creationId xmlns:p14="http://schemas.microsoft.com/office/powerpoint/2010/main" val="1530099752"/>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CACB-4A9E-6440-80DD-115070A7047B}"/>
              </a:ext>
            </a:extLst>
          </p:cNvPr>
          <p:cNvSpPr>
            <a:spLocks noGrp="1"/>
          </p:cNvSpPr>
          <p:nvPr>
            <p:ph type="title"/>
          </p:nvPr>
        </p:nvSpPr>
        <p:spPr>
          <a:xfrm>
            <a:off x="0" y="219673"/>
            <a:ext cx="9144000" cy="1325563"/>
          </a:xfrm>
        </p:spPr>
        <p:txBody>
          <a:bodyPr>
            <a:noAutofit/>
          </a:bodyPr>
          <a:lstStyle/>
          <a:p>
            <a:pPr algn="ctr"/>
            <a:r>
              <a:rPr lang="en-GB" sz="4000" b="1" dirty="0">
                <a:solidFill>
                  <a:srgbClr val="0070C0"/>
                </a:solidFill>
                <a:latin typeface="+mn-lt"/>
              </a:rPr>
              <a:t>Growth in internationally co-authored science papers, all countries: 2003-2016</a:t>
            </a:r>
          </a:p>
        </p:txBody>
      </p:sp>
      <p:graphicFrame>
        <p:nvGraphicFramePr>
          <p:cNvPr id="4" name="Content Placeholder 3">
            <a:extLst>
              <a:ext uri="{FF2B5EF4-FFF2-40B4-BE49-F238E27FC236}">
                <a16:creationId xmlns:a16="http://schemas.microsoft.com/office/drawing/2014/main" id="{5744BA2A-71A7-2945-82D0-9DA023589382}"/>
              </a:ext>
            </a:extLst>
          </p:cNvPr>
          <p:cNvGraphicFramePr>
            <a:graphicFrameLocks noGrp="1"/>
          </p:cNvGraphicFramePr>
          <p:nvPr>
            <p:ph idx="1"/>
            <p:extLst/>
          </p:nvPr>
        </p:nvGraphicFramePr>
        <p:xfrm>
          <a:off x="457200" y="1600200"/>
          <a:ext cx="82296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3874292"/>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AD96-6FDF-9E41-AAE6-70A9479E73BC}"/>
              </a:ext>
            </a:extLst>
          </p:cNvPr>
          <p:cNvSpPr>
            <a:spLocks noGrp="1"/>
          </p:cNvSpPr>
          <p:nvPr>
            <p:ph type="title"/>
          </p:nvPr>
        </p:nvSpPr>
        <p:spPr>
          <a:xfrm>
            <a:off x="163285" y="339953"/>
            <a:ext cx="8817429" cy="1143000"/>
          </a:xfrm>
        </p:spPr>
        <p:txBody>
          <a:bodyPr>
            <a:noAutofit/>
          </a:bodyPr>
          <a:lstStyle/>
          <a:p>
            <a:pPr algn="ctr"/>
            <a:r>
              <a:rPr lang="en-GB" sz="4000" b="1" dirty="0">
                <a:solidFill>
                  <a:srgbClr val="0070C0"/>
                </a:solidFill>
                <a:latin typeface="+mn-lt"/>
              </a:rPr>
              <a:t>Percentage of papers internationally </a:t>
            </a:r>
            <a:br>
              <a:rPr lang="en-GB" sz="4000" b="1" dirty="0">
                <a:solidFill>
                  <a:srgbClr val="0070C0"/>
                </a:solidFill>
                <a:latin typeface="+mn-lt"/>
              </a:rPr>
            </a:br>
            <a:r>
              <a:rPr lang="en-GB" sz="4000" b="1" dirty="0">
                <a:solidFill>
                  <a:srgbClr val="0070C0"/>
                </a:solidFill>
                <a:latin typeface="+mn-lt"/>
              </a:rPr>
              <a:t>co-authored: 2003 and 2016</a:t>
            </a:r>
          </a:p>
        </p:txBody>
      </p:sp>
      <p:graphicFrame>
        <p:nvGraphicFramePr>
          <p:cNvPr id="4" name="Content Placeholder 3">
            <a:extLst>
              <a:ext uri="{FF2B5EF4-FFF2-40B4-BE49-F238E27FC236}">
                <a16:creationId xmlns:a16="http://schemas.microsoft.com/office/drawing/2014/main" id="{264F65B4-0172-5D40-8DB0-9B6C064C27CC}"/>
              </a:ext>
            </a:extLst>
          </p:cNvPr>
          <p:cNvGraphicFramePr>
            <a:graphicFrameLocks noGrp="1"/>
          </p:cNvGraphicFramePr>
          <p:nvPr>
            <p:ph idx="1"/>
            <p:extLst/>
          </p:nvPr>
        </p:nvGraphicFramePr>
        <p:xfrm>
          <a:off x="457200" y="1600200"/>
          <a:ext cx="8229600" cy="49377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1883075"/>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CFB4-E78F-B24B-82BA-3B130E402D41}"/>
              </a:ext>
            </a:extLst>
          </p:cNvPr>
          <p:cNvSpPr>
            <a:spLocks noGrp="1"/>
          </p:cNvSpPr>
          <p:nvPr>
            <p:ph type="title"/>
          </p:nvPr>
        </p:nvSpPr>
        <p:spPr>
          <a:xfrm>
            <a:off x="419724" y="170254"/>
            <a:ext cx="8364511" cy="2060574"/>
          </a:xfrm>
        </p:spPr>
        <p:txBody>
          <a:bodyPr>
            <a:normAutofit/>
          </a:bodyPr>
          <a:lstStyle/>
          <a:p>
            <a:pPr algn="ctr"/>
            <a:r>
              <a:rPr lang="en-GB" sz="3600" b="1" dirty="0">
                <a:solidFill>
                  <a:srgbClr val="0070C0"/>
                </a:solidFill>
                <a:latin typeface="+mn-lt"/>
              </a:rPr>
              <a:t>Proportion of all papers internationally co-authored, 2006 and 2016</a:t>
            </a:r>
          </a:p>
        </p:txBody>
      </p:sp>
      <p:pic>
        <p:nvPicPr>
          <p:cNvPr id="3" name="Picture 2">
            <a:extLst>
              <a:ext uri="{FF2B5EF4-FFF2-40B4-BE49-F238E27FC236}">
                <a16:creationId xmlns:a16="http://schemas.microsoft.com/office/drawing/2014/main" id="{0307083B-B387-7540-94E9-5C1225FF26D6}"/>
              </a:ext>
            </a:extLst>
          </p:cNvPr>
          <p:cNvPicPr>
            <a:picLocks noChangeAspect="1"/>
          </p:cNvPicPr>
          <p:nvPr/>
        </p:nvPicPr>
        <p:blipFill rotWithShape="1">
          <a:blip r:embed="rId2"/>
          <a:srcRect t="6025" b="31747"/>
          <a:stretch/>
        </p:blipFill>
        <p:spPr>
          <a:xfrm>
            <a:off x="483380" y="1826873"/>
            <a:ext cx="8240896" cy="4860873"/>
          </a:xfrm>
          <a:prstGeom prst="rect">
            <a:avLst/>
          </a:prstGeom>
          <a:ln w="3175">
            <a:solidFill>
              <a:schemeClr val="accent1"/>
            </a:solidFill>
          </a:ln>
        </p:spPr>
      </p:pic>
    </p:spTree>
    <p:extLst>
      <p:ext uri="{BB962C8B-B14F-4D97-AF65-F5344CB8AC3E}">
        <p14:creationId xmlns:p14="http://schemas.microsoft.com/office/powerpoint/2010/main" val="119289904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CROSS-BORDER STUDENT MOBILITY</a:t>
            </a:r>
          </a:p>
        </p:txBody>
      </p:sp>
    </p:spTree>
    <p:extLst>
      <p:ext uri="{BB962C8B-B14F-4D97-AF65-F5344CB8AC3E}">
        <p14:creationId xmlns:p14="http://schemas.microsoft.com/office/powerpoint/2010/main" val="1142687947"/>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2E78-2A7F-544D-9C1F-CA4EB7014590}"/>
              </a:ext>
            </a:extLst>
          </p:cNvPr>
          <p:cNvSpPr>
            <a:spLocks noGrp="1"/>
          </p:cNvSpPr>
          <p:nvPr>
            <p:ph type="title"/>
          </p:nvPr>
        </p:nvSpPr>
        <p:spPr>
          <a:xfrm>
            <a:off x="-55131" y="262181"/>
            <a:ext cx="9144000" cy="1116281"/>
          </a:xfrm>
        </p:spPr>
        <p:txBody>
          <a:bodyPr>
            <a:noAutofit/>
          </a:bodyPr>
          <a:lstStyle/>
          <a:p>
            <a:pPr algn="ctr"/>
            <a:r>
              <a:rPr lang="en-GB" sz="4000" b="1" dirty="0">
                <a:solidFill>
                  <a:srgbClr val="0070C0"/>
                </a:solidFill>
                <a:latin typeface="+mn-lt"/>
              </a:rPr>
              <a:t>Above average intensity of cross-border collaboration in research, 2016</a:t>
            </a:r>
            <a:br>
              <a:rPr lang="en-GB" sz="4000" b="1" dirty="0">
                <a:solidFill>
                  <a:srgbClr val="0070C0"/>
                </a:solidFill>
                <a:latin typeface="+mn-lt"/>
              </a:rPr>
            </a:br>
            <a:endParaRPr lang="en-GB" sz="1800" dirty="0">
              <a:latin typeface="+mn-lt"/>
            </a:endParaRPr>
          </a:p>
        </p:txBody>
      </p:sp>
      <p:graphicFrame>
        <p:nvGraphicFramePr>
          <p:cNvPr id="4" name="Content Placeholder 3">
            <a:extLst>
              <a:ext uri="{FF2B5EF4-FFF2-40B4-BE49-F238E27FC236}">
                <a16:creationId xmlns:a16="http://schemas.microsoft.com/office/drawing/2014/main" id="{8873DC22-FE1E-A445-A645-2F1ECEED27E1}"/>
              </a:ext>
            </a:extLst>
          </p:cNvPr>
          <p:cNvGraphicFramePr>
            <a:graphicFrameLocks noGrp="1"/>
          </p:cNvGraphicFramePr>
          <p:nvPr>
            <p:ph idx="1"/>
            <p:extLst/>
          </p:nvPr>
        </p:nvGraphicFramePr>
        <p:xfrm>
          <a:off x="401637" y="2830141"/>
          <a:ext cx="8340725" cy="3658800"/>
        </p:xfrm>
        <a:graphic>
          <a:graphicData uri="http://schemas.openxmlformats.org/drawingml/2006/table">
            <a:tbl>
              <a:tblPr firstRow="1" bandRow="1">
                <a:tableStyleId>{17292A2E-F333-43FB-9621-5CBBE7FDCDCB}</a:tableStyleId>
              </a:tblPr>
              <a:tblGrid>
                <a:gridCol w="1383030">
                  <a:extLst>
                    <a:ext uri="{9D8B030D-6E8A-4147-A177-3AD203B41FA5}">
                      <a16:colId xmlns:a16="http://schemas.microsoft.com/office/drawing/2014/main" val="3743077720"/>
                    </a:ext>
                  </a:extLst>
                </a:gridCol>
                <a:gridCol w="1097280">
                  <a:extLst>
                    <a:ext uri="{9D8B030D-6E8A-4147-A177-3AD203B41FA5}">
                      <a16:colId xmlns:a16="http://schemas.microsoft.com/office/drawing/2014/main" val="171299156"/>
                    </a:ext>
                  </a:extLst>
                </a:gridCol>
                <a:gridCol w="605790">
                  <a:extLst>
                    <a:ext uri="{9D8B030D-6E8A-4147-A177-3AD203B41FA5}">
                      <a16:colId xmlns:a16="http://schemas.microsoft.com/office/drawing/2014/main" val="623376036"/>
                    </a:ext>
                  </a:extLst>
                </a:gridCol>
                <a:gridCol w="1711606">
                  <a:extLst>
                    <a:ext uri="{9D8B030D-6E8A-4147-A177-3AD203B41FA5}">
                      <a16:colId xmlns:a16="http://schemas.microsoft.com/office/drawing/2014/main" val="1213741101"/>
                    </a:ext>
                  </a:extLst>
                </a:gridCol>
                <a:gridCol w="722984">
                  <a:extLst>
                    <a:ext uri="{9D8B030D-6E8A-4147-A177-3AD203B41FA5}">
                      <a16:colId xmlns:a16="http://schemas.microsoft.com/office/drawing/2014/main" val="1556785647"/>
                    </a:ext>
                  </a:extLst>
                </a:gridCol>
                <a:gridCol w="492358">
                  <a:extLst>
                    <a:ext uri="{9D8B030D-6E8A-4147-A177-3AD203B41FA5}">
                      <a16:colId xmlns:a16="http://schemas.microsoft.com/office/drawing/2014/main" val="710714174"/>
                    </a:ext>
                  </a:extLst>
                </a:gridCol>
                <a:gridCol w="1565042">
                  <a:extLst>
                    <a:ext uri="{9D8B030D-6E8A-4147-A177-3AD203B41FA5}">
                      <a16:colId xmlns:a16="http://schemas.microsoft.com/office/drawing/2014/main" val="767571800"/>
                    </a:ext>
                  </a:extLst>
                </a:gridCol>
                <a:gridCol w="762635">
                  <a:extLst>
                    <a:ext uri="{9D8B030D-6E8A-4147-A177-3AD203B41FA5}">
                      <a16:colId xmlns:a16="http://schemas.microsoft.com/office/drawing/2014/main" val="2275982588"/>
                    </a:ext>
                  </a:extLst>
                </a:gridCol>
              </a:tblGrid>
              <a:tr h="306000">
                <a:tc gridSpan="2">
                  <a:txBody>
                    <a:bodyPr/>
                    <a:lstStyle/>
                    <a:p>
                      <a:r>
                        <a:rPr lang="en-GB" sz="1400" dirty="0">
                          <a:solidFill>
                            <a:schemeClr val="bg1"/>
                          </a:solidFill>
                        </a:rPr>
                        <a:t>UNITED STATES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2060"/>
                    </a:solidFill>
                  </a:tcPr>
                </a:tc>
                <a:tc hMerge="1">
                  <a:txBody>
                    <a:bodyPr/>
                    <a:lstStyle/>
                    <a:p>
                      <a:endParaRPr lang="en-GB" dirty="0"/>
                    </a:p>
                  </a:txBody>
                  <a:tcPr/>
                </a:tc>
                <a:tc>
                  <a:txBody>
                    <a:bodyPr/>
                    <a:lstStyle/>
                    <a:p>
                      <a:endParaRPr lang="en-GB" sz="1400" dirty="0">
                        <a:solidFill>
                          <a:srgbClr val="0070C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400" dirty="0">
                          <a:solidFill>
                            <a:schemeClr val="bg1"/>
                          </a:solidFill>
                        </a:rPr>
                        <a:t>CHINA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2060"/>
                    </a:solidFill>
                  </a:tcPr>
                </a:tc>
                <a:tc hMerge="1">
                  <a:txBody>
                    <a:bodyPr/>
                    <a:lstStyle/>
                    <a:p>
                      <a:endParaRPr lang="en-GB" dirty="0"/>
                    </a:p>
                  </a:txBody>
                  <a:tcPr/>
                </a:tc>
                <a:tc>
                  <a:txBody>
                    <a:bodyPr/>
                    <a:lstStyle/>
                    <a:p>
                      <a:endParaRPr lang="en-GB" sz="1400" dirty="0">
                        <a:solidFill>
                          <a:srgbClr val="0070C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400" dirty="0">
                          <a:solidFill>
                            <a:schemeClr val="bg1"/>
                          </a:solidFill>
                        </a:rPr>
                        <a:t>JAPAN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2060"/>
                    </a:solidFill>
                  </a:tcPr>
                </a:tc>
                <a:tc hMerge="1">
                  <a:txBody>
                    <a:bodyPr/>
                    <a:lstStyle/>
                    <a:p>
                      <a:endParaRPr lang="en-GB" dirty="0"/>
                    </a:p>
                  </a:txBody>
                  <a:tcPr/>
                </a:tc>
                <a:extLst>
                  <a:ext uri="{0D108BD9-81ED-4DB2-BD59-A6C34878D82A}">
                    <a16:rowId xmlns:a16="http://schemas.microsoft.com/office/drawing/2014/main" val="2703848460"/>
                  </a:ext>
                </a:extLst>
              </a:tr>
              <a:tr h="323008">
                <a:tc>
                  <a:txBody>
                    <a:bodyPr/>
                    <a:lstStyle/>
                    <a:p>
                      <a:r>
                        <a:rPr lang="en-GB" sz="1600" dirty="0"/>
                        <a:t>Israel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1.33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Singapore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2.03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Thailand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3.28</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1948451"/>
                  </a:ext>
                </a:extLst>
              </a:tr>
              <a:tr h="273600">
                <a:tc>
                  <a:txBody>
                    <a:bodyPr/>
                    <a:lstStyle/>
                    <a:p>
                      <a:r>
                        <a:rPr lang="en-GB" sz="1600" dirty="0"/>
                        <a:t>South Korea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1.23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Taiwan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1.73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Taiwan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2.16</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1074636"/>
                  </a:ext>
                </a:extLst>
              </a:tr>
              <a:tr h="273600">
                <a:tc>
                  <a:txBody>
                    <a:bodyPr/>
                    <a:lstStyle/>
                    <a:p>
                      <a:r>
                        <a:rPr lang="en-GB" sz="1600" dirty="0"/>
                        <a:t>China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1.19</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Pakistan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1.23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South Korea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1.83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3041999"/>
                  </a:ext>
                </a:extLst>
              </a:tr>
              <a:tr h="273600">
                <a:tc>
                  <a:txBody>
                    <a:bodyPr/>
                    <a:lstStyle/>
                    <a:p>
                      <a:r>
                        <a:rPr lang="en-GB" sz="1600" dirty="0"/>
                        <a:t>Canada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1.13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United States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1.19</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Hungary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1.57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642055"/>
                  </a:ext>
                </a:extLst>
              </a:tr>
              <a:tr h="273600">
                <a:tc>
                  <a:txBody>
                    <a:bodyPr/>
                    <a:lstStyle/>
                    <a:p>
                      <a:r>
                        <a:rPr lang="en-GB" sz="1600" dirty="0"/>
                        <a:t>Taiwan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1.05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Australia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1.15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Malaysia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1.56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854186"/>
                  </a:ext>
                </a:extLst>
              </a:tr>
              <a:tr h="273600">
                <a:tc>
                  <a:txBody>
                    <a:bodyPr/>
                    <a:lstStyle/>
                    <a:p>
                      <a:r>
                        <a:rPr lang="en-GB" sz="1600" dirty="0"/>
                        <a:t>Mexico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1.04</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Japan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1600" dirty="0"/>
                        <a:t>1.09</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GB" sz="16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Russia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1.11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237250"/>
                  </a:ext>
                </a:extLst>
              </a:tr>
              <a:tr h="273600">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Egypt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1.11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8299860"/>
                  </a:ext>
                </a:extLst>
              </a:tr>
              <a:tr h="273600">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China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1.09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801179"/>
                  </a:ext>
                </a:extLst>
              </a:tr>
              <a:tr h="273600">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Poland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1.02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387655"/>
                  </a:ext>
                </a:extLst>
              </a:tr>
              <a:tr h="273600">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6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600" dirty="0"/>
                        <a:t>Czech Republic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spcAft>
                          <a:spcPts val="0"/>
                        </a:spcAft>
                      </a:pPr>
                      <a:r>
                        <a:rPr lang="en-US" sz="1600" dirty="0">
                          <a:effectLst/>
                        </a:rPr>
                        <a:t>1.02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099323"/>
                  </a:ext>
                </a:extLst>
              </a:tr>
            </a:tbl>
          </a:graphicData>
        </a:graphic>
      </p:graphicFrame>
      <p:sp>
        <p:nvSpPr>
          <p:cNvPr id="3" name="TextBox 2">
            <a:extLst>
              <a:ext uri="{FF2B5EF4-FFF2-40B4-BE49-F238E27FC236}">
                <a16:creationId xmlns:a16="http://schemas.microsoft.com/office/drawing/2014/main" id="{2CB810F8-8ED5-A94F-94F2-6B1B64209A78}"/>
              </a:ext>
            </a:extLst>
          </p:cNvPr>
          <p:cNvSpPr txBox="1"/>
          <p:nvPr/>
        </p:nvSpPr>
        <p:spPr>
          <a:xfrm>
            <a:off x="152687" y="1187532"/>
            <a:ext cx="8936182" cy="1446550"/>
          </a:xfrm>
          <a:prstGeom prst="rect">
            <a:avLst/>
          </a:prstGeom>
          <a:noFill/>
        </p:spPr>
        <p:txBody>
          <a:bodyPr wrap="square" rtlCol="0">
            <a:spAutoFit/>
          </a:bodyPr>
          <a:lstStyle/>
          <a:p>
            <a:r>
              <a:rPr lang="en-GB" sz="1600" b="1" dirty="0"/>
              <a:t>1.00</a:t>
            </a:r>
            <a:r>
              <a:rPr lang="en-GB" sz="1600" dirty="0"/>
              <a:t> indicates that the number of co-authored publications between the pair of countries is at the level that is expected given their overall rates of collaboration with all countries. </a:t>
            </a:r>
            <a:r>
              <a:rPr lang="en-GB" sz="1600" b="1" dirty="0"/>
              <a:t>1.50</a:t>
            </a:r>
            <a:r>
              <a:rPr lang="en-GB" sz="1600" dirty="0"/>
              <a:t> indicates very high intensity of collaboration relative to the expected level, i.e. a significant ‘bias’ in favour of that pairing within the overall pattern of cross-border networks. </a:t>
            </a:r>
            <a:r>
              <a:rPr lang="en-GB" sz="1600" b="1" dirty="0"/>
              <a:t>2.00</a:t>
            </a:r>
            <a:r>
              <a:rPr lang="en-GB" sz="1600" dirty="0"/>
              <a:t> indicates relatively exceptional intensity</a:t>
            </a:r>
          </a:p>
          <a:p>
            <a:endParaRPr lang="en-GB" sz="800" i="1" dirty="0"/>
          </a:p>
          <a:p>
            <a:r>
              <a:rPr lang="en-GB" sz="1600" i="1" dirty="0"/>
              <a:t>Data - US Science and Engineering Indicators, National Science Foundation </a:t>
            </a:r>
          </a:p>
        </p:txBody>
      </p:sp>
    </p:spTree>
    <p:extLst>
      <p:ext uri="{BB962C8B-B14F-4D97-AF65-F5344CB8AC3E}">
        <p14:creationId xmlns:p14="http://schemas.microsoft.com/office/powerpoint/2010/main" val="1763337416"/>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C218-C33D-2E4E-82BE-420D6C417041}"/>
              </a:ext>
            </a:extLst>
          </p:cNvPr>
          <p:cNvSpPr>
            <a:spLocks noGrp="1"/>
          </p:cNvSpPr>
          <p:nvPr>
            <p:ph type="title"/>
          </p:nvPr>
        </p:nvSpPr>
        <p:spPr>
          <a:xfrm>
            <a:off x="771153" y="1362653"/>
            <a:ext cx="7886700" cy="1325563"/>
          </a:xfrm>
        </p:spPr>
        <p:txBody>
          <a:bodyPr>
            <a:normAutofit/>
          </a:bodyPr>
          <a:lstStyle/>
          <a:p>
            <a:pPr algn="ctr"/>
            <a:r>
              <a:rPr lang="en-GB" sz="4000" dirty="0">
                <a:solidFill>
                  <a:srgbClr val="FF0000"/>
                </a:solidFill>
              </a:rPr>
              <a:t>GEO-POLITICS</a:t>
            </a:r>
          </a:p>
        </p:txBody>
      </p:sp>
    </p:spTree>
    <p:extLst>
      <p:ext uri="{BB962C8B-B14F-4D97-AF65-F5344CB8AC3E}">
        <p14:creationId xmlns:p14="http://schemas.microsoft.com/office/powerpoint/2010/main" val="612688553"/>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821C-5FEA-BD4C-9380-9FA9516B5EF3}"/>
              </a:ext>
            </a:extLst>
          </p:cNvPr>
          <p:cNvSpPr>
            <a:spLocks noGrp="1"/>
          </p:cNvSpPr>
          <p:nvPr>
            <p:ph type="title"/>
          </p:nvPr>
        </p:nvSpPr>
        <p:spPr>
          <a:xfrm>
            <a:off x="47501" y="78734"/>
            <a:ext cx="9048997" cy="1325563"/>
          </a:xfrm>
        </p:spPr>
        <p:txBody>
          <a:bodyPr>
            <a:normAutofit/>
          </a:bodyPr>
          <a:lstStyle/>
          <a:p>
            <a:pPr algn="ctr"/>
            <a:r>
              <a:rPr lang="en-GB" sz="4000" b="1" dirty="0">
                <a:solidFill>
                  <a:srgbClr val="0070C0"/>
                </a:solidFill>
                <a:latin typeface="+mn-lt"/>
              </a:rPr>
              <a:t>Spending on higher education: 2015</a:t>
            </a:r>
            <a:br>
              <a:rPr lang="en-GB" sz="4000" b="1" dirty="0">
                <a:solidFill>
                  <a:srgbClr val="0070C0"/>
                </a:solidFill>
                <a:latin typeface="+mn-lt"/>
              </a:rPr>
            </a:br>
            <a:r>
              <a:rPr lang="en-GB" sz="2800" dirty="0">
                <a:latin typeface="+mn-lt"/>
              </a:rPr>
              <a:t>current USD, Purchasing Power Parity (UNESCO data)</a:t>
            </a:r>
          </a:p>
        </p:txBody>
      </p:sp>
      <p:graphicFrame>
        <p:nvGraphicFramePr>
          <p:cNvPr id="4" name="Content Placeholder 3">
            <a:extLst>
              <a:ext uri="{FF2B5EF4-FFF2-40B4-BE49-F238E27FC236}">
                <a16:creationId xmlns:a16="http://schemas.microsoft.com/office/drawing/2014/main" id="{77BC988A-00E5-FF45-822B-F78FF26F44B3}"/>
              </a:ext>
            </a:extLst>
          </p:cNvPr>
          <p:cNvGraphicFramePr>
            <a:graphicFrameLocks noGrp="1"/>
          </p:cNvGraphicFramePr>
          <p:nvPr>
            <p:ph idx="1"/>
            <p:extLst/>
          </p:nvPr>
        </p:nvGraphicFramePr>
        <p:xfrm>
          <a:off x="628648" y="1285544"/>
          <a:ext cx="8123464" cy="5400040"/>
        </p:xfrm>
        <a:graphic>
          <a:graphicData uri="http://schemas.openxmlformats.org/drawingml/2006/table">
            <a:tbl>
              <a:tblPr firstRow="1" bandRow="1">
                <a:tableStyleId>{5C22544A-7EE6-4342-B048-85BDC9FD1C3A}</a:tableStyleId>
              </a:tblPr>
              <a:tblGrid>
                <a:gridCol w="2494562">
                  <a:extLst>
                    <a:ext uri="{9D8B030D-6E8A-4147-A177-3AD203B41FA5}">
                      <a16:colId xmlns:a16="http://schemas.microsoft.com/office/drawing/2014/main" val="2719612504"/>
                    </a:ext>
                  </a:extLst>
                </a:gridCol>
                <a:gridCol w="1496291">
                  <a:extLst>
                    <a:ext uri="{9D8B030D-6E8A-4147-A177-3AD203B41FA5}">
                      <a16:colId xmlns:a16="http://schemas.microsoft.com/office/drawing/2014/main" val="2689677990"/>
                    </a:ext>
                  </a:extLst>
                </a:gridCol>
                <a:gridCol w="1425039">
                  <a:extLst>
                    <a:ext uri="{9D8B030D-6E8A-4147-A177-3AD203B41FA5}">
                      <a16:colId xmlns:a16="http://schemas.microsoft.com/office/drawing/2014/main" val="177486154"/>
                    </a:ext>
                  </a:extLst>
                </a:gridCol>
                <a:gridCol w="1294411">
                  <a:extLst>
                    <a:ext uri="{9D8B030D-6E8A-4147-A177-3AD203B41FA5}">
                      <a16:colId xmlns:a16="http://schemas.microsoft.com/office/drawing/2014/main" val="3910304025"/>
                    </a:ext>
                  </a:extLst>
                </a:gridCol>
                <a:gridCol w="1413161">
                  <a:extLst>
                    <a:ext uri="{9D8B030D-6E8A-4147-A177-3AD203B41FA5}">
                      <a16:colId xmlns:a16="http://schemas.microsoft.com/office/drawing/2014/main" val="4186737086"/>
                    </a:ext>
                  </a:extLst>
                </a:gridCol>
              </a:tblGrid>
              <a:tr h="403291">
                <a:tc>
                  <a:txBody>
                    <a:bodyPr/>
                    <a:lstStyle/>
                    <a:p>
                      <a:r>
                        <a:rPr lang="en-GB" sz="1600" dirty="0"/>
                        <a:t>country</a:t>
                      </a:r>
                    </a:p>
                  </a:txBody>
                  <a:tcPr/>
                </a:tc>
                <a:tc>
                  <a:txBody>
                    <a:bodyPr/>
                    <a:lstStyle/>
                    <a:p>
                      <a:pPr algn="ctr"/>
                      <a:r>
                        <a:rPr lang="en-GB" sz="1600" dirty="0"/>
                        <a:t>spending 2015 </a:t>
                      </a:r>
                    </a:p>
                    <a:p>
                      <a:pPr algn="ctr"/>
                      <a:r>
                        <a:rPr lang="en-GB" sz="1600" dirty="0"/>
                        <a:t>($s million)</a:t>
                      </a:r>
                    </a:p>
                  </a:txBody>
                  <a:tcPr/>
                </a:tc>
                <a:tc>
                  <a:txBody>
                    <a:bodyPr/>
                    <a:lstStyle/>
                    <a:p>
                      <a:pPr algn="ctr"/>
                      <a:r>
                        <a:rPr lang="en-GB" sz="1600" dirty="0"/>
                        <a:t>population 2015</a:t>
                      </a:r>
                    </a:p>
                  </a:txBody>
                  <a:tcPr/>
                </a:tc>
                <a:tc>
                  <a:txBody>
                    <a:bodyPr/>
                    <a:lstStyle/>
                    <a:p>
                      <a:pPr algn="ctr"/>
                      <a:r>
                        <a:rPr lang="en-GB" sz="1600" dirty="0"/>
                        <a:t>Top 50 </a:t>
                      </a:r>
                      <a:r>
                        <a:rPr lang="en-GB" sz="1600" dirty="0" err="1"/>
                        <a:t>unis</a:t>
                      </a:r>
                      <a:r>
                        <a:rPr lang="en-GB" sz="1600" dirty="0"/>
                        <a:t> </a:t>
                      </a:r>
                    </a:p>
                    <a:p>
                      <a:pPr algn="ctr"/>
                      <a:r>
                        <a:rPr lang="en-GB" sz="1600" dirty="0"/>
                        <a:t>ARWU 2016</a:t>
                      </a:r>
                    </a:p>
                  </a:txBody>
                  <a:tcPr/>
                </a:tc>
                <a:tc>
                  <a:txBody>
                    <a:bodyPr/>
                    <a:lstStyle/>
                    <a:p>
                      <a:pPr algn="ctr"/>
                      <a:r>
                        <a:rPr lang="en-GB" sz="1600" dirty="0"/>
                        <a:t>Top 500 </a:t>
                      </a:r>
                      <a:r>
                        <a:rPr lang="en-GB" sz="1600" dirty="0" err="1"/>
                        <a:t>unis</a:t>
                      </a:r>
                      <a:r>
                        <a:rPr lang="en-GB" sz="1600" dirty="0"/>
                        <a:t> </a:t>
                      </a:r>
                    </a:p>
                    <a:p>
                      <a:pPr algn="ctr"/>
                      <a:r>
                        <a:rPr lang="en-GB" sz="1600" dirty="0"/>
                        <a:t>ARWU 2016</a:t>
                      </a:r>
                    </a:p>
                  </a:txBody>
                  <a:tcPr/>
                </a:tc>
                <a:extLst>
                  <a:ext uri="{0D108BD9-81ED-4DB2-BD59-A6C34878D82A}">
                    <a16:rowId xmlns:a16="http://schemas.microsoft.com/office/drawing/2014/main" val="1171024334"/>
                  </a:ext>
                </a:extLst>
              </a:tr>
              <a:tr h="370840">
                <a:tc>
                  <a:txBody>
                    <a:bodyPr/>
                    <a:lstStyle/>
                    <a:p>
                      <a:r>
                        <a:rPr lang="en-GB" sz="1800" dirty="0"/>
                        <a:t>United States</a:t>
                      </a:r>
                    </a:p>
                  </a:txBody>
                  <a:tcPr/>
                </a:tc>
                <a:tc>
                  <a:txBody>
                    <a:bodyPr/>
                    <a:lstStyle/>
                    <a:p>
                      <a:pPr algn="ctr"/>
                      <a:r>
                        <a:rPr lang="en-GB" sz="1800" dirty="0"/>
                        <a:t>239,345</a:t>
                      </a:r>
                    </a:p>
                  </a:txBody>
                  <a:tcPr/>
                </a:tc>
                <a:tc>
                  <a:txBody>
                    <a:bodyPr/>
                    <a:lstStyle/>
                    <a:p>
                      <a:pPr algn="ctr"/>
                      <a:r>
                        <a:rPr lang="en-GB" sz="1800" dirty="0"/>
                        <a:t>  325.7</a:t>
                      </a:r>
                    </a:p>
                  </a:txBody>
                  <a:tcPr/>
                </a:tc>
                <a:tc>
                  <a:txBody>
                    <a:bodyPr/>
                    <a:lstStyle/>
                    <a:p>
                      <a:pPr algn="ctr"/>
                      <a:r>
                        <a:rPr lang="en-GB" dirty="0"/>
                        <a:t>31</a:t>
                      </a:r>
                    </a:p>
                  </a:txBody>
                  <a:tcPr/>
                </a:tc>
                <a:tc>
                  <a:txBody>
                    <a:bodyPr/>
                    <a:lstStyle/>
                    <a:p>
                      <a:pPr algn="ctr"/>
                      <a:r>
                        <a:rPr lang="en-GB" sz="1800" dirty="0"/>
                        <a:t>137</a:t>
                      </a:r>
                    </a:p>
                  </a:txBody>
                  <a:tcPr/>
                </a:tc>
                <a:extLst>
                  <a:ext uri="{0D108BD9-81ED-4DB2-BD59-A6C34878D82A}">
                    <a16:rowId xmlns:a16="http://schemas.microsoft.com/office/drawing/2014/main" val="2118360913"/>
                  </a:ext>
                </a:extLst>
              </a:tr>
              <a:tr h="370840">
                <a:tc>
                  <a:txBody>
                    <a:bodyPr/>
                    <a:lstStyle/>
                    <a:p>
                      <a:r>
                        <a:rPr lang="en-GB" sz="1800" dirty="0"/>
                        <a:t>China</a:t>
                      </a:r>
                    </a:p>
                  </a:txBody>
                  <a:tcPr/>
                </a:tc>
                <a:tc>
                  <a:txBody>
                    <a:bodyPr/>
                    <a:lstStyle/>
                    <a:p>
                      <a:pPr algn="ctr"/>
                      <a:r>
                        <a:rPr lang="en-GB" sz="1400" dirty="0"/>
                        <a:t>data </a:t>
                      </a:r>
                      <a:r>
                        <a:rPr lang="en-GB" sz="1400" dirty="0" err="1"/>
                        <a:t>n.a</a:t>
                      </a:r>
                      <a:r>
                        <a:rPr lang="en-GB" sz="1400" dirty="0"/>
                        <a:t>.</a:t>
                      </a:r>
                    </a:p>
                  </a:txBody>
                  <a:tcPr/>
                </a:tc>
                <a:tc>
                  <a:txBody>
                    <a:bodyPr/>
                    <a:lstStyle/>
                    <a:p>
                      <a:pPr algn="ctr"/>
                      <a:r>
                        <a:rPr lang="en-GB" sz="1800" dirty="0"/>
                        <a:t>1390.0</a:t>
                      </a:r>
                    </a:p>
                  </a:txBody>
                  <a:tcPr/>
                </a:tc>
                <a:tc>
                  <a:txBody>
                    <a:bodyPr/>
                    <a:lstStyle/>
                    <a:p>
                      <a:pPr algn="ctr"/>
                      <a:r>
                        <a:rPr lang="en-GB" dirty="0"/>
                        <a:t>  0</a:t>
                      </a:r>
                    </a:p>
                  </a:txBody>
                  <a:tcPr/>
                </a:tc>
                <a:tc>
                  <a:txBody>
                    <a:bodyPr/>
                    <a:lstStyle/>
                    <a:p>
                      <a:pPr algn="ctr"/>
                      <a:r>
                        <a:rPr lang="en-GB" sz="1800" dirty="0"/>
                        <a:t>  41</a:t>
                      </a:r>
                    </a:p>
                  </a:txBody>
                  <a:tcPr/>
                </a:tc>
                <a:extLst>
                  <a:ext uri="{0D108BD9-81ED-4DB2-BD59-A6C34878D82A}">
                    <a16:rowId xmlns:a16="http://schemas.microsoft.com/office/drawing/2014/main" val="3673908247"/>
                  </a:ext>
                </a:extLst>
              </a:tr>
              <a:tr h="370840">
                <a:tc>
                  <a:txBody>
                    <a:bodyPr/>
                    <a:lstStyle/>
                    <a:p>
                      <a:r>
                        <a:rPr lang="en-GB" sz="1800" dirty="0"/>
                        <a:t>Germany</a:t>
                      </a:r>
                    </a:p>
                  </a:txBody>
                  <a:tcPr/>
                </a:tc>
                <a:tc>
                  <a:txBody>
                    <a:bodyPr/>
                    <a:lstStyle/>
                    <a:p>
                      <a:pPr algn="ctr"/>
                      <a:r>
                        <a:rPr lang="en-GB" sz="1800" dirty="0"/>
                        <a:t>  48,781</a:t>
                      </a:r>
                    </a:p>
                  </a:txBody>
                  <a:tcPr/>
                </a:tc>
                <a:tc>
                  <a:txBody>
                    <a:bodyPr/>
                    <a:lstStyle/>
                    <a:p>
                      <a:pPr algn="ctr"/>
                      <a:r>
                        <a:rPr lang="en-GB" sz="1800" dirty="0"/>
                        <a:t>    82.5</a:t>
                      </a:r>
                    </a:p>
                  </a:txBody>
                  <a:tcPr/>
                </a:tc>
                <a:tc>
                  <a:txBody>
                    <a:bodyPr/>
                    <a:lstStyle/>
                    <a:p>
                      <a:pPr algn="ctr"/>
                      <a:r>
                        <a:rPr lang="en-GB" dirty="0"/>
                        <a:t>  2</a:t>
                      </a:r>
                    </a:p>
                  </a:txBody>
                  <a:tcPr/>
                </a:tc>
                <a:tc>
                  <a:txBody>
                    <a:bodyPr/>
                    <a:lstStyle/>
                    <a:p>
                      <a:pPr algn="ctr"/>
                      <a:r>
                        <a:rPr lang="en-GB" sz="1800" dirty="0"/>
                        <a:t>  38</a:t>
                      </a:r>
                    </a:p>
                  </a:txBody>
                  <a:tcPr/>
                </a:tc>
                <a:extLst>
                  <a:ext uri="{0D108BD9-81ED-4DB2-BD59-A6C34878D82A}">
                    <a16:rowId xmlns:a16="http://schemas.microsoft.com/office/drawing/2014/main" val="54350459"/>
                  </a:ext>
                </a:extLst>
              </a:tr>
              <a:tr h="370840">
                <a:tc>
                  <a:txBody>
                    <a:bodyPr/>
                    <a:lstStyle/>
                    <a:p>
                      <a:r>
                        <a:rPr lang="en-GB" sz="1800" dirty="0"/>
                        <a:t>Brazil</a:t>
                      </a:r>
                    </a:p>
                  </a:txBody>
                  <a:tcPr/>
                </a:tc>
                <a:tc>
                  <a:txBody>
                    <a:bodyPr/>
                    <a:lstStyle/>
                    <a:p>
                      <a:pPr algn="ctr"/>
                      <a:r>
                        <a:rPr lang="en-GB" sz="1800" dirty="0"/>
                        <a:t>  43,176</a:t>
                      </a:r>
                    </a:p>
                  </a:txBody>
                  <a:tcPr/>
                </a:tc>
                <a:tc>
                  <a:txBody>
                    <a:bodyPr/>
                    <a:lstStyle/>
                    <a:p>
                      <a:pPr algn="ctr"/>
                      <a:r>
                        <a:rPr lang="en-GB" sz="1800" dirty="0"/>
                        <a:t>  209.4</a:t>
                      </a:r>
                    </a:p>
                  </a:txBody>
                  <a:tcPr/>
                </a:tc>
                <a:tc>
                  <a:txBody>
                    <a:bodyPr/>
                    <a:lstStyle/>
                    <a:p>
                      <a:pPr algn="ctr"/>
                      <a:r>
                        <a:rPr lang="en-GB" dirty="0"/>
                        <a:t>  0</a:t>
                      </a:r>
                    </a:p>
                  </a:txBody>
                  <a:tcPr/>
                </a:tc>
                <a:tc>
                  <a:txBody>
                    <a:bodyPr/>
                    <a:lstStyle/>
                    <a:p>
                      <a:pPr algn="ctr"/>
                      <a:r>
                        <a:rPr lang="en-GB" sz="1800" dirty="0"/>
                        <a:t>    6</a:t>
                      </a:r>
                    </a:p>
                  </a:txBody>
                  <a:tcPr/>
                </a:tc>
                <a:extLst>
                  <a:ext uri="{0D108BD9-81ED-4DB2-BD59-A6C34878D82A}">
                    <a16:rowId xmlns:a16="http://schemas.microsoft.com/office/drawing/2014/main" val="3510116689"/>
                  </a:ext>
                </a:extLst>
              </a:tr>
              <a:tr h="370840">
                <a:tc>
                  <a:txBody>
                    <a:bodyPr/>
                    <a:lstStyle/>
                    <a:p>
                      <a:r>
                        <a:rPr lang="en-GB" sz="1800" dirty="0"/>
                        <a:t>Japan </a:t>
                      </a:r>
                      <a:r>
                        <a:rPr lang="en-GB" sz="1400" dirty="0"/>
                        <a:t>(2017 spending data)</a:t>
                      </a:r>
                    </a:p>
                  </a:txBody>
                  <a:tcPr/>
                </a:tc>
                <a:tc>
                  <a:txBody>
                    <a:bodyPr/>
                    <a:lstStyle/>
                    <a:p>
                      <a:pPr algn="ctr"/>
                      <a:r>
                        <a:rPr lang="en-GB" sz="1800" dirty="0"/>
                        <a:t>  33,817</a:t>
                      </a:r>
                    </a:p>
                  </a:txBody>
                  <a:tcPr/>
                </a:tc>
                <a:tc>
                  <a:txBody>
                    <a:bodyPr/>
                    <a:lstStyle/>
                    <a:p>
                      <a:pPr algn="ctr"/>
                      <a:r>
                        <a:rPr lang="en-GB" sz="1800" dirty="0"/>
                        <a:t>  128.0</a:t>
                      </a:r>
                    </a:p>
                  </a:txBody>
                  <a:tcPr/>
                </a:tc>
                <a:tc>
                  <a:txBody>
                    <a:bodyPr/>
                    <a:lstStyle/>
                    <a:p>
                      <a:pPr algn="ctr"/>
                      <a:r>
                        <a:rPr lang="en-GB" dirty="0"/>
                        <a:t>  2</a:t>
                      </a:r>
                    </a:p>
                  </a:txBody>
                  <a:tcPr/>
                </a:tc>
                <a:tc>
                  <a:txBody>
                    <a:bodyPr/>
                    <a:lstStyle/>
                    <a:p>
                      <a:pPr algn="ctr"/>
                      <a:r>
                        <a:rPr lang="en-GB" sz="1800" dirty="0"/>
                        <a:t>  16</a:t>
                      </a:r>
                    </a:p>
                  </a:txBody>
                  <a:tcPr/>
                </a:tc>
                <a:extLst>
                  <a:ext uri="{0D108BD9-81ED-4DB2-BD59-A6C34878D82A}">
                    <a16:rowId xmlns:a16="http://schemas.microsoft.com/office/drawing/2014/main" val="2039034761"/>
                  </a:ext>
                </a:extLst>
              </a:tr>
              <a:tr h="370840">
                <a:tc>
                  <a:txBody>
                    <a:bodyPr/>
                    <a:lstStyle/>
                    <a:p>
                      <a:r>
                        <a:rPr lang="en-GB" sz="1800" dirty="0"/>
                        <a:t>United Kingdom</a:t>
                      </a:r>
                    </a:p>
                  </a:txBody>
                  <a:tcPr/>
                </a:tc>
                <a:tc>
                  <a:txBody>
                    <a:bodyPr/>
                    <a:lstStyle/>
                    <a:p>
                      <a:pPr algn="ctr"/>
                      <a:r>
                        <a:rPr lang="en-GB" sz="1800" dirty="0"/>
                        <a:t>  33,802</a:t>
                      </a:r>
                    </a:p>
                  </a:txBody>
                  <a:tcPr/>
                </a:tc>
                <a:tc>
                  <a:txBody>
                    <a:bodyPr/>
                    <a:lstStyle/>
                    <a:p>
                      <a:pPr algn="ctr"/>
                      <a:r>
                        <a:rPr lang="en-GB" sz="1800" dirty="0"/>
                        <a:t>    61.4</a:t>
                      </a:r>
                    </a:p>
                  </a:txBody>
                  <a:tcPr/>
                </a:tc>
                <a:tc>
                  <a:txBody>
                    <a:bodyPr/>
                    <a:lstStyle/>
                    <a:p>
                      <a:pPr algn="ctr"/>
                      <a:r>
                        <a:rPr lang="en-GB" dirty="0"/>
                        <a:t>  7</a:t>
                      </a:r>
                    </a:p>
                  </a:txBody>
                  <a:tcPr/>
                </a:tc>
                <a:tc>
                  <a:txBody>
                    <a:bodyPr/>
                    <a:lstStyle/>
                    <a:p>
                      <a:pPr algn="ctr"/>
                      <a:r>
                        <a:rPr lang="en-GB" sz="1800" dirty="0"/>
                        <a:t>  37</a:t>
                      </a:r>
                    </a:p>
                  </a:txBody>
                  <a:tcPr/>
                </a:tc>
                <a:extLst>
                  <a:ext uri="{0D108BD9-81ED-4DB2-BD59-A6C34878D82A}">
                    <a16:rowId xmlns:a16="http://schemas.microsoft.com/office/drawing/2014/main" val="2526028240"/>
                  </a:ext>
                </a:extLst>
              </a:tr>
              <a:tr h="370840">
                <a:tc>
                  <a:txBody>
                    <a:bodyPr/>
                    <a:lstStyle/>
                    <a:p>
                      <a:r>
                        <a:rPr lang="en-GB" sz="1800" dirty="0"/>
                        <a:t>France</a:t>
                      </a:r>
                    </a:p>
                  </a:txBody>
                  <a:tcPr/>
                </a:tc>
                <a:tc>
                  <a:txBody>
                    <a:bodyPr/>
                    <a:lstStyle/>
                    <a:p>
                      <a:pPr algn="ctr"/>
                      <a:r>
                        <a:rPr lang="en-GB" sz="1800" dirty="0"/>
                        <a:t>  33,641</a:t>
                      </a:r>
                    </a:p>
                  </a:txBody>
                  <a:tcPr/>
                </a:tc>
                <a:tc>
                  <a:txBody>
                    <a:bodyPr/>
                    <a:lstStyle/>
                    <a:p>
                      <a:pPr algn="ctr"/>
                      <a:r>
                        <a:rPr lang="en-GB" sz="1800" dirty="0"/>
                        <a:t>    62.3</a:t>
                      </a:r>
                    </a:p>
                  </a:txBody>
                  <a:tcPr/>
                </a:tc>
                <a:tc>
                  <a:txBody>
                    <a:bodyPr/>
                    <a:lstStyle/>
                    <a:p>
                      <a:pPr algn="ctr"/>
                      <a:r>
                        <a:rPr lang="en-GB" dirty="0"/>
                        <a:t>  2</a:t>
                      </a:r>
                    </a:p>
                  </a:txBody>
                  <a:tcPr/>
                </a:tc>
                <a:tc>
                  <a:txBody>
                    <a:bodyPr/>
                    <a:lstStyle/>
                    <a:p>
                      <a:pPr algn="ctr"/>
                      <a:r>
                        <a:rPr lang="en-GB" sz="1800" dirty="0"/>
                        <a:t>  22</a:t>
                      </a:r>
                    </a:p>
                  </a:txBody>
                  <a:tcPr/>
                </a:tc>
                <a:extLst>
                  <a:ext uri="{0D108BD9-81ED-4DB2-BD59-A6C34878D82A}">
                    <a16:rowId xmlns:a16="http://schemas.microsoft.com/office/drawing/2014/main" val="3869939782"/>
                  </a:ext>
                </a:extLst>
              </a:tr>
              <a:tr h="370840">
                <a:tc>
                  <a:txBody>
                    <a:bodyPr/>
                    <a:lstStyle/>
                    <a:p>
                      <a:r>
                        <a:rPr lang="en-GB" sz="1800" dirty="0"/>
                        <a:t>Russia</a:t>
                      </a:r>
                    </a:p>
                  </a:txBody>
                  <a:tcPr/>
                </a:tc>
                <a:tc>
                  <a:txBody>
                    <a:bodyPr/>
                    <a:lstStyle/>
                    <a:p>
                      <a:pPr algn="ctr"/>
                      <a:r>
                        <a:rPr lang="en-GB" sz="1800" dirty="0"/>
                        <a:t>  29,253</a:t>
                      </a:r>
                    </a:p>
                  </a:txBody>
                  <a:tcPr/>
                </a:tc>
                <a:tc>
                  <a:txBody>
                    <a:bodyPr/>
                    <a:lstStyle/>
                    <a:p>
                      <a:pPr algn="ctr"/>
                      <a:r>
                        <a:rPr lang="en-GB" sz="1800" dirty="0"/>
                        <a:t>  136.7</a:t>
                      </a:r>
                    </a:p>
                  </a:txBody>
                  <a:tcPr/>
                </a:tc>
                <a:tc>
                  <a:txBody>
                    <a:bodyPr/>
                    <a:lstStyle/>
                    <a:p>
                      <a:pPr algn="ctr"/>
                      <a:r>
                        <a:rPr lang="en-GB" dirty="0"/>
                        <a:t>  0</a:t>
                      </a:r>
                    </a:p>
                  </a:txBody>
                  <a:tcPr/>
                </a:tc>
                <a:tc>
                  <a:txBody>
                    <a:bodyPr/>
                    <a:lstStyle/>
                    <a:p>
                      <a:pPr algn="ctr"/>
                      <a:r>
                        <a:rPr lang="en-GB" sz="1800" dirty="0"/>
                        <a:t>    3</a:t>
                      </a:r>
                    </a:p>
                  </a:txBody>
                  <a:tcPr/>
                </a:tc>
                <a:extLst>
                  <a:ext uri="{0D108BD9-81ED-4DB2-BD59-A6C34878D82A}">
                    <a16:rowId xmlns:a16="http://schemas.microsoft.com/office/drawing/2014/main" val="3252235492"/>
                  </a:ext>
                </a:extLst>
              </a:tr>
              <a:tr h="370840">
                <a:tc>
                  <a:txBody>
                    <a:bodyPr/>
                    <a:lstStyle/>
                    <a:p>
                      <a:r>
                        <a:rPr lang="en-GB" sz="1800" dirty="0"/>
                        <a:t>Turkey</a:t>
                      </a:r>
                    </a:p>
                  </a:txBody>
                  <a:tcPr/>
                </a:tc>
                <a:tc>
                  <a:txBody>
                    <a:bodyPr/>
                    <a:lstStyle/>
                    <a:p>
                      <a:pPr algn="ctr"/>
                      <a:r>
                        <a:rPr lang="en-GB" sz="1800" dirty="0"/>
                        <a:t>  28,858</a:t>
                      </a:r>
                    </a:p>
                  </a:txBody>
                  <a:tcPr/>
                </a:tc>
                <a:tc>
                  <a:txBody>
                    <a:bodyPr/>
                    <a:lstStyle/>
                    <a:p>
                      <a:pPr algn="ctr"/>
                      <a:r>
                        <a:rPr lang="en-GB" sz="1800" dirty="0"/>
                        <a:t>    82.6</a:t>
                      </a:r>
                    </a:p>
                  </a:txBody>
                  <a:tcPr/>
                </a:tc>
                <a:tc>
                  <a:txBody>
                    <a:bodyPr/>
                    <a:lstStyle/>
                    <a:p>
                      <a:pPr algn="ctr"/>
                      <a:r>
                        <a:rPr lang="en-GB" dirty="0"/>
                        <a:t>  0</a:t>
                      </a:r>
                    </a:p>
                  </a:txBody>
                  <a:tcPr/>
                </a:tc>
                <a:tc>
                  <a:txBody>
                    <a:bodyPr/>
                    <a:lstStyle/>
                    <a:p>
                      <a:pPr algn="ctr"/>
                      <a:r>
                        <a:rPr lang="en-GB" sz="1800" dirty="0"/>
                        <a:t>    1</a:t>
                      </a:r>
                    </a:p>
                  </a:txBody>
                  <a:tcPr/>
                </a:tc>
                <a:extLst>
                  <a:ext uri="{0D108BD9-81ED-4DB2-BD59-A6C34878D82A}">
                    <a16:rowId xmlns:a16="http://schemas.microsoft.com/office/drawing/2014/main" val="841613272"/>
                  </a:ext>
                </a:extLst>
              </a:tr>
              <a:tr h="370840">
                <a:tc>
                  <a:txBody>
                    <a:bodyPr/>
                    <a:lstStyle/>
                    <a:p>
                      <a:r>
                        <a:rPr lang="en-GB" sz="1800" dirty="0"/>
                        <a:t>Canada</a:t>
                      </a:r>
                    </a:p>
                  </a:txBody>
                  <a:tcPr/>
                </a:tc>
                <a:tc>
                  <a:txBody>
                    <a:bodyPr/>
                    <a:lstStyle/>
                    <a:p>
                      <a:pPr algn="ctr"/>
                      <a:r>
                        <a:rPr lang="en-GB" sz="1800" dirty="0"/>
                        <a:t>  26,369</a:t>
                      </a:r>
                    </a:p>
                  </a:txBody>
                  <a:tcPr/>
                </a:tc>
                <a:tc>
                  <a:txBody>
                    <a:bodyPr/>
                    <a:lstStyle/>
                    <a:p>
                      <a:pPr algn="ctr"/>
                      <a:r>
                        <a:rPr lang="en-GB" sz="1800" dirty="0"/>
                        <a:t>    35.1</a:t>
                      </a:r>
                    </a:p>
                  </a:txBody>
                  <a:tcPr/>
                </a:tc>
                <a:tc>
                  <a:txBody>
                    <a:bodyPr/>
                    <a:lstStyle/>
                    <a:p>
                      <a:pPr algn="ctr"/>
                      <a:r>
                        <a:rPr lang="en-GB" dirty="0"/>
                        <a:t>  2</a:t>
                      </a:r>
                    </a:p>
                  </a:txBody>
                  <a:tcPr/>
                </a:tc>
                <a:tc>
                  <a:txBody>
                    <a:bodyPr/>
                    <a:lstStyle/>
                    <a:p>
                      <a:pPr algn="ctr"/>
                      <a:r>
                        <a:rPr lang="en-GB" sz="1800" dirty="0"/>
                        <a:t>  19</a:t>
                      </a:r>
                    </a:p>
                  </a:txBody>
                  <a:tcPr/>
                </a:tc>
                <a:extLst>
                  <a:ext uri="{0D108BD9-81ED-4DB2-BD59-A6C34878D82A}">
                    <a16:rowId xmlns:a16="http://schemas.microsoft.com/office/drawing/2014/main" val="3534771359"/>
                  </a:ext>
                </a:extLst>
              </a:tr>
              <a:tr h="370840">
                <a:tc>
                  <a:txBody>
                    <a:bodyPr/>
                    <a:lstStyle/>
                    <a:p>
                      <a:r>
                        <a:rPr lang="en-GB" sz="1800" dirty="0"/>
                        <a:t>Mexico</a:t>
                      </a:r>
                    </a:p>
                  </a:txBody>
                  <a:tcPr/>
                </a:tc>
                <a:tc>
                  <a:txBody>
                    <a:bodyPr/>
                    <a:lstStyle/>
                    <a:p>
                      <a:pPr algn="ctr"/>
                      <a:r>
                        <a:rPr lang="en-GB" sz="1800" dirty="0"/>
                        <a:t>  24,420</a:t>
                      </a:r>
                    </a:p>
                  </a:txBody>
                  <a:tcPr/>
                </a:tc>
                <a:tc>
                  <a:txBody>
                    <a:bodyPr/>
                    <a:lstStyle/>
                    <a:p>
                      <a:pPr algn="ctr"/>
                      <a:r>
                        <a:rPr lang="en-GB" sz="1800" dirty="0"/>
                        <a:t>  119.1</a:t>
                      </a:r>
                    </a:p>
                  </a:txBody>
                  <a:tcPr/>
                </a:tc>
                <a:tc>
                  <a:txBody>
                    <a:bodyPr/>
                    <a:lstStyle/>
                    <a:p>
                      <a:pPr algn="ctr"/>
                      <a:r>
                        <a:rPr lang="en-GB" dirty="0"/>
                        <a:t>  0</a:t>
                      </a:r>
                    </a:p>
                  </a:txBody>
                  <a:tcPr/>
                </a:tc>
                <a:tc>
                  <a:txBody>
                    <a:bodyPr/>
                    <a:lstStyle/>
                    <a:p>
                      <a:pPr algn="ctr"/>
                      <a:r>
                        <a:rPr lang="en-GB" sz="1800" dirty="0"/>
                        <a:t>    1</a:t>
                      </a:r>
                    </a:p>
                  </a:txBody>
                  <a:tcPr/>
                </a:tc>
                <a:extLst>
                  <a:ext uri="{0D108BD9-81ED-4DB2-BD59-A6C34878D82A}">
                    <a16:rowId xmlns:a16="http://schemas.microsoft.com/office/drawing/2014/main" val="351606692"/>
                  </a:ext>
                </a:extLst>
              </a:tr>
              <a:tr h="370840">
                <a:tc>
                  <a:txBody>
                    <a:bodyPr/>
                    <a:lstStyle/>
                    <a:p>
                      <a:r>
                        <a:rPr lang="en-GB" sz="1800" dirty="0"/>
                        <a:t>South Korea</a:t>
                      </a:r>
                    </a:p>
                  </a:txBody>
                  <a:tcPr/>
                </a:tc>
                <a:tc>
                  <a:txBody>
                    <a:bodyPr/>
                    <a:lstStyle/>
                    <a:p>
                      <a:pPr algn="ctr"/>
                      <a:r>
                        <a:rPr lang="en-GB" sz="1800" dirty="0"/>
                        <a:t>  16,964</a:t>
                      </a:r>
                    </a:p>
                  </a:txBody>
                  <a:tcPr/>
                </a:tc>
                <a:tc>
                  <a:txBody>
                    <a:bodyPr/>
                    <a:lstStyle/>
                    <a:p>
                      <a:pPr algn="ctr"/>
                      <a:r>
                        <a:rPr lang="en-GB" sz="1800" dirty="0"/>
                        <a:t>    49.1</a:t>
                      </a:r>
                    </a:p>
                  </a:txBody>
                  <a:tcPr/>
                </a:tc>
                <a:tc>
                  <a:txBody>
                    <a:bodyPr/>
                    <a:lstStyle/>
                    <a:p>
                      <a:pPr algn="ctr"/>
                      <a:r>
                        <a:rPr lang="en-GB" dirty="0"/>
                        <a:t>  0</a:t>
                      </a:r>
                    </a:p>
                  </a:txBody>
                  <a:tcPr/>
                </a:tc>
                <a:tc>
                  <a:txBody>
                    <a:bodyPr/>
                    <a:lstStyle/>
                    <a:p>
                      <a:pPr algn="ctr"/>
                      <a:r>
                        <a:rPr lang="en-GB" sz="1800" dirty="0"/>
                        <a:t>  11</a:t>
                      </a:r>
                    </a:p>
                  </a:txBody>
                  <a:tcPr/>
                </a:tc>
                <a:extLst>
                  <a:ext uri="{0D108BD9-81ED-4DB2-BD59-A6C34878D82A}">
                    <a16:rowId xmlns:a16="http://schemas.microsoft.com/office/drawing/2014/main" val="1370317168"/>
                  </a:ext>
                </a:extLst>
              </a:tr>
              <a:tr h="370840">
                <a:tc>
                  <a:txBody>
                    <a:bodyPr/>
                    <a:lstStyle/>
                    <a:p>
                      <a:r>
                        <a:rPr lang="en-GB" sz="1800" dirty="0"/>
                        <a:t>Australia</a:t>
                      </a:r>
                    </a:p>
                  </a:txBody>
                  <a:tcPr/>
                </a:tc>
                <a:tc>
                  <a:txBody>
                    <a:bodyPr/>
                    <a:lstStyle/>
                    <a:p>
                      <a:pPr algn="ctr"/>
                      <a:r>
                        <a:rPr lang="en-GB" sz="1800" dirty="0"/>
                        <a:t>  16,928</a:t>
                      </a:r>
                    </a:p>
                  </a:txBody>
                  <a:tcPr/>
                </a:tc>
                <a:tc>
                  <a:txBody>
                    <a:bodyPr/>
                    <a:lstStyle/>
                    <a:p>
                      <a:pPr algn="ctr"/>
                      <a:r>
                        <a:rPr lang="en-GB" sz="1800" dirty="0"/>
                        <a:t>    22.3</a:t>
                      </a:r>
                    </a:p>
                  </a:txBody>
                  <a:tcPr/>
                </a:tc>
                <a:tc>
                  <a:txBody>
                    <a:bodyPr/>
                    <a:lstStyle/>
                    <a:p>
                      <a:pPr algn="ctr"/>
                      <a:r>
                        <a:rPr lang="en-GB" dirty="0"/>
                        <a:t>  1</a:t>
                      </a:r>
                    </a:p>
                  </a:txBody>
                  <a:tcPr/>
                </a:tc>
                <a:tc>
                  <a:txBody>
                    <a:bodyPr/>
                    <a:lstStyle/>
                    <a:p>
                      <a:pPr algn="ctr"/>
                      <a:r>
                        <a:rPr lang="en-GB" sz="1800" dirty="0"/>
                        <a:t>  23</a:t>
                      </a:r>
                    </a:p>
                  </a:txBody>
                  <a:tcPr/>
                </a:tc>
                <a:extLst>
                  <a:ext uri="{0D108BD9-81ED-4DB2-BD59-A6C34878D82A}">
                    <a16:rowId xmlns:a16="http://schemas.microsoft.com/office/drawing/2014/main" val="3709400127"/>
                  </a:ext>
                </a:extLst>
              </a:tr>
            </a:tbl>
          </a:graphicData>
        </a:graphic>
      </p:graphicFrame>
    </p:spTree>
    <p:extLst>
      <p:ext uri="{BB962C8B-B14F-4D97-AF65-F5344CB8AC3E}">
        <p14:creationId xmlns:p14="http://schemas.microsoft.com/office/powerpoint/2010/main" val="3013600670"/>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36550" y="203200"/>
            <a:ext cx="8535988" cy="809625"/>
          </a:xfrm>
        </p:spPr>
        <p:txBody>
          <a:bodyPr rtlCol="0">
            <a:noAutofit/>
          </a:bodyPr>
          <a:lstStyle/>
          <a:p>
            <a:pPr algn="ctr" fontAlgn="auto">
              <a:spcAft>
                <a:spcPts val="0"/>
              </a:spcAft>
              <a:defRPr/>
            </a:pPr>
            <a:r>
              <a:rPr lang="en-US" sz="4000" b="1" dirty="0">
                <a:solidFill>
                  <a:srgbClr val="0070C0"/>
                </a:solidFill>
                <a:latin typeface="+mn-lt"/>
                <a:ea typeface="+mj-ea"/>
                <a:cs typeface="Gill Sans SemiBold"/>
              </a:rPr>
              <a:t>Top ten school systems OECD PISA 2015 </a:t>
            </a:r>
            <a:br>
              <a:rPr lang="en-US" sz="3200" dirty="0">
                <a:solidFill>
                  <a:srgbClr val="0070C0"/>
                </a:solidFill>
                <a:ea typeface="+mj-ea"/>
                <a:cs typeface="Gill Sans SemiBold"/>
              </a:rPr>
            </a:br>
            <a:r>
              <a:rPr lang="en-US" sz="2400" dirty="0">
                <a:ea typeface="+mj-ea"/>
                <a:cs typeface="Gill Sans"/>
              </a:rPr>
              <a:t>(mean student scores, East Asian education systems in </a:t>
            </a:r>
            <a:r>
              <a:rPr lang="en-US" sz="2400" b="1" dirty="0">
                <a:solidFill>
                  <a:srgbClr val="FF0000"/>
                </a:solidFill>
                <a:ea typeface="+mj-ea"/>
                <a:cs typeface="Gill Sans"/>
              </a:rPr>
              <a:t>red</a:t>
            </a:r>
            <a:r>
              <a:rPr lang="en-US" sz="2400" dirty="0">
                <a:ea typeface="+mj-ea"/>
                <a:cs typeface="Gill Sans"/>
              </a:rPr>
              <a:t>)</a:t>
            </a:r>
          </a:p>
        </p:txBody>
      </p:sp>
      <p:graphicFrame>
        <p:nvGraphicFramePr>
          <p:cNvPr id="5" name="Table Placeholder 4"/>
          <p:cNvGraphicFramePr>
            <a:graphicFrameLocks noGrp="1"/>
          </p:cNvGraphicFramePr>
          <p:nvPr>
            <p:ph type="tbl" idx="1"/>
            <p:extLst/>
          </p:nvPr>
        </p:nvGraphicFramePr>
        <p:xfrm>
          <a:off x="336551" y="1222375"/>
          <a:ext cx="8535988" cy="5033963"/>
        </p:xfrm>
        <a:graphic>
          <a:graphicData uri="http://schemas.openxmlformats.org/drawingml/2006/table">
            <a:tbl>
              <a:tblPr/>
              <a:tblGrid>
                <a:gridCol w="2865726">
                  <a:extLst>
                    <a:ext uri="{9D8B030D-6E8A-4147-A177-3AD203B41FA5}">
                      <a16:colId xmlns:a16="http://schemas.microsoft.com/office/drawing/2014/main" val="20000"/>
                    </a:ext>
                  </a:extLst>
                </a:gridCol>
                <a:gridCol w="2831731">
                  <a:extLst>
                    <a:ext uri="{9D8B030D-6E8A-4147-A177-3AD203B41FA5}">
                      <a16:colId xmlns:a16="http://schemas.microsoft.com/office/drawing/2014/main" val="20001"/>
                    </a:ext>
                  </a:extLst>
                </a:gridCol>
                <a:gridCol w="2838531">
                  <a:extLst>
                    <a:ext uri="{9D8B030D-6E8A-4147-A177-3AD203B41FA5}">
                      <a16:colId xmlns:a16="http://schemas.microsoft.com/office/drawing/2014/main" val="20002"/>
                    </a:ext>
                  </a:extLst>
                </a:gridCol>
              </a:tblGrid>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mn-lt"/>
                          <a:ea typeface="ＭＳ Ｐゴシック" charset="-128"/>
                        </a:rPr>
                        <a:t>Reading</a:t>
                      </a:r>
                      <a:endParaRPr kumimoji="0" lang="en-US" altLang="en-US" sz="1800" b="1" i="0" u="none" strike="noStrike" cap="none" normalizeH="0" baseline="0">
                        <a:ln>
                          <a:noFill/>
                        </a:ln>
                        <a:solidFill>
                          <a:srgbClr val="000000"/>
                        </a:solidFill>
                        <a:effectLst/>
                        <a:latin typeface="+mn-lt"/>
                        <a:ea typeface="ＭＳ Ｐゴシック" charset="-128"/>
                      </a:endParaRPr>
                    </a:p>
                  </a:txBody>
                  <a:tcPr marL="91432" marR="91432" marT="45723" marB="45723" horzOverflow="overflow">
                    <a:lnL w="9525" cap="flat" cmpd="sng" algn="ctr">
                      <a:solidFill>
                        <a:srgbClr val="7D60A0"/>
                      </a:solidFill>
                      <a:prstDash val="solid"/>
                      <a:round/>
                      <a:headEnd type="none" w="med" len="med"/>
                      <a:tailEnd type="none" w="med" len="med"/>
                    </a:lnL>
                    <a:lnR>
                      <a:noFill/>
                    </a:lnR>
                    <a:lnT w="9525" cap="flat" cmpd="sng" algn="ctr">
                      <a:solidFill>
                        <a:srgbClr val="7D60A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mn-lt"/>
                          <a:ea typeface="ＭＳ Ｐゴシック" charset="-128"/>
                        </a:rPr>
                        <a:t>Mathematics</a:t>
                      </a:r>
                      <a:endParaRPr kumimoji="0" lang="en-US" altLang="en-US" sz="1800" b="1" i="0" u="none" strike="noStrike" cap="none" normalizeH="0" baseline="0">
                        <a:ln>
                          <a:noFill/>
                        </a:ln>
                        <a:solidFill>
                          <a:srgbClr val="000000"/>
                        </a:solidFill>
                        <a:effectLst/>
                        <a:latin typeface="+mn-lt"/>
                        <a:ea typeface="ＭＳ Ｐゴシック" charset="-128"/>
                      </a:endParaRPr>
                    </a:p>
                  </a:txBody>
                  <a:tcPr marL="91432" marR="91432" marT="45723" marB="45723" horzOverflow="overflow">
                    <a:lnL>
                      <a:noFill/>
                    </a:lnL>
                    <a:lnR>
                      <a:noFill/>
                    </a:lnR>
                    <a:lnT w="9525" cap="flat" cmpd="sng" algn="ctr">
                      <a:solidFill>
                        <a:srgbClr val="7D60A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mn-lt"/>
                          <a:ea typeface="ＭＳ Ｐゴシック" charset="-128"/>
                        </a:rPr>
                        <a:t>Science</a:t>
                      </a:r>
                      <a:endParaRPr kumimoji="0" lang="en-US" altLang="en-US" sz="1800" b="1" i="0" u="none" strike="noStrike" cap="none" normalizeH="0" baseline="0">
                        <a:ln>
                          <a:noFill/>
                        </a:ln>
                        <a:solidFill>
                          <a:srgbClr val="000000"/>
                        </a:solidFill>
                        <a:effectLst/>
                        <a:latin typeface="+mn-lt"/>
                        <a:ea typeface="ＭＳ Ｐゴシック" charset="-128"/>
                      </a:endParaRPr>
                    </a:p>
                  </a:txBody>
                  <a:tcPr marL="91432" marR="91432" marT="45723" marB="45723" horzOverflow="overflow">
                    <a:lnL>
                      <a:noFill/>
                    </a:lnL>
                    <a:lnR w="9525" cap="flat" cmpd="sng" algn="ctr">
                      <a:solidFill>
                        <a:srgbClr val="7D60A0"/>
                      </a:solidFill>
                      <a:prstDash val="solid"/>
                      <a:round/>
                      <a:headEnd type="none" w="med" len="med"/>
                      <a:tailEnd type="none" w="med" len="med"/>
                    </a:lnR>
                    <a:lnT w="9525" cap="flat" cmpd="sng" algn="ctr">
                      <a:solidFill>
                        <a:srgbClr val="7D60A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387350">
                <a:tc>
                  <a:txBody>
                    <a:bodyPr/>
                    <a:lstStyle>
                      <a:lvl1pPr defTabSz="455613" eaLnBrk="0" hangingPunct="0">
                        <a:spcBef>
                          <a:spcPct val="20000"/>
                        </a:spcBef>
                        <a:buFont typeface="Arial" charset="0"/>
                        <a:defRPr sz="2400">
                          <a:solidFill>
                            <a:schemeClr val="tx1"/>
                          </a:solidFill>
                          <a:latin typeface="Calibri" charset="0"/>
                          <a:ea typeface="ＭＳ Ｐゴシック" charset="-128"/>
                        </a:defRPr>
                      </a:lvl1pPr>
                      <a:lvl2pPr marL="742950" indent="-285750" defTabSz="455613" eaLnBrk="0" hangingPunct="0">
                        <a:spcBef>
                          <a:spcPct val="20000"/>
                        </a:spcBef>
                        <a:buFont typeface="Arial" charset="0"/>
                        <a:defRPr sz="2000">
                          <a:solidFill>
                            <a:schemeClr val="tx1"/>
                          </a:solidFill>
                          <a:latin typeface="Calibri" charset="0"/>
                          <a:ea typeface="ＭＳ Ｐゴシック" charset="-128"/>
                        </a:defRPr>
                      </a:lvl2pPr>
                      <a:lvl3pPr marL="1143000" indent="-228600" defTabSz="455613" eaLnBrk="0" hangingPunct="0">
                        <a:spcBef>
                          <a:spcPct val="20000"/>
                        </a:spcBef>
                        <a:buFont typeface="Arial" charset="0"/>
                        <a:defRPr>
                          <a:solidFill>
                            <a:schemeClr val="tx1"/>
                          </a:solidFill>
                          <a:latin typeface="Calibri" charset="0"/>
                          <a:ea typeface="ＭＳ Ｐゴシック" charset="-128"/>
                        </a:defRPr>
                      </a:lvl3pPr>
                      <a:lvl4pPr marL="1600200" indent="-228600" defTabSz="455613" eaLnBrk="0" hangingPunct="0">
                        <a:spcBef>
                          <a:spcPct val="20000"/>
                        </a:spcBef>
                        <a:buFont typeface="Arial" charset="0"/>
                        <a:defRPr>
                          <a:solidFill>
                            <a:schemeClr val="tx1"/>
                          </a:solidFill>
                          <a:latin typeface="Calibri" charset="0"/>
                          <a:ea typeface="ＭＳ Ｐゴシック" charset="-128"/>
                        </a:defRPr>
                      </a:lvl4pPr>
                      <a:lvl5pPr marL="2057400" indent="-228600" defTabSz="455613" eaLnBrk="0" hangingPunct="0">
                        <a:spcBef>
                          <a:spcPct val="20000"/>
                        </a:spcBef>
                        <a:buFont typeface="Arial" charset="0"/>
                        <a:defRPr>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Singapore 535</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Singapore  564</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Singapore   556</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7350">
                <a:tc>
                  <a:txBody>
                    <a:bodyPr/>
                    <a:lstStyle>
                      <a:lvl1pPr defTabSz="455613" eaLnBrk="0" hangingPunct="0">
                        <a:spcBef>
                          <a:spcPct val="20000"/>
                        </a:spcBef>
                        <a:buFont typeface="Arial" charset="0"/>
                        <a:defRPr sz="2400">
                          <a:solidFill>
                            <a:schemeClr val="tx1"/>
                          </a:solidFill>
                          <a:latin typeface="Calibri" charset="0"/>
                          <a:ea typeface="ＭＳ Ｐゴシック" charset="-128"/>
                        </a:defRPr>
                      </a:lvl1pPr>
                      <a:lvl2pPr marL="742950" indent="-285750" defTabSz="455613" eaLnBrk="0" hangingPunct="0">
                        <a:spcBef>
                          <a:spcPct val="20000"/>
                        </a:spcBef>
                        <a:buFont typeface="Arial" charset="0"/>
                        <a:defRPr sz="2000">
                          <a:solidFill>
                            <a:schemeClr val="tx1"/>
                          </a:solidFill>
                          <a:latin typeface="Calibri" charset="0"/>
                          <a:ea typeface="ＭＳ Ｐゴシック" charset="-128"/>
                        </a:defRPr>
                      </a:lvl2pPr>
                      <a:lvl3pPr marL="1143000" indent="-228600" defTabSz="455613" eaLnBrk="0" hangingPunct="0">
                        <a:spcBef>
                          <a:spcPct val="20000"/>
                        </a:spcBef>
                        <a:buFont typeface="Arial" charset="0"/>
                        <a:defRPr>
                          <a:solidFill>
                            <a:schemeClr val="tx1"/>
                          </a:solidFill>
                          <a:latin typeface="Calibri" charset="0"/>
                          <a:ea typeface="ＭＳ Ｐゴシック" charset="-128"/>
                        </a:defRPr>
                      </a:lvl3pPr>
                      <a:lvl4pPr marL="1600200" indent="-228600" defTabSz="455613" eaLnBrk="0" hangingPunct="0">
                        <a:spcBef>
                          <a:spcPct val="20000"/>
                        </a:spcBef>
                        <a:buFont typeface="Arial" charset="0"/>
                        <a:defRPr>
                          <a:solidFill>
                            <a:schemeClr val="tx1"/>
                          </a:solidFill>
                          <a:latin typeface="Calibri" charset="0"/>
                          <a:ea typeface="ＭＳ Ｐゴシック" charset="-128"/>
                        </a:defRPr>
                      </a:lvl4pPr>
                      <a:lvl5pPr marL="2057400" indent="-228600" defTabSz="455613" eaLnBrk="0" hangingPunct="0">
                        <a:spcBef>
                          <a:spcPct val="20000"/>
                        </a:spcBef>
                        <a:buFont typeface="Arial" charset="0"/>
                        <a:defRPr>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Hong Kong SAR 527</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Hong Kong SAR  548</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Japan  538</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7350">
                <a:tc>
                  <a:txBody>
                    <a:bodyPr/>
                    <a:lstStyle>
                      <a:lvl1pPr defTabSz="455613" eaLnBrk="0" hangingPunct="0">
                        <a:spcBef>
                          <a:spcPct val="20000"/>
                        </a:spcBef>
                        <a:buFont typeface="Arial" charset="0"/>
                        <a:defRPr sz="2400">
                          <a:solidFill>
                            <a:schemeClr val="tx1"/>
                          </a:solidFill>
                          <a:latin typeface="Calibri" charset="0"/>
                          <a:ea typeface="ＭＳ Ｐゴシック" charset="-128"/>
                        </a:defRPr>
                      </a:lvl1pPr>
                      <a:lvl2pPr marL="742950" indent="-285750" defTabSz="455613" eaLnBrk="0" hangingPunct="0">
                        <a:spcBef>
                          <a:spcPct val="20000"/>
                        </a:spcBef>
                        <a:buFont typeface="Arial" charset="0"/>
                        <a:defRPr sz="2000">
                          <a:solidFill>
                            <a:schemeClr val="tx1"/>
                          </a:solidFill>
                          <a:latin typeface="Calibri" charset="0"/>
                          <a:ea typeface="ＭＳ Ｐゴシック" charset="-128"/>
                        </a:defRPr>
                      </a:lvl2pPr>
                      <a:lvl3pPr marL="1143000" indent="-228600" defTabSz="455613" eaLnBrk="0" hangingPunct="0">
                        <a:spcBef>
                          <a:spcPct val="20000"/>
                        </a:spcBef>
                        <a:buFont typeface="Arial" charset="0"/>
                        <a:defRPr>
                          <a:solidFill>
                            <a:schemeClr val="tx1"/>
                          </a:solidFill>
                          <a:latin typeface="Calibri" charset="0"/>
                          <a:ea typeface="ＭＳ Ｐゴシック" charset="-128"/>
                        </a:defRPr>
                      </a:lvl3pPr>
                      <a:lvl4pPr marL="1600200" indent="-228600" defTabSz="455613" eaLnBrk="0" hangingPunct="0">
                        <a:spcBef>
                          <a:spcPct val="20000"/>
                        </a:spcBef>
                        <a:buFont typeface="Arial" charset="0"/>
                        <a:defRPr>
                          <a:solidFill>
                            <a:schemeClr val="tx1"/>
                          </a:solidFill>
                          <a:latin typeface="Calibri" charset="0"/>
                          <a:ea typeface="ＭＳ Ｐゴシック" charset="-128"/>
                        </a:defRPr>
                      </a:lvl4pPr>
                      <a:lvl5pPr marL="2057400" indent="-228600" defTabSz="455613" eaLnBrk="0" hangingPunct="0">
                        <a:spcBef>
                          <a:spcPct val="20000"/>
                        </a:spcBef>
                        <a:buFont typeface="Arial" charset="0"/>
                        <a:defRPr>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2060"/>
                          </a:solidFill>
                          <a:effectLst/>
                          <a:latin typeface="+mn-lt"/>
                          <a:ea typeface="ＭＳ Ｐゴシック" charset="-128"/>
                        </a:rPr>
                        <a:t>Canada 527</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Macao SAR  544</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Estonia  534</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7350">
                <a:tc>
                  <a:txBody>
                    <a:bodyPr/>
                    <a:lstStyle>
                      <a:lvl1pPr defTabSz="455613" eaLnBrk="0" hangingPunct="0">
                        <a:spcBef>
                          <a:spcPct val="20000"/>
                        </a:spcBef>
                        <a:buFont typeface="Arial" charset="0"/>
                        <a:defRPr sz="2400">
                          <a:solidFill>
                            <a:schemeClr val="tx1"/>
                          </a:solidFill>
                          <a:latin typeface="Calibri" charset="0"/>
                          <a:ea typeface="ＭＳ Ｐゴシック" charset="-128"/>
                        </a:defRPr>
                      </a:lvl1pPr>
                      <a:lvl2pPr marL="742950" indent="-285750" defTabSz="455613" eaLnBrk="0" hangingPunct="0">
                        <a:spcBef>
                          <a:spcPct val="20000"/>
                        </a:spcBef>
                        <a:buFont typeface="Arial" charset="0"/>
                        <a:defRPr sz="2000">
                          <a:solidFill>
                            <a:schemeClr val="tx1"/>
                          </a:solidFill>
                          <a:latin typeface="Calibri" charset="0"/>
                          <a:ea typeface="ＭＳ Ｐゴシック" charset="-128"/>
                        </a:defRPr>
                      </a:lvl2pPr>
                      <a:lvl3pPr marL="1143000" indent="-228600" defTabSz="455613" eaLnBrk="0" hangingPunct="0">
                        <a:spcBef>
                          <a:spcPct val="20000"/>
                        </a:spcBef>
                        <a:buFont typeface="Arial" charset="0"/>
                        <a:defRPr>
                          <a:solidFill>
                            <a:schemeClr val="tx1"/>
                          </a:solidFill>
                          <a:latin typeface="Calibri" charset="0"/>
                          <a:ea typeface="ＭＳ Ｐゴシック" charset="-128"/>
                        </a:defRPr>
                      </a:lvl3pPr>
                      <a:lvl4pPr marL="1600200" indent="-228600" defTabSz="455613" eaLnBrk="0" hangingPunct="0">
                        <a:spcBef>
                          <a:spcPct val="20000"/>
                        </a:spcBef>
                        <a:buFont typeface="Arial" charset="0"/>
                        <a:defRPr>
                          <a:solidFill>
                            <a:schemeClr val="tx1"/>
                          </a:solidFill>
                          <a:latin typeface="Calibri" charset="0"/>
                          <a:ea typeface="ＭＳ Ｐゴシック" charset="-128"/>
                        </a:defRPr>
                      </a:lvl4pPr>
                      <a:lvl5pPr marL="2057400" indent="-228600" defTabSz="455613" eaLnBrk="0" hangingPunct="0">
                        <a:spcBef>
                          <a:spcPct val="20000"/>
                        </a:spcBef>
                        <a:buFont typeface="Arial" charset="0"/>
                        <a:defRPr>
                          <a:solidFill>
                            <a:schemeClr val="tx1"/>
                          </a:solidFill>
                          <a:latin typeface="Calibri" charset="0"/>
                          <a:ea typeface="ＭＳ Ｐゴシック" charset="-128"/>
                        </a:defRPr>
                      </a:lvl5pPr>
                      <a:lvl6pPr marL="25146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5613"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2060"/>
                          </a:solidFill>
                          <a:effectLst/>
                          <a:latin typeface="+mn-lt"/>
                          <a:ea typeface="ＭＳ Ｐゴシック" charset="-128"/>
                        </a:rPr>
                        <a:t>Finland 526</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Taiwan 542</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Taiwan 532</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Ireland 521</a:t>
                      </a:r>
                      <a:endParaRPr kumimoji="0" lang="en-US" altLang="en-US" sz="1800" b="0" i="0" u="none" strike="noStrike" cap="none" normalizeH="0" baseline="0" dirty="0">
                        <a:ln>
                          <a:noFill/>
                        </a:ln>
                        <a:solidFill>
                          <a:schemeClr val="bg1"/>
                        </a:solidFill>
                        <a:effectLst/>
                        <a:latin typeface="+mn-lt"/>
                        <a:ea typeface="ＭＳ Ｐゴシック" charset="-128"/>
                      </a:endParaRP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Japan  532</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Finland  531</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2060"/>
                          </a:solidFill>
                          <a:effectLst/>
                          <a:latin typeface="+mn-lt"/>
                          <a:ea typeface="ＭＳ Ｐゴシック" charset="-128"/>
                        </a:rPr>
                        <a:t>Estonia 519</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Four Chinese provinces  531</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Macao SAR  529</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South Korea 517</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South Korea 524</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dirty="0">
                          <a:latin typeface="+mn-lt"/>
                        </a:rPr>
                        <a:t>Canada  528</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Japan 516</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Switzerland  521</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Vietnam 525</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5763">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Norway 513</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mn-lt"/>
                          <a:ea typeface="ＭＳ Ｐゴシック" charset="-128"/>
                        </a:rPr>
                        <a:t>Estonia  520</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0000"/>
                          </a:solidFill>
                          <a:effectLst/>
                          <a:latin typeface="+mn-lt"/>
                          <a:ea typeface="ＭＳ Ｐゴシック" charset="-128"/>
                        </a:rPr>
                        <a:t>Hong Kong SAR  523</a:t>
                      </a: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FF0000"/>
                          </a:solidFill>
                          <a:effectLst/>
                          <a:latin typeface="+mn-lt"/>
                          <a:ea typeface="Gill Sans SemiBold" charset="0"/>
                          <a:cs typeface="Gill Sans SemiBold" charset="0"/>
                        </a:rPr>
                        <a:t>Vietnam  487</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FF0000"/>
                          </a:solidFill>
                          <a:effectLst/>
                          <a:latin typeface="+mn-lt"/>
                          <a:ea typeface="Gill Sans SemiBold" charset="0"/>
                          <a:cs typeface="Gill Sans SemiBold" charset="0"/>
                        </a:rPr>
                        <a:t>Vietnam  495</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bg1">
                            <a:lumMod val="95000"/>
                          </a:schemeClr>
                        </a:solidFill>
                        <a:effectLst/>
                        <a:latin typeface="+mn-lt"/>
                        <a:ea typeface="ＭＳ Ｐゴシック" charset="-128"/>
                      </a:endParaRPr>
                    </a:p>
                  </a:txBody>
                  <a:tcPr marL="91432" marR="91432"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0"/>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UK  498</a:t>
                      </a:r>
                      <a:endParaRPr kumimoji="0" lang="en-US" altLang="en-US" sz="1600" b="0" i="1" u="none" strike="noStrike" cap="none" normalizeH="0" baseline="0" dirty="0">
                        <a:ln>
                          <a:noFill/>
                        </a:ln>
                        <a:solidFill>
                          <a:srgbClr val="FFFFFF"/>
                        </a:solidFill>
                        <a:effectLst/>
                        <a:latin typeface="+mn-lt"/>
                        <a:ea typeface="Gill Sans SemiBold" charset="0"/>
                        <a:cs typeface="Gill Sans SemiBold" charset="0"/>
                      </a:endParaRP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UK  492</a:t>
                      </a:r>
                      <a:endParaRPr kumimoji="0" lang="en-US" altLang="en-US" sz="1600" b="0" i="1" u="none" strike="noStrike" cap="none" normalizeH="0" baseline="0" dirty="0">
                        <a:ln>
                          <a:noFill/>
                        </a:ln>
                        <a:solidFill>
                          <a:srgbClr val="FFFFFF"/>
                        </a:solidFill>
                        <a:effectLst/>
                        <a:latin typeface="+mn-lt"/>
                        <a:ea typeface="Gill Sans SemiBold" charset="0"/>
                        <a:cs typeface="Gill Sans SemiBold" charset="0"/>
                      </a:endParaRP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UK  509</a:t>
                      </a:r>
                      <a:endParaRPr kumimoji="0" lang="en-US" altLang="en-US" sz="1600" b="0" i="1" u="none" strike="noStrike" cap="none" normalizeH="0" baseline="0" dirty="0">
                        <a:ln>
                          <a:noFill/>
                        </a:ln>
                        <a:solidFill>
                          <a:srgbClr val="FFFFFF"/>
                        </a:solidFill>
                        <a:effectLst/>
                        <a:latin typeface="+mn-lt"/>
                        <a:ea typeface="Gill Sans SemiBold" charset="0"/>
                        <a:cs typeface="Gill Sans SemiBold" charset="0"/>
                      </a:endParaRP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1"/>
                  </a:ext>
                </a:extLst>
              </a:tr>
              <a:tr h="387350">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USA  497</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USA  470</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sz="2400">
                          <a:solidFill>
                            <a:schemeClr val="tx1"/>
                          </a:solidFill>
                          <a:latin typeface="Calibri" charset="0"/>
                          <a:ea typeface="ＭＳ Ｐゴシック" charset="-128"/>
                        </a:defRPr>
                      </a:lvl1pPr>
                      <a:lvl2pPr marL="742950" indent="-285750" eaLnBrk="0" hangingPunct="0">
                        <a:spcBef>
                          <a:spcPct val="20000"/>
                        </a:spcBef>
                        <a:buFont typeface="Arial" charset="0"/>
                        <a:defRPr sz="2000">
                          <a:solidFill>
                            <a:schemeClr val="tx1"/>
                          </a:solidFill>
                          <a:latin typeface="Calibri" charset="0"/>
                          <a:ea typeface="ＭＳ Ｐゴシック" charset="-128"/>
                        </a:defRPr>
                      </a:lvl2pPr>
                      <a:lvl3pPr marL="1143000" indent="-228600" eaLnBrk="0" hangingPunct="0">
                        <a:spcBef>
                          <a:spcPct val="20000"/>
                        </a:spcBef>
                        <a:buFont typeface="Arial" charset="0"/>
                        <a:defRPr>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mn-lt"/>
                          <a:ea typeface="Gill Sans SemiBold" charset="0"/>
                          <a:cs typeface="Gill Sans SemiBold" charset="0"/>
                        </a:rPr>
                        <a:t>USA  496</a:t>
                      </a:r>
                    </a:p>
                  </a:txBody>
                  <a:tcPr marL="91432" marR="91432"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2"/>
                  </a:ext>
                </a:extLst>
              </a:tr>
            </a:tbl>
          </a:graphicData>
        </a:graphic>
      </p:graphicFrame>
      <p:cxnSp>
        <p:nvCxnSpPr>
          <p:cNvPr id="6" name="Straight Connector 5"/>
          <p:cNvCxnSpPr/>
          <p:nvPr/>
        </p:nvCxnSpPr>
        <p:spPr>
          <a:xfrm flipV="1">
            <a:off x="663575" y="5461000"/>
            <a:ext cx="5432425" cy="142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96000" y="5827713"/>
            <a:ext cx="254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927894" y="6256338"/>
            <a:ext cx="7353300" cy="369332"/>
          </a:xfrm>
          <a:prstGeom prst="rect">
            <a:avLst/>
          </a:prstGeom>
          <a:noFill/>
        </p:spPr>
        <p:txBody>
          <a:bodyPr wrap="square" rtlCol="0">
            <a:spAutoFit/>
          </a:bodyPr>
          <a:lstStyle/>
          <a:p>
            <a:r>
              <a:rPr lang="en-US" sz="1200" b="1" dirty="0">
                <a:ea typeface="Gill Sans SemiBold" charset="0"/>
                <a:cs typeface="Gill Sans SemiBold" charset="0"/>
              </a:rPr>
              <a:t>Four Chinese provinces are Beijing-Shanghai-Jiangsu-</a:t>
            </a:r>
            <a:r>
              <a:rPr lang="en-US" sz="1200" b="1" dirty="0" err="1">
                <a:ea typeface="Gill Sans SemiBold" charset="0"/>
                <a:cs typeface="Gill Sans SemiBold" charset="0"/>
              </a:rPr>
              <a:t>Guangdon</a:t>
            </a:r>
            <a:r>
              <a:rPr lang="en-US" dirty="0"/>
              <a:t> </a:t>
            </a:r>
          </a:p>
        </p:txBody>
      </p:sp>
    </p:spTree>
    <p:extLst>
      <p:ext uri="{BB962C8B-B14F-4D97-AF65-F5344CB8AC3E}">
        <p14:creationId xmlns:p14="http://schemas.microsoft.com/office/powerpoint/2010/main" val="2358735004"/>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D2B6-6CED-F046-B0E9-8887CCB0BD70}"/>
              </a:ext>
            </a:extLst>
          </p:cNvPr>
          <p:cNvSpPr>
            <a:spLocks noGrp="1"/>
          </p:cNvSpPr>
          <p:nvPr>
            <p:ph type="title"/>
          </p:nvPr>
        </p:nvSpPr>
        <p:spPr>
          <a:xfrm>
            <a:off x="166591" y="163773"/>
            <a:ext cx="8810818" cy="1143000"/>
          </a:xfrm>
        </p:spPr>
        <p:txBody>
          <a:bodyPr>
            <a:noAutofit/>
          </a:bodyPr>
          <a:lstStyle/>
          <a:p>
            <a:pPr algn="ctr"/>
            <a:r>
              <a:rPr lang="en-US" sz="4000" b="1" dirty="0">
                <a:solidFill>
                  <a:srgbClr val="0070C0"/>
                </a:solidFill>
                <a:latin typeface="+mn-lt"/>
                <a:ea typeface="Georgia" charset="0"/>
                <a:cs typeface="Georgia" charset="0"/>
              </a:rPr>
              <a:t>Annual number of research papers, </a:t>
            </a:r>
            <a:br>
              <a:rPr lang="en-US" sz="4000" b="1" dirty="0">
                <a:solidFill>
                  <a:srgbClr val="0070C0"/>
                </a:solidFill>
                <a:latin typeface="+mn-lt"/>
                <a:ea typeface="Georgia" charset="0"/>
                <a:cs typeface="Georgia" charset="0"/>
              </a:rPr>
            </a:br>
            <a:r>
              <a:rPr lang="en-US" sz="4000" b="1" dirty="0">
                <a:solidFill>
                  <a:srgbClr val="0070C0"/>
                </a:solidFill>
                <a:latin typeface="+mn-lt"/>
                <a:ea typeface="Georgia" charset="0"/>
                <a:cs typeface="Georgia" charset="0"/>
              </a:rPr>
              <a:t>USA, China, UK: 2003-2016 </a:t>
            </a:r>
            <a:endParaRPr lang="en-GB" sz="4000" b="1" dirty="0">
              <a:solidFill>
                <a:srgbClr val="0070C0"/>
              </a:solidFill>
              <a:latin typeface="+mn-lt"/>
            </a:endParaRPr>
          </a:p>
        </p:txBody>
      </p:sp>
      <p:graphicFrame>
        <p:nvGraphicFramePr>
          <p:cNvPr id="4" name="Content Placeholder 3">
            <a:extLst>
              <a:ext uri="{FF2B5EF4-FFF2-40B4-BE49-F238E27FC236}">
                <a16:creationId xmlns:a16="http://schemas.microsoft.com/office/drawing/2014/main" id="{DA07E6A1-1EC9-7744-A5E7-CEA6BF09FEE4}"/>
              </a:ext>
            </a:extLst>
          </p:cNvPr>
          <p:cNvGraphicFramePr>
            <a:graphicFrameLocks noGrp="1"/>
          </p:cNvGraphicFramePr>
          <p:nvPr>
            <p:ph idx="1"/>
            <p:extLst/>
          </p:nvPr>
        </p:nvGraphicFramePr>
        <p:xfrm>
          <a:off x="457200" y="1504127"/>
          <a:ext cx="8229600" cy="50171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0576866"/>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917C-4428-5E47-9511-734D0DBC5070}"/>
              </a:ext>
            </a:extLst>
          </p:cNvPr>
          <p:cNvSpPr>
            <a:spLocks noGrp="1"/>
          </p:cNvSpPr>
          <p:nvPr>
            <p:ph type="title"/>
          </p:nvPr>
        </p:nvSpPr>
        <p:spPr>
          <a:xfrm>
            <a:off x="0" y="274638"/>
            <a:ext cx="8686800" cy="1143000"/>
          </a:xfrm>
        </p:spPr>
        <p:txBody>
          <a:bodyPr>
            <a:noAutofit/>
          </a:bodyPr>
          <a:lstStyle/>
          <a:p>
            <a:pPr algn="ctr"/>
            <a:r>
              <a:rPr lang="en-GB" sz="3600" b="1" dirty="0">
                <a:solidFill>
                  <a:srgbClr val="0070C0"/>
                </a:solidFill>
                <a:latin typeface="+mn-lt"/>
              </a:rPr>
              <a:t>Growth of China-associated science papers</a:t>
            </a:r>
            <a:br>
              <a:rPr lang="en-GB" sz="3600" b="1" dirty="0">
                <a:solidFill>
                  <a:srgbClr val="0070C0"/>
                </a:solidFill>
                <a:latin typeface="+mn-lt"/>
              </a:rPr>
            </a:br>
            <a:r>
              <a:rPr lang="en-GB" sz="2400" dirty="0">
                <a:latin typeface="+mn-lt"/>
              </a:rPr>
              <a:t>Proportion (%) of total worldwide papers in Scopus: 2000-2016 </a:t>
            </a:r>
          </a:p>
        </p:txBody>
      </p:sp>
      <p:graphicFrame>
        <p:nvGraphicFramePr>
          <p:cNvPr id="4" name="Content Placeholder 3">
            <a:extLst>
              <a:ext uri="{FF2B5EF4-FFF2-40B4-BE49-F238E27FC236}">
                <a16:creationId xmlns:a16="http://schemas.microsoft.com/office/drawing/2014/main" id="{80CBCC23-F246-1045-8E9F-D18E865B5ADB}"/>
              </a:ext>
            </a:extLst>
          </p:cNvPr>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0882473"/>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D782-550F-184D-8FF5-08079404AF65}"/>
              </a:ext>
            </a:extLst>
          </p:cNvPr>
          <p:cNvSpPr>
            <a:spLocks noGrp="1"/>
          </p:cNvSpPr>
          <p:nvPr>
            <p:ph type="title"/>
          </p:nvPr>
        </p:nvSpPr>
        <p:spPr>
          <a:xfrm>
            <a:off x="0" y="274637"/>
            <a:ext cx="9144000" cy="1565737"/>
          </a:xfrm>
        </p:spPr>
        <p:txBody>
          <a:bodyPr>
            <a:noAutofit/>
          </a:bodyPr>
          <a:lstStyle/>
          <a:p>
            <a:r>
              <a:rPr lang="en-US" sz="3600" b="1" dirty="0">
                <a:solidFill>
                  <a:srgbClr val="0070C0"/>
                </a:solidFill>
                <a:latin typeface="+mn-lt"/>
              </a:rPr>
              <a:t>Hegemony: Who cites US, who is cited by US</a:t>
            </a:r>
            <a:br>
              <a:rPr lang="en-US" sz="2000" dirty="0"/>
            </a:br>
            <a:r>
              <a:rPr lang="en-US" sz="1800" dirty="0"/>
              <a:t>The rate at which papers by authors from selected countries are cited by papers with authors from United States, compared to the rate that these countries cite United States authors, science and engineering papers, 2014</a:t>
            </a:r>
            <a:r>
              <a:rPr lang="en-GB" sz="1800" dirty="0"/>
              <a:t>. </a:t>
            </a:r>
            <a:r>
              <a:rPr lang="en-GB" sz="1800" b="1" dirty="0"/>
              <a:t>world average = 1.00</a:t>
            </a:r>
          </a:p>
        </p:txBody>
      </p:sp>
      <p:graphicFrame>
        <p:nvGraphicFramePr>
          <p:cNvPr id="4" name="Content Placeholder 3">
            <a:extLst>
              <a:ext uri="{FF2B5EF4-FFF2-40B4-BE49-F238E27FC236}">
                <a16:creationId xmlns:a16="http://schemas.microsoft.com/office/drawing/2014/main" id="{93CB1BC9-074B-1B41-ADCE-F6CECBD4BB90}"/>
              </a:ext>
            </a:extLst>
          </p:cNvPr>
          <p:cNvGraphicFramePr>
            <a:graphicFrameLocks noGrp="1"/>
          </p:cNvGraphicFramePr>
          <p:nvPr>
            <p:ph idx="1"/>
            <p:extLst/>
          </p:nvPr>
        </p:nvGraphicFramePr>
        <p:xfrm>
          <a:off x="457200" y="1924291"/>
          <a:ext cx="8229600" cy="47226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4948735"/>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83724-B255-6E45-9D95-BB0DDD94608E}"/>
              </a:ext>
            </a:extLst>
          </p:cNvPr>
          <p:cNvSpPr>
            <a:spLocks noGrp="1"/>
          </p:cNvSpPr>
          <p:nvPr>
            <p:ph type="title"/>
          </p:nvPr>
        </p:nvSpPr>
        <p:spPr>
          <a:xfrm>
            <a:off x="0" y="104405"/>
            <a:ext cx="9026769" cy="1143000"/>
          </a:xfrm>
        </p:spPr>
        <p:txBody>
          <a:bodyPr>
            <a:normAutofit/>
          </a:bodyPr>
          <a:lstStyle/>
          <a:p>
            <a:pPr algn="ctr"/>
            <a:r>
              <a:rPr lang="en-GB" sz="4000" b="1" dirty="0">
                <a:solidFill>
                  <a:srgbClr val="0070C0"/>
                </a:solidFill>
                <a:latin typeface="+mn-lt"/>
              </a:rPr>
              <a:t>Growth in high citation (top 10%) papers</a:t>
            </a:r>
            <a:br>
              <a:rPr lang="en-GB" sz="3200" dirty="0">
                <a:solidFill>
                  <a:srgbClr val="0070C0"/>
                </a:solidFill>
              </a:rPr>
            </a:br>
            <a:r>
              <a:rPr lang="en-GB" sz="2800" dirty="0"/>
              <a:t>selected East Asian universities: 2006-09 to 2012-15</a:t>
            </a:r>
          </a:p>
        </p:txBody>
      </p:sp>
      <p:graphicFrame>
        <p:nvGraphicFramePr>
          <p:cNvPr id="4" name="Content Placeholder 3">
            <a:extLst>
              <a:ext uri="{FF2B5EF4-FFF2-40B4-BE49-F238E27FC236}">
                <a16:creationId xmlns:a16="http://schemas.microsoft.com/office/drawing/2014/main" id="{667A371B-D59C-7A47-9B4C-47B5858A526A}"/>
              </a:ext>
            </a:extLst>
          </p:cNvPr>
          <p:cNvGraphicFramePr>
            <a:graphicFrameLocks noGrp="1"/>
          </p:cNvGraphicFramePr>
          <p:nvPr>
            <p:ph idx="1"/>
            <p:extLst/>
          </p:nvPr>
        </p:nvGraphicFramePr>
        <p:xfrm>
          <a:off x="457200" y="1247405"/>
          <a:ext cx="8229600" cy="5500080"/>
        </p:xfrm>
        <a:graphic>
          <a:graphicData uri="http://schemas.openxmlformats.org/drawingml/2006/table">
            <a:tbl>
              <a:tblPr firstRow="1" bandRow="1">
                <a:tableStyleId>{5A111915-BE36-4E01-A7E5-04B1672EAD32}</a:tableStyleId>
              </a:tblPr>
              <a:tblGrid>
                <a:gridCol w="2227386">
                  <a:extLst>
                    <a:ext uri="{9D8B030D-6E8A-4147-A177-3AD203B41FA5}">
                      <a16:colId xmlns:a16="http://schemas.microsoft.com/office/drawing/2014/main" val="252251991"/>
                    </a:ext>
                  </a:extLst>
                </a:gridCol>
                <a:gridCol w="1512277">
                  <a:extLst>
                    <a:ext uri="{9D8B030D-6E8A-4147-A177-3AD203B41FA5}">
                      <a16:colId xmlns:a16="http://schemas.microsoft.com/office/drawing/2014/main" val="1155671310"/>
                    </a:ext>
                  </a:extLst>
                </a:gridCol>
                <a:gridCol w="1465385">
                  <a:extLst>
                    <a:ext uri="{9D8B030D-6E8A-4147-A177-3AD203B41FA5}">
                      <a16:colId xmlns:a16="http://schemas.microsoft.com/office/drawing/2014/main" val="4240620902"/>
                    </a:ext>
                  </a:extLst>
                </a:gridCol>
                <a:gridCol w="1465384">
                  <a:extLst>
                    <a:ext uri="{9D8B030D-6E8A-4147-A177-3AD203B41FA5}">
                      <a16:colId xmlns:a16="http://schemas.microsoft.com/office/drawing/2014/main" val="1518579648"/>
                    </a:ext>
                  </a:extLst>
                </a:gridCol>
                <a:gridCol w="1559168">
                  <a:extLst>
                    <a:ext uri="{9D8B030D-6E8A-4147-A177-3AD203B41FA5}">
                      <a16:colId xmlns:a16="http://schemas.microsoft.com/office/drawing/2014/main" val="3780503645"/>
                    </a:ext>
                  </a:extLst>
                </a:gridCol>
              </a:tblGrid>
              <a:tr h="324000">
                <a:tc>
                  <a:txBody>
                    <a:bodyPr/>
                    <a:lstStyle/>
                    <a:p>
                      <a:pPr>
                        <a:spcAft>
                          <a:spcPts val="0"/>
                        </a:spcAft>
                      </a:pPr>
                      <a:r>
                        <a:rPr lang="en-GB" sz="1400" dirty="0">
                          <a:effectLst/>
                        </a:rPr>
                        <a:t>University</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a:effectLst/>
                        </a:rPr>
                        <a:t>Top 10% papers 2006-2009</a:t>
                      </a:r>
                      <a:endParaRPr lang="en-GB"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Top 10% papers</a:t>
                      </a:r>
                      <a:endParaRPr lang="en-GB" sz="1400" dirty="0">
                        <a:effectLst/>
                      </a:endParaRPr>
                    </a:p>
                    <a:p>
                      <a:pPr algn="ctr">
                        <a:spcAft>
                          <a:spcPts val="0"/>
                        </a:spcAft>
                      </a:pPr>
                      <a:r>
                        <a:rPr lang="en-US" sz="1400" dirty="0">
                          <a:effectLst/>
                        </a:rPr>
                        <a:t>2012-2015</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Growth 2006-09 to 2012-15</a:t>
                      </a:r>
                      <a:endParaRPr lang="en-GB" sz="1400" dirty="0">
                        <a:effectLst/>
                      </a:endParaRPr>
                    </a:p>
                    <a:p>
                      <a:pPr algn="ctr">
                        <a:spcAft>
                          <a:spcPts val="0"/>
                        </a:spcAft>
                      </a:pPr>
                      <a:r>
                        <a:rPr lang="en-US" sz="1400" dirty="0">
                          <a:effectLst/>
                        </a:rPr>
                        <a:t>2006-09 = 1.00</a:t>
                      </a:r>
                      <a:endParaRPr lang="en-GB"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4592352"/>
                  </a:ext>
                </a:extLst>
              </a:tr>
              <a:tr h="324000">
                <a:tc>
                  <a:txBody>
                    <a:bodyPr/>
                    <a:lstStyle/>
                    <a:p>
                      <a:pPr>
                        <a:spcAft>
                          <a:spcPts val="0"/>
                        </a:spcAft>
                      </a:pPr>
                      <a:r>
                        <a:rPr lang="en-US" sz="1600" dirty="0">
                          <a:effectLst/>
                        </a:rPr>
                        <a:t>Tsinghua 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  819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1768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2.15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7428747"/>
                  </a:ext>
                </a:extLst>
              </a:tr>
              <a:tr h="324000">
                <a:tc>
                  <a:txBody>
                    <a:bodyPr/>
                    <a:lstStyle/>
                    <a:p>
                      <a:pPr>
                        <a:spcAft>
                          <a:spcPts val="0"/>
                        </a:spcAft>
                      </a:pPr>
                      <a:r>
                        <a:rPr lang="en-US" sz="1600">
                          <a:effectLst/>
                        </a:rPr>
                        <a:t>Zhejiang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730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1762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2.42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5678535"/>
                  </a:ext>
                </a:extLst>
              </a:tr>
              <a:tr h="324000">
                <a:tc>
                  <a:txBody>
                    <a:bodyPr/>
                    <a:lstStyle/>
                    <a:p>
                      <a:pPr>
                        <a:spcAft>
                          <a:spcPts val="0"/>
                        </a:spcAft>
                      </a:pPr>
                      <a:r>
                        <a:rPr lang="en-US" sz="1600">
                          <a:effectLst/>
                        </a:rPr>
                        <a:t>Peking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622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1538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2.47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5921565"/>
                  </a:ext>
                </a:extLst>
              </a:tr>
              <a:tr h="324000">
                <a:tc>
                  <a:txBody>
                    <a:bodyPr/>
                    <a:lstStyle/>
                    <a:p>
                      <a:pPr>
                        <a:spcAft>
                          <a:spcPts val="0"/>
                        </a:spcAft>
                      </a:pPr>
                      <a:r>
                        <a:rPr lang="en-US" sz="1600" dirty="0">
                          <a:effectLst/>
                        </a:rPr>
                        <a:t>Shanghai Jiao Tong 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644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1403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2.11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1296170"/>
                  </a:ext>
                </a:extLst>
              </a:tr>
              <a:tr h="324000">
                <a:tc>
                  <a:txBody>
                    <a:bodyPr/>
                    <a:lstStyle/>
                    <a:p>
                      <a:pPr>
                        <a:spcAft>
                          <a:spcPts val="0"/>
                        </a:spcAft>
                      </a:pPr>
                      <a:r>
                        <a:rPr lang="en-US" sz="1600">
                          <a:effectLst/>
                        </a:rPr>
                        <a:t>Fudan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469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1224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2.61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741892"/>
                  </a:ext>
                </a:extLst>
              </a:tr>
              <a:tr h="324000">
                <a:tc>
                  <a:txBody>
                    <a:bodyPr/>
                    <a:lstStyle/>
                    <a:p>
                      <a:pPr>
                        <a:spcAft>
                          <a:spcPts val="0"/>
                        </a:spcAft>
                      </a:pPr>
                      <a:r>
                        <a:rPr lang="en-US" sz="1600">
                          <a:effectLst/>
                        </a:rPr>
                        <a:t>Huazhong UST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CHINA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241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1045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4.37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363120"/>
                  </a:ext>
                </a:extLst>
              </a:tr>
              <a:tr h="324000">
                <a:tc>
                  <a:txBody>
                    <a:bodyPr/>
                    <a:lstStyle/>
                    <a:p>
                      <a:pPr>
                        <a:spcAft>
                          <a:spcPts val="0"/>
                        </a:spcAft>
                      </a:pPr>
                      <a:r>
                        <a:rPr lang="en-US" sz="1600">
                          <a:effectLst/>
                        </a:rPr>
                        <a:t>National U Singapore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1042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1597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1.53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1984051"/>
                  </a:ext>
                </a:extLst>
              </a:tr>
              <a:tr h="324000">
                <a:tc>
                  <a:txBody>
                    <a:bodyPr/>
                    <a:lstStyle/>
                    <a:p>
                      <a:pPr>
                        <a:spcAft>
                          <a:spcPts val="0"/>
                        </a:spcAft>
                      </a:pPr>
                      <a:r>
                        <a:rPr lang="en-US" sz="1600" dirty="0">
                          <a:effectLst/>
                        </a:rPr>
                        <a:t>Nanyang Technological 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568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1413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2.49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0855869"/>
                  </a:ext>
                </a:extLst>
              </a:tr>
              <a:tr h="324000">
                <a:tc>
                  <a:txBody>
                    <a:bodyPr/>
                    <a:lstStyle/>
                    <a:p>
                      <a:pPr>
                        <a:spcAft>
                          <a:spcPts val="0"/>
                        </a:spcAft>
                      </a:pPr>
                      <a:r>
                        <a:rPr lang="en-US" sz="1600" dirty="0">
                          <a:effectLst/>
                        </a:rPr>
                        <a:t>Tokyo U</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JAPAN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1323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1333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3866039"/>
                  </a:ext>
                </a:extLst>
              </a:tr>
              <a:tr h="324000">
                <a:tc>
                  <a:txBody>
                    <a:bodyPr/>
                    <a:lstStyle/>
                    <a:p>
                      <a:pPr>
                        <a:spcAft>
                          <a:spcPts val="0"/>
                        </a:spcAft>
                      </a:pPr>
                      <a:r>
                        <a:rPr lang="en-US" sz="1600">
                          <a:effectLst/>
                        </a:rPr>
                        <a:t>Kyoto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JAPAN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968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932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0.96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8886630"/>
                  </a:ext>
                </a:extLst>
              </a:tr>
              <a:tr h="324000">
                <a:tc>
                  <a:txBody>
                    <a:bodyPr/>
                    <a:lstStyle/>
                    <a:p>
                      <a:pPr>
                        <a:spcAft>
                          <a:spcPts val="0"/>
                        </a:spcAft>
                      </a:pPr>
                      <a:r>
                        <a:rPr lang="en-US" sz="1600">
                          <a:effectLst/>
                        </a:rPr>
                        <a:t>U Hong Kong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HONG KONG SAR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558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741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1.33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3857922"/>
                  </a:ext>
                </a:extLst>
              </a:tr>
              <a:tr h="324000">
                <a:tc>
                  <a:txBody>
                    <a:bodyPr/>
                    <a:lstStyle/>
                    <a:p>
                      <a:pPr>
                        <a:spcAft>
                          <a:spcPts val="0"/>
                        </a:spcAft>
                      </a:pPr>
                      <a:r>
                        <a:rPr lang="en-US" sz="1600">
                          <a:effectLst/>
                        </a:rPr>
                        <a:t>Seoul National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STH. KOREA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742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1182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1.59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947593"/>
                  </a:ext>
                </a:extLst>
              </a:tr>
              <a:tr h="324000">
                <a:tc>
                  <a:txBody>
                    <a:bodyPr/>
                    <a:lstStyle/>
                    <a:p>
                      <a:pPr>
                        <a:spcAft>
                          <a:spcPts val="0"/>
                        </a:spcAft>
                      </a:pPr>
                      <a:r>
                        <a:rPr lang="en-US" sz="1600">
                          <a:effectLst/>
                        </a:rPr>
                        <a:t>National Taiwan U</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dirty="0">
                          <a:effectLst/>
                        </a:rPr>
                        <a:t>TAIWAN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604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  786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a:effectLst/>
                        </a:rPr>
                        <a:t>1.30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1838896"/>
                  </a:ext>
                </a:extLst>
              </a:tr>
              <a:tr h="324000">
                <a:tc>
                  <a:txBody>
                    <a:bodyPr/>
                    <a:lstStyle/>
                    <a:p>
                      <a:pPr>
                        <a:spcAft>
                          <a:spcPts val="0"/>
                        </a:spcAft>
                      </a:pPr>
                      <a:r>
                        <a:rPr lang="en-US" sz="1600" dirty="0">
                          <a:effectLst/>
                        </a:rPr>
                        <a:t>MIT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spcAft>
                          <a:spcPts val="0"/>
                        </a:spcAft>
                      </a:pPr>
                      <a:r>
                        <a:rPr lang="en-US" sz="1400" dirty="0">
                          <a:effectLst/>
                        </a:rPr>
                        <a:t>USA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a:effectLst/>
                        </a:rPr>
                        <a:t>2091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2565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1.23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104691547"/>
                  </a:ext>
                </a:extLst>
              </a:tr>
              <a:tr h="324000">
                <a:tc>
                  <a:txBody>
                    <a:bodyPr/>
                    <a:lstStyle/>
                    <a:p>
                      <a:pPr>
                        <a:spcAft>
                          <a:spcPts val="0"/>
                        </a:spcAft>
                      </a:pPr>
                      <a:r>
                        <a:rPr lang="en-US" sz="1600" dirty="0">
                          <a:effectLst/>
                        </a:rPr>
                        <a:t>U Cambridge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spcAft>
                          <a:spcPts val="0"/>
                        </a:spcAft>
                      </a:pPr>
                      <a:r>
                        <a:rPr lang="en-US" sz="1400" dirty="0">
                          <a:effectLst/>
                        </a:rPr>
                        <a:t>UK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1796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2274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spcAft>
                          <a:spcPts val="0"/>
                        </a:spcAft>
                      </a:pPr>
                      <a:r>
                        <a:rPr lang="en-US" sz="1600" dirty="0">
                          <a:effectLst/>
                        </a:rPr>
                        <a:t>1.27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370974658"/>
                  </a:ext>
                </a:extLst>
              </a:tr>
            </a:tbl>
          </a:graphicData>
        </a:graphic>
      </p:graphicFrame>
    </p:spTree>
    <p:extLst>
      <p:ext uri="{BB962C8B-B14F-4D97-AF65-F5344CB8AC3E}">
        <p14:creationId xmlns:p14="http://schemas.microsoft.com/office/powerpoint/2010/main" val="1569285043"/>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1A00-2002-AE40-A464-26EC310C9436}"/>
              </a:ext>
            </a:extLst>
          </p:cNvPr>
          <p:cNvSpPr>
            <a:spLocks noGrp="1"/>
          </p:cNvSpPr>
          <p:nvPr>
            <p:ph type="title"/>
          </p:nvPr>
        </p:nvSpPr>
        <p:spPr>
          <a:xfrm>
            <a:off x="82062" y="74280"/>
            <a:ext cx="9061938" cy="1143000"/>
          </a:xfrm>
        </p:spPr>
        <p:txBody>
          <a:bodyPr>
            <a:noAutofit/>
          </a:bodyPr>
          <a:lstStyle/>
          <a:p>
            <a:pPr algn="ctr"/>
            <a:r>
              <a:rPr lang="en-GB" sz="3600" b="1" dirty="0">
                <a:solidFill>
                  <a:srgbClr val="0070C0"/>
                </a:solidFill>
                <a:latin typeface="+mn-lt"/>
              </a:rPr>
              <a:t>World’s top 10 universities in all Physical Sciences STEM, high citation papers, 2013-16</a:t>
            </a:r>
          </a:p>
        </p:txBody>
      </p:sp>
      <p:graphicFrame>
        <p:nvGraphicFramePr>
          <p:cNvPr id="4" name="Content Placeholder 3">
            <a:extLst>
              <a:ext uri="{FF2B5EF4-FFF2-40B4-BE49-F238E27FC236}">
                <a16:creationId xmlns:a16="http://schemas.microsoft.com/office/drawing/2014/main" id="{6A93B1A5-DF5C-5B44-81BB-8867A7CC93F1}"/>
              </a:ext>
            </a:extLst>
          </p:cNvPr>
          <p:cNvGraphicFramePr>
            <a:graphicFrameLocks noGrp="1"/>
          </p:cNvGraphicFramePr>
          <p:nvPr>
            <p:ph idx="1"/>
            <p:extLst/>
          </p:nvPr>
        </p:nvGraphicFramePr>
        <p:xfrm>
          <a:off x="457200" y="1713998"/>
          <a:ext cx="8229599" cy="4401794"/>
        </p:xfrm>
        <a:graphic>
          <a:graphicData uri="http://schemas.openxmlformats.org/drawingml/2006/table">
            <a:tbl>
              <a:tblPr firstRow="1" bandRow="1">
                <a:tableStyleId>{FABFCF23-3B69-468F-B69F-88F6DE6A72F2}</a:tableStyleId>
              </a:tblPr>
              <a:tblGrid>
                <a:gridCol w="1441938">
                  <a:extLst>
                    <a:ext uri="{9D8B030D-6E8A-4147-A177-3AD203B41FA5}">
                      <a16:colId xmlns:a16="http://schemas.microsoft.com/office/drawing/2014/main" val="814306563"/>
                    </a:ext>
                  </a:extLst>
                </a:gridCol>
                <a:gridCol w="1055077">
                  <a:extLst>
                    <a:ext uri="{9D8B030D-6E8A-4147-A177-3AD203B41FA5}">
                      <a16:colId xmlns:a16="http://schemas.microsoft.com/office/drawing/2014/main" val="879637712"/>
                    </a:ext>
                  </a:extLst>
                </a:gridCol>
                <a:gridCol w="1359877">
                  <a:extLst>
                    <a:ext uri="{9D8B030D-6E8A-4147-A177-3AD203B41FA5}">
                      <a16:colId xmlns:a16="http://schemas.microsoft.com/office/drawing/2014/main" val="633316482"/>
                    </a:ext>
                  </a:extLst>
                </a:gridCol>
                <a:gridCol w="504093">
                  <a:extLst>
                    <a:ext uri="{9D8B030D-6E8A-4147-A177-3AD203B41FA5}">
                      <a16:colId xmlns:a16="http://schemas.microsoft.com/office/drawing/2014/main" val="3678377252"/>
                    </a:ext>
                  </a:extLst>
                </a:gridCol>
                <a:gridCol w="1463862">
                  <a:extLst>
                    <a:ext uri="{9D8B030D-6E8A-4147-A177-3AD203B41FA5}">
                      <a16:colId xmlns:a16="http://schemas.microsoft.com/office/drawing/2014/main" val="110441783"/>
                    </a:ext>
                  </a:extLst>
                </a:gridCol>
                <a:gridCol w="1068322">
                  <a:extLst>
                    <a:ext uri="{9D8B030D-6E8A-4147-A177-3AD203B41FA5}">
                      <a16:colId xmlns:a16="http://schemas.microsoft.com/office/drawing/2014/main" val="2133432210"/>
                    </a:ext>
                  </a:extLst>
                </a:gridCol>
                <a:gridCol w="1336430">
                  <a:extLst>
                    <a:ext uri="{9D8B030D-6E8A-4147-A177-3AD203B41FA5}">
                      <a16:colId xmlns:a16="http://schemas.microsoft.com/office/drawing/2014/main" val="2499810904"/>
                    </a:ext>
                  </a:extLst>
                </a:gridCol>
              </a:tblGrid>
              <a:tr h="0">
                <a:tc>
                  <a:txBody>
                    <a:bodyPr/>
                    <a:lstStyle/>
                    <a:p>
                      <a:pPr>
                        <a:spcAft>
                          <a:spcPts val="0"/>
                        </a:spcAft>
                      </a:pPr>
                      <a:r>
                        <a:rPr lang="en-US" sz="1200" dirty="0">
                          <a:effectLst/>
                        </a:rPr>
                        <a:t>University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solidFill>
                            <a:schemeClr val="bg1">
                              <a:lumMod val="85000"/>
                            </a:schemeClr>
                          </a:solidFill>
                          <a:effectLst/>
                        </a:rPr>
                        <a:t>Top 10% papers</a:t>
                      </a:r>
                      <a:r>
                        <a:rPr lang="en-US" sz="1400" dirty="0">
                          <a:solidFill>
                            <a:srgbClr val="FF0000"/>
                          </a:solidFill>
                          <a:effectLst/>
                        </a:rPr>
                        <a:t> </a:t>
                      </a:r>
                      <a:r>
                        <a:rPr lang="en-US" sz="1200" dirty="0">
                          <a:effectLst/>
                        </a:rPr>
                        <a:t>in Physical Sciences,</a:t>
                      </a:r>
                    </a:p>
                    <a:p>
                      <a:pPr algn="ctr">
                        <a:spcAft>
                          <a:spcPts val="0"/>
                        </a:spcAft>
                      </a:pPr>
                      <a:r>
                        <a:rPr lang="en-US" sz="1200" dirty="0">
                          <a:effectLst/>
                        </a:rPr>
                        <a:t> Engineering, </a:t>
                      </a:r>
                      <a:r>
                        <a:rPr lang="en-US" sz="1200" dirty="0" err="1">
                          <a:effectLst/>
                        </a:rPr>
                        <a:t>Maths</a:t>
                      </a:r>
                      <a:r>
                        <a:rPr lang="en-US" sz="1200" dirty="0">
                          <a:effectLst/>
                        </a:rPr>
                        <a:t> , Computing</a:t>
                      </a:r>
                    </a:p>
                    <a:p>
                      <a:pPr algn="ctr">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pPr marL="0" indent="0">
                        <a:tabLst>
                          <a:tab pos="395288" algn="l"/>
                        </a:tabLst>
                      </a:pPr>
                      <a:endParaRPr lang="en-GB" sz="1200" dirty="0"/>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spcAft>
                          <a:spcPts val="0"/>
                        </a:spcAft>
                      </a:pPr>
                      <a:r>
                        <a:rPr lang="en-US" sz="1200" dirty="0">
                          <a:effectLst/>
                        </a:rPr>
                        <a:t>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solidFill>
                            <a:schemeClr val="bg1">
                              <a:lumMod val="85000"/>
                            </a:schemeClr>
                          </a:solidFill>
                          <a:effectLst/>
                        </a:rPr>
                        <a:t>Top 1% papers </a:t>
                      </a:r>
                      <a:r>
                        <a:rPr lang="en-US" sz="1200" dirty="0">
                          <a:effectLst/>
                        </a:rPr>
                        <a:t>in Physical Sciences,</a:t>
                      </a:r>
                    </a:p>
                    <a:p>
                      <a:pPr algn="ctr">
                        <a:spcAft>
                          <a:spcPts val="0"/>
                        </a:spcAft>
                      </a:pPr>
                      <a:r>
                        <a:rPr lang="en-US" sz="1200" dirty="0">
                          <a:effectLst/>
                        </a:rPr>
                        <a:t> Engineering, </a:t>
                      </a:r>
                      <a:r>
                        <a:rPr lang="en-US" sz="1200" dirty="0" err="1">
                          <a:effectLst/>
                        </a:rPr>
                        <a:t>Maths</a:t>
                      </a:r>
                      <a:r>
                        <a:rPr lang="en-US" sz="1200" dirty="0">
                          <a:effectLst/>
                        </a:rPr>
                        <a:t>, Computing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5817562"/>
                  </a:ext>
                </a:extLst>
              </a:tr>
              <a:tr h="400206">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1702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214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1695275"/>
                  </a:ext>
                </a:extLst>
              </a:tr>
              <a:tr h="306000">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1462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197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8826448"/>
                  </a:ext>
                </a:extLst>
              </a:tr>
              <a:tr h="306000">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1309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174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9569034"/>
                  </a:ext>
                </a:extLst>
              </a:tr>
              <a:tr h="306000">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1232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160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079228"/>
                  </a:ext>
                </a:extLst>
              </a:tr>
              <a:tr h="306000">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1224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159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249208"/>
                  </a:ext>
                </a:extLst>
              </a:tr>
              <a:tr h="306000">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1159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148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3922287"/>
                  </a:ext>
                </a:extLst>
              </a:tr>
              <a:tr h="306000">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1001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U Cambridge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130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08779"/>
                  </a:ext>
                </a:extLst>
              </a:tr>
              <a:tr h="306000">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  988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108</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1145532"/>
                  </a:ext>
                </a:extLst>
              </a:tr>
              <a:tr h="306000">
                <a:tc>
                  <a:txBody>
                    <a:bodyPr/>
                    <a:lstStyle/>
                    <a:p>
                      <a:pPr>
                        <a:spcAft>
                          <a:spcPts val="0"/>
                        </a:spcAft>
                      </a:pPr>
                      <a:r>
                        <a:rPr lang="en-US" sz="1400" dirty="0">
                          <a:effectLst/>
                        </a:rPr>
                        <a:t>Shanghai JT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  966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Caltech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106</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199233"/>
                  </a:ext>
                </a:extLst>
              </a:tr>
              <a:tr h="425828">
                <a:tc>
                  <a:txBody>
                    <a:bodyPr/>
                    <a:lstStyle/>
                    <a:p>
                      <a:pPr>
                        <a:spcAft>
                          <a:spcPts val="0"/>
                        </a:spcAft>
                      </a:pPr>
                      <a:r>
                        <a:rPr lang="en-US" sz="1400" dirty="0">
                          <a:effectLst/>
                        </a:rPr>
                        <a:t>U Cambridge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  962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lang="en-GB" sz="1400" dirty="0"/>
                        <a:t>EPF Lausanne</a:t>
                      </a:r>
                    </a:p>
                  </a:txBody>
                  <a:tcPr marL="68580" marR="68580" marT="0" marB="0">
                    <a:lnL w="3175" cap="flat" cmpd="sng" algn="ctr">
                      <a:solidFill>
                        <a:schemeClr val="tx1"/>
                      </a:solidFill>
                      <a:prstDash val="solid"/>
                      <a:round/>
                      <a:headEnd type="none" w="med" len="med"/>
                      <a:tailEnd type="none" w="med" len="med"/>
                    </a:lnL>
                  </a:tcPr>
                </a:tc>
                <a:tc>
                  <a:txBody>
                    <a:bodyPr/>
                    <a:lstStyle/>
                    <a:p>
                      <a:r>
                        <a:rPr lang="en-GB" sz="1200" dirty="0"/>
                        <a:t>SWITZERLAND</a:t>
                      </a:r>
                    </a:p>
                  </a:txBody>
                  <a:tcPr marL="68580" marR="68580" marT="0" marB="0"/>
                </a:tc>
                <a:tc>
                  <a:txBody>
                    <a:bodyPr/>
                    <a:lstStyle/>
                    <a:p>
                      <a:pPr algn="ctr"/>
                      <a:r>
                        <a:rPr lang="en-GB" sz="1600" dirty="0"/>
                        <a:t>106</a:t>
                      </a:r>
                    </a:p>
                  </a:txBody>
                  <a:tcPr marL="68580" marR="68580" marT="0" marB="0"/>
                </a:tc>
                <a:extLst>
                  <a:ext uri="{0D108BD9-81ED-4DB2-BD59-A6C34878D82A}">
                    <a16:rowId xmlns:a16="http://schemas.microsoft.com/office/drawing/2014/main" val="354358357"/>
                  </a:ext>
                </a:extLst>
              </a:tr>
            </a:tbl>
          </a:graphicData>
        </a:graphic>
      </p:graphicFrame>
    </p:spTree>
    <p:extLst>
      <p:ext uri="{BB962C8B-B14F-4D97-AF65-F5344CB8AC3E}">
        <p14:creationId xmlns:p14="http://schemas.microsoft.com/office/powerpoint/2010/main" val="2862632597"/>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1A00-2002-AE40-A464-26EC310C9436}"/>
              </a:ext>
            </a:extLst>
          </p:cNvPr>
          <p:cNvSpPr>
            <a:spLocks noGrp="1"/>
          </p:cNvSpPr>
          <p:nvPr>
            <p:ph type="title"/>
          </p:nvPr>
        </p:nvSpPr>
        <p:spPr>
          <a:xfrm>
            <a:off x="93784" y="157407"/>
            <a:ext cx="9202615" cy="1143000"/>
          </a:xfrm>
        </p:spPr>
        <p:txBody>
          <a:bodyPr>
            <a:normAutofit/>
          </a:bodyPr>
          <a:lstStyle/>
          <a:p>
            <a:pPr algn="ctr"/>
            <a:r>
              <a:rPr lang="en-GB" sz="3200" b="1" dirty="0">
                <a:solidFill>
                  <a:srgbClr val="0070C0"/>
                </a:solidFill>
                <a:latin typeface="+mn-lt"/>
              </a:rPr>
              <a:t>World’s leading universities in high citation (</a:t>
            </a:r>
            <a:r>
              <a:rPr lang="en-GB" sz="3200" b="1" dirty="0">
                <a:solidFill>
                  <a:srgbClr val="FF0000"/>
                </a:solidFill>
                <a:latin typeface="+mn-lt"/>
              </a:rPr>
              <a:t>top</a:t>
            </a:r>
            <a:r>
              <a:rPr lang="en-GB" sz="3200" b="1" dirty="0">
                <a:solidFill>
                  <a:srgbClr val="0070C0"/>
                </a:solidFill>
                <a:latin typeface="+mn-lt"/>
              </a:rPr>
              <a:t> </a:t>
            </a:r>
            <a:r>
              <a:rPr lang="en-GB" sz="3200" b="1" dirty="0">
                <a:solidFill>
                  <a:srgbClr val="FF0000"/>
                </a:solidFill>
                <a:latin typeface="+mn-lt"/>
              </a:rPr>
              <a:t>10%</a:t>
            </a:r>
            <a:r>
              <a:rPr lang="en-GB" sz="3200" b="1" dirty="0">
                <a:solidFill>
                  <a:srgbClr val="0070C0"/>
                </a:solidFill>
                <a:latin typeface="+mn-lt"/>
              </a:rPr>
              <a:t>) papers in Physical Sciences STEM, 2013-16</a:t>
            </a:r>
          </a:p>
        </p:txBody>
      </p:sp>
      <p:graphicFrame>
        <p:nvGraphicFramePr>
          <p:cNvPr id="4" name="Content Placeholder 3">
            <a:extLst>
              <a:ext uri="{FF2B5EF4-FFF2-40B4-BE49-F238E27FC236}">
                <a16:creationId xmlns:a16="http://schemas.microsoft.com/office/drawing/2014/main" id="{6A93B1A5-DF5C-5B44-81BB-8867A7CC93F1}"/>
              </a:ext>
            </a:extLst>
          </p:cNvPr>
          <p:cNvGraphicFramePr>
            <a:graphicFrameLocks noGrp="1"/>
          </p:cNvGraphicFramePr>
          <p:nvPr>
            <p:ph idx="1"/>
            <p:extLst/>
          </p:nvPr>
        </p:nvGraphicFramePr>
        <p:xfrm>
          <a:off x="457199" y="1300407"/>
          <a:ext cx="8229599" cy="5444640"/>
        </p:xfrm>
        <a:graphic>
          <a:graphicData uri="http://schemas.openxmlformats.org/drawingml/2006/table">
            <a:tbl>
              <a:tblPr firstRow="1" bandRow="1">
                <a:tableStyleId>{FABFCF23-3B69-468F-B69F-88F6DE6A72F2}</a:tableStyleId>
              </a:tblPr>
              <a:tblGrid>
                <a:gridCol w="1441938">
                  <a:extLst>
                    <a:ext uri="{9D8B030D-6E8A-4147-A177-3AD203B41FA5}">
                      <a16:colId xmlns:a16="http://schemas.microsoft.com/office/drawing/2014/main" val="814306563"/>
                    </a:ext>
                  </a:extLst>
                </a:gridCol>
                <a:gridCol w="1055077">
                  <a:extLst>
                    <a:ext uri="{9D8B030D-6E8A-4147-A177-3AD203B41FA5}">
                      <a16:colId xmlns:a16="http://schemas.microsoft.com/office/drawing/2014/main" val="879637712"/>
                    </a:ext>
                  </a:extLst>
                </a:gridCol>
                <a:gridCol w="1359877">
                  <a:extLst>
                    <a:ext uri="{9D8B030D-6E8A-4147-A177-3AD203B41FA5}">
                      <a16:colId xmlns:a16="http://schemas.microsoft.com/office/drawing/2014/main" val="633316482"/>
                    </a:ext>
                  </a:extLst>
                </a:gridCol>
                <a:gridCol w="504093">
                  <a:extLst>
                    <a:ext uri="{9D8B030D-6E8A-4147-A177-3AD203B41FA5}">
                      <a16:colId xmlns:a16="http://schemas.microsoft.com/office/drawing/2014/main" val="3678377252"/>
                    </a:ext>
                  </a:extLst>
                </a:gridCol>
                <a:gridCol w="1463863">
                  <a:extLst>
                    <a:ext uri="{9D8B030D-6E8A-4147-A177-3AD203B41FA5}">
                      <a16:colId xmlns:a16="http://schemas.microsoft.com/office/drawing/2014/main" val="110441783"/>
                    </a:ext>
                  </a:extLst>
                </a:gridCol>
                <a:gridCol w="1116280">
                  <a:extLst>
                    <a:ext uri="{9D8B030D-6E8A-4147-A177-3AD203B41FA5}">
                      <a16:colId xmlns:a16="http://schemas.microsoft.com/office/drawing/2014/main" val="2133432210"/>
                    </a:ext>
                  </a:extLst>
                </a:gridCol>
                <a:gridCol w="1288471">
                  <a:extLst>
                    <a:ext uri="{9D8B030D-6E8A-4147-A177-3AD203B41FA5}">
                      <a16:colId xmlns:a16="http://schemas.microsoft.com/office/drawing/2014/main" val="2499810904"/>
                    </a:ext>
                  </a:extLst>
                </a:gridCol>
              </a:tblGrid>
              <a:tr h="251262">
                <a:tc>
                  <a:txBody>
                    <a:bodyPr/>
                    <a:lstStyle/>
                    <a:p>
                      <a:pPr>
                        <a:spcAft>
                          <a:spcPts val="0"/>
                        </a:spcAft>
                      </a:pPr>
                      <a:r>
                        <a:rPr lang="en-US" sz="1200" dirty="0">
                          <a:effectLst/>
                        </a:rPr>
                        <a:t>University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200" dirty="0">
                          <a:effectLst/>
                        </a:rPr>
                        <a:t>Top 10% papers in Physical Sciences</a:t>
                      </a:r>
                    </a:p>
                    <a:p>
                      <a:pPr algn="ctr">
                        <a:spcAft>
                          <a:spcPts val="0"/>
                        </a:spcAft>
                      </a:pPr>
                      <a:r>
                        <a:rPr lang="en-US" sz="1200" dirty="0">
                          <a:effectLst/>
                        </a:rPr>
                        <a:t> &amp; Engineering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pPr marL="0" indent="0">
                        <a:tabLst>
                          <a:tab pos="395288" algn="l"/>
                        </a:tabLst>
                      </a:pPr>
                      <a:endParaRPr lang="en-GB" sz="1200" dirty="0"/>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spcAft>
                          <a:spcPts val="0"/>
                        </a:spcAft>
                      </a:pPr>
                      <a:r>
                        <a:rPr lang="en-US" sz="1200" dirty="0">
                          <a:effectLst/>
                        </a:rPr>
                        <a:t>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System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200" dirty="0">
                          <a:effectLst/>
                        </a:rPr>
                        <a:t>Top 10% papers in </a:t>
                      </a:r>
                    </a:p>
                    <a:p>
                      <a:pPr algn="ctr">
                        <a:spcAft>
                          <a:spcPts val="0"/>
                        </a:spcAft>
                      </a:pPr>
                      <a:r>
                        <a:rPr lang="en-US" sz="1200" dirty="0">
                          <a:effectLst/>
                        </a:rPr>
                        <a:t>Mathematics </a:t>
                      </a:r>
                    </a:p>
                    <a:p>
                      <a:pPr algn="ctr">
                        <a:spcAft>
                          <a:spcPts val="0"/>
                        </a:spcAft>
                      </a:pPr>
                      <a:r>
                        <a:rPr lang="en-US" sz="1200" dirty="0">
                          <a:effectLst/>
                        </a:rPr>
                        <a:t>&amp; Computing</a:t>
                      </a:r>
                      <a:endParaRPr lang="en-GB" sz="1200" dirty="0">
                        <a:effectLst/>
                      </a:endParaRPr>
                    </a:p>
                  </a:txBody>
                  <a:tcPr marL="68580" marR="68580" marT="0" marB="0"/>
                </a:tc>
                <a:extLst>
                  <a:ext uri="{0D108BD9-81ED-4DB2-BD59-A6C34878D82A}">
                    <a16:rowId xmlns:a16="http://schemas.microsoft.com/office/drawing/2014/main" val="635817562"/>
                  </a:ext>
                </a:extLst>
              </a:tr>
              <a:tr h="306000">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1269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Tsinghua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432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249208"/>
                  </a:ext>
                </a:extLst>
              </a:tr>
              <a:tr h="306000">
                <a:tc>
                  <a:txBody>
                    <a:bodyPr/>
                    <a:lstStyle/>
                    <a:p>
                      <a:pPr>
                        <a:spcAft>
                          <a:spcPts val="0"/>
                        </a:spcAft>
                      </a:pPr>
                      <a:r>
                        <a:rPr lang="en-US" sz="1400">
                          <a:effectLst/>
                        </a:rPr>
                        <a:t>Massachusetts IT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1201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296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3922287"/>
                  </a:ext>
                </a:extLst>
              </a:tr>
              <a:tr h="306000">
                <a:tc>
                  <a:txBody>
                    <a:bodyPr/>
                    <a:lstStyle/>
                    <a:p>
                      <a:pPr>
                        <a:spcAft>
                          <a:spcPts val="0"/>
                        </a:spcAft>
                      </a:pPr>
                      <a:r>
                        <a:rPr lang="en-US" sz="1400" dirty="0">
                          <a:effectLst/>
                        </a:rPr>
                        <a:t>UC Berkeley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1126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Harbin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281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08779"/>
                  </a:ext>
                </a:extLst>
              </a:tr>
              <a:tr h="306000">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949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Nanyang TU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1145532"/>
                  </a:ext>
                </a:extLst>
              </a:tr>
              <a:tr h="306000">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937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err="1">
                          <a:effectLst/>
                        </a:rPr>
                        <a:t>Xidian</a:t>
                      </a:r>
                      <a:r>
                        <a:rPr lang="en-US" sz="1400" dirty="0">
                          <a:effectLst/>
                        </a:rPr>
                        <a: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273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199233"/>
                  </a:ext>
                </a:extLst>
              </a:tr>
              <a:tr h="306000">
                <a:tc>
                  <a:txBody>
                    <a:bodyPr/>
                    <a:lstStyle/>
                    <a:p>
                      <a:pPr>
                        <a:spcAft>
                          <a:spcPts val="0"/>
                        </a:spcAft>
                      </a:pPr>
                      <a:r>
                        <a:rPr lang="en-US" sz="1400" dirty="0">
                          <a:effectLst/>
                        </a:rPr>
                        <a:t>Zhejiang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936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err="1">
                          <a:effectLst/>
                        </a:rPr>
                        <a:t>Huazhong</a:t>
                      </a:r>
                      <a:r>
                        <a:rPr lang="en-US" sz="1400" dirty="0">
                          <a:effectLst/>
                        </a:rPr>
                        <a:t> UST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267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5367756"/>
                  </a:ext>
                </a:extLst>
              </a:tr>
              <a:tr h="306000">
                <a:tc>
                  <a:txBody>
                    <a:bodyPr/>
                    <a:lstStyle/>
                    <a:p>
                      <a:pPr>
                        <a:spcAft>
                          <a:spcPts val="0"/>
                        </a:spcAft>
                      </a:pPr>
                      <a:r>
                        <a:rPr lang="en-US" sz="1400" dirty="0">
                          <a:effectLst/>
                        </a:rPr>
                        <a:t>Harvard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878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Massachusetts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261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6049422"/>
                  </a:ext>
                </a:extLst>
              </a:tr>
              <a:tr h="306000">
                <a:tc>
                  <a:txBody>
                    <a:bodyPr/>
                    <a:lstStyle/>
                    <a:p>
                      <a:pPr>
                        <a:spcAft>
                          <a:spcPts val="0"/>
                        </a:spcAft>
                      </a:pPr>
                      <a:r>
                        <a:rPr lang="en-US" sz="1400" dirty="0">
                          <a:effectLst/>
                        </a:rPr>
                        <a:t>U Cambridge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827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U Electronic S&amp;T</a:t>
                      </a: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CHINA</a:t>
                      </a:r>
                    </a:p>
                  </a:txBody>
                  <a:tcPr marL="68580" marR="68580" marT="0" marB="0"/>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244</a:t>
                      </a:r>
                    </a:p>
                  </a:txBody>
                  <a:tcPr marL="68580" marR="68580" marT="0" marB="0"/>
                </a:tc>
                <a:extLst>
                  <a:ext uri="{0D108BD9-81ED-4DB2-BD59-A6C34878D82A}">
                    <a16:rowId xmlns:a16="http://schemas.microsoft.com/office/drawing/2014/main" val="2919071766"/>
                  </a:ext>
                </a:extLst>
              </a:tr>
              <a:tr h="306000">
                <a:tc>
                  <a:txBody>
                    <a:bodyPr/>
                    <a:lstStyle/>
                    <a:p>
                      <a:pPr>
                        <a:spcAft>
                          <a:spcPts val="0"/>
                        </a:spcAft>
                      </a:pPr>
                      <a:r>
                        <a:rPr lang="en-US" sz="1400" dirty="0">
                          <a:effectLst/>
                        </a:rPr>
                        <a:t>U S &amp; 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801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Shanghai Jiao 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233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358357"/>
                  </a:ext>
                </a:extLst>
              </a:tr>
              <a:tr h="306000">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771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NU Singapore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SINGAPORE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230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9866862"/>
                  </a:ext>
                </a:extLst>
              </a:tr>
              <a:tr h="306000">
                <a:tc>
                  <a:txBody>
                    <a:bodyPr/>
                    <a:lstStyle/>
                    <a:p>
                      <a:pPr>
                        <a:spcAft>
                          <a:spcPts val="0"/>
                        </a:spcAft>
                      </a:pPr>
                      <a:r>
                        <a:rPr lang="en-US" sz="1400" dirty="0">
                          <a:effectLst/>
                        </a:rPr>
                        <a:t>Shanghai JT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733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South East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226</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4307752"/>
                  </a:ext>
                </a:extLst>
              </a:tr>
              <a:tr h="306000">
                <a:tc>
                  <a:txBody>
                    <a:bodyPr/>
                    <a:lstStyle/>
                    <a:p>
                      <a:pPr>
                        <a:spcAft>
                          <a:spcPts val="0"/>
                        </a:spcAft>
                      </a:pPr>
                      <a:r>
                        <a:rPr lang="en-US" sz="1400" dirty="0">
                          <a:effectLst/>
                        </a:rPr>
                        <a:t>ETH Zurich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SWITZERLAND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687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Stanford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222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7297998"/>
                  </a:ext>
                </a:extLst>
              </a:tr>
              <a:tr h="306000">
                <a:tc>
                  <a:txBody>
                    <a:bodyPr/>
                    <a:lstStyle/>
                    <a:p>
                      <a:pPr>
                        <a:spcAft>
                          <a:spcPts val="0"/>
                        </a:spcAft>
                      </a:pPr>
                      <a:r>
                        <a:rPr lang="en-US" sz="1400" dirty="0">
                          <a:effectLst/>
                        </a:rPr>
                        <a:t>U Tokyo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JAPAN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682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err="1">
                          <a:effectLst/>
                        </a:rPr>
                        <a:t>Beihang</a:t>
                      </a:r>
                      <a:r>
                        <a:rPr lang="en-US" sz="1400" dirty="0">
                          <a:effectLst/>
                        </a:rPr>
                        <a:t> U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219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6528027"/>
                  </a:ext>
                </a:extLst>
              </a:tr>
              <a:tr h="306000">
                <a:tc>
                  <a:txBody>
                    <a:bodyPr/>
                    <a:lstStyle/>
                    <a:p>
                      <a:pPr>
                        <a:spcAft>
                          <a:spcPts val="0"/>
                        </a:spcAft>
                      </a:pPr>
                      <a:r>
                        <a:rPr lang="en-US" sz="1400" dirty="0">
                          <a:effectLst/>
                        </a:rPr>
                        <a:t>Peking 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CHINA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675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a:effectLst/>
                        </a:rPr>
                        <a:t>City U Hong Kong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HONG K SAR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199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5390786"/>
                  </a:ext>
                </a:extLst>
              </a:tr>
              <a:tr h="306000">
                <a:tc>
                  <a:txBody>
                    <a:bodyPr/>
                    <a:lstStyle/>
                    <a:p>
                      <a:r>
                        <a:rPr lang="en-GB" sz="1400" dirty="0"/>
                        <a:t>Xi’an </a:t>
                      </a:r>
                      <a:r>
                        <a:rPr lang="en-GB" sz="1400" dirty="0" err="1"/>
                        <a:t>Jiatong</a:t>
                      </a:r>
                      <a:r>
                        <a:rPr lang="en-GB" sz="1400" dirty="0"/>
                        <a:t> U</a:t>
                      </a:r>
                    </a:p>
                  </a:txBody>
                  <a:tcPr marL="68580" marR="68580" marT="0" marB="0"/>
                </a:tc>
                <a:tc>
                  <a:txBody>
                    <a:bodyPr/>
                    <a:lstStyle/>
                    <a:p>
                      <a:r>
                        <a:rPr lang="en-GB" sz="1200" dirty="0"/>
                        <a:t>CHINA</a:t>
                      </a:r>
                    </a:p>
                  </a:txBody>
                  <a:tcPr marL="68580" marR="68580" marT="0" marB="0"/>
                </a:tc>
                <a:tc>
                  <a:txBody>
                    <a:bodyPr/>
                    <a:lstStyle/>
                    <a:p>
                      <a:pPr algn="ctr"/>
                      <a:r>
                        <a:rPr lang="en-GB" sz="1400" dirty="0"/>
                        <a:t>  665</a:t>
                      </a: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a:effectLst/>
                        </a:rPr>
                        <a:t>U Texas, Austin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USA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187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533800"/>
                  </a:ext>
                </a:extLst>
              </a:tr>
              <a:tr h="306000">
                <a:tc>
                  <a:txBody>
                    <a:bodyPr/>
                    <a:lstStyle/>
                    <a:p>
                      <a:pPr>
                        <a:spcAft>
                          <a:spcPts val="0"/>
                        </a:spcAft>
                      </a:pPr>
                      <a:r>
                        <a:rPr lang="en-US" sz="1400" dirty="0">
                          <a:effectLst/>
                        </a:rPr>
                        <a:t>Imperial C Lon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rPr>
                        <a:t>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  663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3175" cap="flat" cmpd="sng" algn="ctr">
                      <a:solidFill>
                        <a:schemeClr val="tx1"/>
                      </a:solidFill>
                      <a:prstDash val="solid"/>
                      <a:round/>
                      <a:headEnd type="none" w="med" len="med"/>
                      <a:tailEnd type="none" w="med" len="med"/>
                    </a:lnR>
                  </a:tcPr>
                </a:tc>
                <a:tc>
                  <a:txBody>
                    <a:bodyPr/>
                    <a:lstStyle/>
                    <a:p>
                      <a:endParaRPr lang="en-GB" sz="14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pPr>
                        <a:spcAft>
                          <a:spcPts val="0"/>
                        </a:spcAft>
                      </a:pPr>
                      <a:r>
                        <a:rPr lang="en-US" sz="1400" dirty="0">
                          <a:effectLst/>
                        </a:rPr>
                        <a:t>ETH Zurich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tcPr>
                </a:tc>
                <a:tc>
                  <a:txBody>
                    <a:bodyPr/>
                    <a:lstStyle/>
                    <a:p>
                      <a:pPr>
                        <a:spcAft>
                          <a:spcPts val="0"/>
                        </a:spcAft>
                      </a:pPr>
                      <a:r>
                        <a:rPr lang="en-US" sz="1200" dirty="0">
                          <a:effectLst/>
                        </a:rPr>
                        <a:t>SWITZERLAND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400" dirty="0">
                          <a:effectLst/>
                        </a:rPr>
                        <a:t>187</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3763478"/>
                  </a:ext>
                </a:extLst>
              </a:tr>
            </a:tbl>
          </a:graphicData>
        </a:graphic>
      </p:graphicFrame>
    </p:spTree>
    <p:extLst>
      <p:ext uri="{BB962C8B-B14F-4D97-AF65-F5344CB8AC3E}">
        <p14:creationId xmlns:p14="http://schemas.microsoft.com/office/powerpoint/2010/main" val="3298369406"/>
      </p:ext>
    </p:extLst>
  </p:cSld>
  <p:clrMapOvr>
    <a:masterClrMapping/>
  </p:clrMapOvr>
  <p:transition spd="slow">
    <p:wip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6873</TotalTime>
  <Words>8038</Words>
  <Application>Microsoft Macintosh PowerPoint</Application>
  <PresentationFormat>On-screen Show (4:3)</PresentationFormat>
  <Paragraphs>3022</Paragraphs>
  <Slides>104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104</vt:i4>
      </vt:variant>
    </vt:vector>
  </HeadingPairs>
  <TitlesOfParts>
    <vt:vector size="108" baseType="lpstr">
      <vt:lpstr>Arial</vt:lpstr>
      <vt:lpstr>Calibri</vt:lpstr>
      <vt:lpstr>Calibri Light</vt:lpstr>
      <vt:lpstr>Office Theme</vt:lpstr>
      <vt:lpstr>The geo-politics of higher education: some trends  Prepared for Tohoku University, Japan, 1 March 2019</vt:lpstr>
      <vt:lpstr>PARTICIPATION</vt:lpstr>
      <vt:lpstr>World growth of tertiary education: 1970-2017 1970 = 1.0.  World Bank/UNESCO data Four fifths of tertiary enrolments are in degree programmes </vt:lpstr>
      <vt:lpstr>Gross Enrolment Ratio in tertiary education (%)  World, North America/Western Europe: 1971-2017</vt:lpstr>
      <vt:lpstr>World regional Gross Tertiary Enrolment Ratios (%): 1970, 1990, 2010 and 2017</vt:lpstr>
      <vt:lpstr>Tertiary Enrolment Ratios in China, India and Indonesia: 1970, 1990, 2010, 2017 (%) 2017 populations, World Bank data:  China 1386 million, India 1339 million, Indonesia 264 million </vt:lpstr>
      <vt:lpstr>What drives changes in social practices that sweep across the planet?   Consider -</vt:lpstr>
      <vt:lpstr>World urban population (%) and Gross Tertiary Enrolment Ratio (%): 1991-2017</vt:lpstr>
      <vt:lpstr>CROSS-BORDER STUDENT MOBILITY</vt:lpstr>
      <vt:lpstr>Total international/ foreign students in tertiary education, 1998-2016 (millions) OECD data 2018</vt:lpstr>
      <vt:lpstr>Outgoing tertiary students compared to home country students (2016)</vt:lpstr>
      <vt:lpstr>Distribution of incoming students:  2016, OECD data</vt:lpstr>
      <vt:lpstr>Larger commercial and non-commercial receiving (‘export’) countries</vt:lpstr>
      <vt:lpstr>International students, United States: IIE data, 1977-78 to 2017-18</vt:lpstr>
      <vt:lpstr>New international students, United States: IIE data, 1977-78 to 2017-18</vt:lpstr>
      <vt:lpstr>International students, Australia: AEI data, 2002-2018</vt:lpstr>
      <vt:lpstr>New international students, HE, Australia: AEI data, 2002-2018</vt:lpstr>
      <vt:lpstr>International students, UK, Japan:  UNESCO data, 1998-2016</vt:lpstr>
      <vt:lpstr>Students entering UK from China, India:  2008-09 to 2017-18, UK HESA data</vt:lpstr>
      <vt:lpstr>Internationally mobile/ foreign[*] doctoral students as % of all doctoral students, 2015 Numbers in brackets = number of top 500 universities, ARWU 2018 </vt:lpstr>
      <vt:lpstr>RESEARCH</vt:lpstr>
      <vt:lpstr>R&amp;D as proportion (%) of GDP, 1991-2016: USA, UK, Germany, China, Japan, South Korea</vt:lpstr>
      <vt:lpstr>National investment in R&amp;D, 2016 OECD data, $s billion, constant 2010 USD PPP</vt:lpstr>
      <vt:lpstr>Top eight countries in R&amp;D investment by volume, 2016 compared to 2000</vt:lpstr>
      <vt:lpstr>Growth in research paper output USA, UK and East Asia, 2003-2016</vt:lpstr>
      <vt:lpstr>Fast growing national science systems Annual change in output of science papers, 2006-2016 </vt:lpstr>
      <vt:lpstr>World’s largest science universities</vt:lpstr>
      <vt:lpstr>WCUs with most high cite papers 2013-16</vt:lpstr>
      <vt:lpstr>High citation (top 10%) papers, 2006-09  to 2013-16 cite periods, all research fields Five leading universities from Japan – Leiden ranking data</vt:lpstr>
      <vt:lpstr>High citation (top 10%) papers, 2006-09  to 2013-16 cite periods, by research field Tohoku University only – Leiden ranking data</vt:lpstr>
      <vt:lpstr>RESEARCH COLLABORATION</vt:lpstr>
      <vt:lpstr>Global science as global civil society  ‘The commons’: Neither state nor market</vt:lpstr>
      <vt:lpstr>Global network logic</vt:lpstr>
      <vt:lpstr>Global science is more autonomous, and dominant, vis a vis national science </vt:lpstr>
      <vt:lpstr>Growth in internationally co-authored science papers, all countries: 2003-2016</vt:lpstr>
      <vt:lpstr>Percentage of papers internationally  co-authored: 2003 and 2016</vt:lpstr>
      <vt:lpstr>Proportion of all papers internationally co-authored, 2006 and 2016</vt:lpstr>
      <vt:lpstr>Above average intensity of cross-border collaboration in research, 2016 </vt:lpstr>
      <vt:lpstr>GEO-POLITICS</vt:lpstr>
      <vt:lpstr>Spending on higher education: 2015 current USD, Purchasing Power Parity (UNESCO data)</vt:lpstr>
      <vt:lpstr>Top ten school systems OECD PISA 2015  (mean student scores, East Asian education systems in red)</vt:lpstr>
      <vt:lpstr>Annual number of research papers,  USA, China, UK: 2003-2016 </vt:lpstr>
      <vt:lpstr>Growth of China-associated science papers Proportion (%) of total worldwide papers in Scopus: 2000-2016 </vt:lpstr>
      <vt:lpstr>Hegemony: Who cites US, who is cited by US The rate at which papers by authors from selected countries are cited by papers with authors from United States, compared to the rate that these countries cite United States authors, science and engineering papers, 2014. world average = 1.00</vt:lpstr>
      <vt:lpstr>Growth in high citation (top 10%) papers selected East Asian universities: 2006-09 to 2012-15</vt:lpstr>
      <vt:lpstr>World’s top 10 universities in all Physical Sciences STEM, high citation papers, 2013-16</vt:lpstr>
      <vt:lpstr>World’s leading universities in high citation (top 10%) papers in Physical Sciences STEM, 2013-16</vt:lpstr>
      <vt:lpstr>World’s leading universities in high citation (top 1%) papers in Physical Sciences STEM, 2013-16</vt:lpstr>
      <vt:lpstr>World’s leading universities in high citation (top 10%) papers in Biomedical, Life/Earth Sciences, 2013-16</vt:lpstr>
      <vt:lpstr>Tsinghua U high cite papers 2006-09 to 2013-16 mc = mathematics and computing, pse = physical sciences and engineering</vt:lpstr>
      <vt:lpstr>A bi-polar higher education world?</vt:lpstr>
      <vt:lpstr>Looking ahead: global field will change </vt:lpstr>
      <vt:lpstr>The geo-politics of higher education: some trends</vt:lpstr>
      <vt:lpstr>PARTICIPATION</vt:lpstr>
      <vt:lpstr>Worldwide growth of enrolment in tertiary education 1970-2017</vt:lpstr>
      <vt:lpstr>Gross Enrolment Ratio tertiary education (%)  World, North America/Western Europe: 1971-2017</vt:lpstr>
      <vt:lpstr>World regional Gross Tertiary Enrolment Ratios (%): 1970, 1990, 2010 and 2017</vt:lpstr>
      <vt:lpstr>Tertiary Enrolment Ratios in China, India and Indonesia: 1970, 1990, 2010, 2017 (%) 2017 populations, World Bank data:  China 1386 million, India 1339 million, Indonesia 264 million </vt:lpstr>
      <vt:lpstr>What drives changes in social practices that sweep across the planet?   Consider -</vt:lpstr>
      <vt:lpstr>World urban population (%) and Gross Tertiary Enrolment Ratio (%): 1991-2017</vt:lpstr>
      <vt:lpstr>CROSS-BORDER STUDENT MOBILITY</vt:lpstr>
      <vt:lpstr>Total international/ foreign students in tertiary education, 1998-2016 (millions) OECD data 2018</vt:lpstr>
      <vt:lpstr>Outgoing tertiary students compared to home country students (2016)</vt:lpstr>
      <vt:lpstr>Distribution of incoming students:  2016, OECD data</vt:lpstr>
      <vt:lpstr>Larger commercial and non-commercial receiving (‘export’) countries</vt:lpstr>
      <vt:lpstr>International students, United States: IIE data, 1977-78 to 2017-18</vt:lpstr>
      <vt:lpstr>New international students, United States: IIE data, 1977-78 to 2017-18</vt:lpstr>
      <vt:lpstr>International students, Australia: AEI data, 2002-2018</vt:lpstr>
      <vt:lpstr>New international students, HE, Australia: AEI data, 2002-2018</vt:lpstr>
      <vt:lpstr>International students, UK, Japan:  UNESCO data, 1998-2016</vt:lpstr>
      <vt:lpstr>Students entering UK from China, India:  2008-09 to 2017-18, UK HESA data</vt:lpstr>
      <vt:lpstr>Internationally mobile/ foreign[*] doctoral students as % of all doctoral students, 2015 Numbers in brackets = number of top 500 universities, ARWU 2018 </vt:lpstr>
      <vt:lpstr>RESEARCH</vt:lpstr>
      <vt:lpstr>R&amp;D as proportion (%) of GDP, 1991-2016: USA, UK, Germany, China, Japan, South Korea</vt:lpstr>
      <vt:lpstr>National investment in R&amp;D, 2016 OECD data, $s billion, constant 2010 USD PPP</vt:lpstr>
      <vt:lpstr>Top eight countries in R&amp;D investment by volume, 2016 compared to 2000</vt:lpstr>
      <vt:lpstr>Growth in research paper output USA, UK and East Asia, 2003-2016</vt:lpstr>
      <vt:lpstr>Fast growing national science systems Annual change in output of science papers, 2006-2016 </vt:lpstr>
      <vt:lpstr>World’s largest science universities</vt:lpstr>
      <vt:lpstr>WCUs with most high cite papers 2013-16</vt:lpstr>
      <vt:lpstr>High citation (top 10%) papers, 2006-09  to 2013-16 cite periods, all research fields Five leading universities from Japan – Leiden ranking data</vt:lpstr>
      <vt:lpstr>High citation (top 10%) papers, 2006-09  to 2013-16 cite periods, by research field Tohoku University only – Leiden ranking data</vt:lpstr>
      <vt:lpstr>RESEARCH COLLABORATION</vt:lpstr>
      <vt:lpstr>Global science as global civil society  ‘The commons’: Neither state nor market</vt:lpstr>
      <vt:lpstr>Global network logic</vt:lpstr>
      <vt:lpstr>Global science is more autonomous, and dominant, vis a vis national science </vt:lpstr>
      <vt:lpstr>Growth in internationally co-authored science papers, all countries: 2003-2016</vt:lpstr>
      <vt:lpstr>Percentage of papers internationally  co-authored: 2003 and 2016</vt:lpstr>
      <vt:lpstr>Proportion of all papers internationally co-authored, 2006 and 2016</vt:lpstr>
      <vt:lpstr>Above average intensity of cross-border collaboration in research, 2016 </vt:lpstr>
      <vt:lpstr>GEO-POLITICS</vt:lpstr>
      <vt:lpstr>Spending on higher education: 2015 current USD, Purchasing Power Parity (UNESCO data)</vt:lpstr>
      <vt:lpstr>Top ten school systems OECD PISA 2015  (mean student scores, East Asian education systems in red)</vt:lpstr>
      <vt:lpstr>Annual number of research papers,  USA, China, UK: 2003-2016 </vt:lpstr>
      <vt:lpstr>Growth of China-associated science papers Proportion (%) of total worldwide papers in Scopus: 2000-2016 </vt:lpstr>
      <vt:lpstr>Hegemony: Who cites US, who is cited by US The rate at which papers by authors from selected countries are cited by papers with authors from United States, compared to the rate that these countries cite United States authors, science and engineering papers, 2014. world average = 1.00</vt:lpstr>
      <vt:lpstr>Growth in high citation (top 10%) papers selected East Asian universities: 2006-09 to 2012-15</vt:lpstr>
      <vt:lpstr>World’s top 10 universities in all Physical Sciences STEM, high citation papers, 2013-16</vt:lpstr>
      <vt:lpstr>World’s leading universities in high citation (top 10%) papers in Physical Sciences STEM, 2013-16</vt:lpstr>
      <vt:lpstr>World’s leading universities in high citation (top 1%) papers in Physical Sciences STEM, 2013-16</vt:lpstr>
      <vt:lpstr>World’s leading universities in high citation (top 10%) papers in Biomedical, Life/Earth Sciences, 2013-16</vt:lpstr>
      <vt:lpstr>Tsinghua U high cite papers 2006-09 to 2013-16 mc = mathematics and computing, pse = physical sciences and engineering</vt:lpstr>
      <vt:lpstr>A bi-polar higher education world?</vt:lpstr>
      <vt:lpstr>Looking ahead: global field will change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Research University Higher School of Economics  VII International Conference ‘University between Global Challenges and Local Commitments’, Moscow 20-22 October 2016    The public good created by higher  education institutions in Russia</dc:title>
  <dc:creator>Simon Marginson</dc:creator>
  <cp:lastModifiedBy>Marginson, Simon</cp:lastModifiedBy>
  <cp:revision>343</cp:revision>
  <cp:lastPrinted>2018-10-02T08:26:35Z</cp:lastPrinted>
  <dcterms:created xsi:type="dcterms:W3CDTF">2016-10-21T06:35:01Z</dcterms:created>
  <dcterms:modified xsi:type="dcterms:W3CDTF">2019-03-02T20:06:11Z</dcterms:modified>
</cp:coreProperties>
</file>