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xlsx" ContentType="application/vnd.openxmlformats-officedocument.spreadsheetml.sheet"/>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charts/chart2.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handoutMasterIdLst>
    <p:handoutMasterId r:id="rId19"/>
  </p:handoutMasterIdLst>
  <p:sldIdLst>
    <p:sldId id="979" r:id="rId2"/>
    <p:sldId id="659" r:id="rId3"/>
    <p:sldId id="981" r:id="rId4"/>
    <p:sldId id="980" r:id="rId5"/>
    <p:sldId id="973" r:id="rId6"/>
    <p:sldId id="982" r:id="rId7"/>
    <p:sldId id="672" r:id="rId8"/>
    <p:sldId id="707" r:id="rId9"/>
    <p:sldId id="653" r:id="rId10"/>
    <p:sldId id="983" r:id="rId11"/>
    <p:sldId id="709" r:id="rId12"/>
    <p:sldId id="984" r:id="rId13"/>
    <p:sldId id="654" r:id="rId14"/>
    <p:sldId id="978" r:id="rId15"/>
    <p:sldId id="660" r:id="rId16"/>
    <p:sldId id="985"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on William Marginson" initials="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74"/>
    <p:restoredTop sz="94679"/>
  </p:normalViewPr>
  <p:slideViewPr>
    <p:cSldViewPr snapToGrid="0" snapToObjects="1">
      <p:cViewPr varScale="1">
        <p:scale>
          <a:sx n="111" d="100"/>
          <a:sy n="111" d="100"/>
        </p:scale>
        <p:origin x="-1952" y="-10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commentAuthors" Target="commentAuthors.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 Id="rId2" Type="http://schemas.microsoft.com/office/2011/relationships/chartStyle" Target="style1.xml"/><Relationship Id="rId3" Type="http://schemas.microsoft.com/office/2011/relationships/chartColorStyle" Target="colors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1"/>
          <c:order val="1"/>
          <c:tx>
            <c:strRef>
              <c:f>Sheet1!$C$1</c:f>
              <c:strCache>
                <c:ptCount val="1"/>
                <c:pt idx="0">
                  <c:v>world tertiary education students</c:v>
                </c:pt>
              </c:strCache>
            </c:strRef>
          </c:tx>
          <c:spPr>
            <a:solidFill>
              <a:schemeClr val="accent5">
                <a:lumMod val="60000"/>
                <a:lumOff val="40000"/>
                <a:alpha val="75000"/>
              </a:schemeClr>
            </a:solidFill>
            <a:ln w="50800" cmpd="sng">
              <a:noFill/>
              <a:prstDash val="solid"/>
            </a:ln>
            <a:effectLst>
              <a:glow rad="25400">
                <a:schemeClr val="bg1"/>
              </a:glow>
            </a:effectLst>
          </c:spPr>
          <c:invertIfNegative val="0"/>
          <c:cat>
            <c:numRef>
              <c:f>Sheet1!$A$2:$A$49</c:f>
              <c:numCache>
                <c:formatCode>General</c:formatCode>
                <c:ptCount val="48"/>
                <c:pt idx="0">
                  <c:v>1970.0</c:v>
                </c:pt>
                <c:pt idx="1">
                  <c:v>1971.0</c:v>
                </c:pt>
                <c:pt idx="2">
                  <c:v>1972.0</c:v>
                </c:pt>
                <c:pt idx="3">
                  <c:v>1973.0</c:v>
                </c:pt>
                <c:pt idx="4">
                  <c:v>1974.0</c:v>
                </c:pt>
                <c:pt idx="5">
                  <c:v>1975.0</c:v>
                </c:pt>
                <c:pt idx="6">
                  <c:v>1976.0</c:v>
                </c:pt>
                <c:pt idx="7">
                  <c:v>1977.0</c:v>
                </c:pt>
                <c:pt idx="8">
                  <c:v>1978.0</c:v>
                </c:pt>
                <c:pt idx="9">
                  <c:v>1979.0</c:v>
                </c:pt>
                <c:pt idx="10">
                  <c:v>1980.0</c:v>
                </c:pt>
                <c:pt idx="11">
                  <c:v>1981.0</c:v>
                </c:pt>
                <c:pt idx="12">
                  <c:v>1982.0</c:v>
                </c:pt>
                <c:pt idx="13">
                  <c:v>1983.0</c:v>
                </c:pt>
                <c:pt idx="14">
                  <c:v>1984.0</c:v>
                </c:pt>
                <c:pt idx="15">
                  <c:v>1985.0</c:v>
                </c:pt>
                <c:pt idx="16">
                  <c:v>1986.0</c:v>
                </c:pt>
                <c:pt idx="17">
                  <c:v>1987.0</c:v>
                </c:pt>
                <c:pt idx="18">
                  <c:v>1988.0</c:v>
                </c:pt>
                <c:pt idx="19">
                  <c:v>1989.0</c:v>
                </c:pt>
                <c:pt idx="20">
                  <c:v>1990.0</c:v>
                </c:pt>
                <c:pt idx="21">
                  <c:v>1991.0</c:v>
                </c:pt>
                <c:pt idx="22">
                  <c:v>1992.0</c:v>
                </c:pt>
                <c:pt idx="23">
                  <c:v>1993.0</c:v>
                </c:pt>
                <c:pt idx="24">
                  <c:v>1994.0</c:v>
                </c:pt>
                <c:pt idx="25">
                  <c:v>1995.0</c:v>
                </c:pt>
                <c:pt idx="26">
                  <c:v>1996.0</c:v>
                </c:pt>
                <c:pt idx="27">
                  <c:v>1997.0</c:v>
                </c:pt>
                <c:pt idx="28">
                  <c:v>1998.0</c:v>
                </c:pt>
                <c:pt idx="29">
                  <c:v>1999.0</c:v>
                </c:pt>
                <c:pt idx="30">
                  <c:v>2000.0</c:v>
                </c:pt>
                <c:pt idx="31">
                  <c:v>2001.0</c:v>
                </c:pt>
                <c:pt idx="32">
                  <c:v>2002.0</c:v>
                </c:pt>
                <c:pt idx="33">
                  <c:v>2003.0</c:v>
                </c:pt>
                <c:pt idx="34">
                  <c:v>2004.0</c:v>
                </c:pt>
                <c:pt idx="35">
                  <c:v>2005.0</c:v>
                </c:pt>
                <c:pt idx="36">
                  <c:v>2006.0</c:v>
                </c:pt>
                <c:pt idx="37">
                  <c:v>2007.0</c:v>
                </c:pt>
                <c:pt idx="38">
                  <c:v>2008.0</c:v>
                </c:pt>
                <c:pt idx="39">
                  <c:v>2009.0</c:v>
                </c:pt>
                <c:pt idx="40">
                  <c:v>2010.0</c:v>
                </c:pt>
                <c:pt idx="41">
                  <c:v>2011.0</c:v>
                </c:pt>
                <c:pt idx="42">
                  <c:v>2012.0</c:v>
                </c:pt>
                <c:pt idx="43">
                  <c:v>2013.0</c:v>
                </c:pt>
                <c:pt idx="44">
                  <c:v>2014.0</c:v>
                </c:pt>
                <c:pt idx="45">
                  <c:v>2015.0</c:v>
                </c:pt>
                <c:pt idx="46">
                  <c:v>2016.0</c:v>
                </c:pt>
                <c:pt idx="47">
                  <c:v>2017.0</c:v>
                </c:pt>
              </c:numCache>
            </c:numRef>
          </c:cat>
          <c:val>
            <c:numRef>
              <c:f>Sheet1!$C$2:$C$49</c:f>
              <c:numCache>
                <c:formatCode>General</c:formatCode>
                <c:ptCount val="48"/>
                <c:pt idx="0">
                  <c:v>1.0</c:v>
                </c:pt>
                <c:pt idx="1">
                  <c:v>1.033</c:v>
                </c:pt>
                <c:pt idx="2">
                  <c:v>1.089</c:v>
                </c:pt>
                <c:pt idx="3">
                  <c:v>1.143</c:v>
                </c:pt>
                <c:pt idx="4">
                  <c:v>1.201</c:v>
                </c:pt>
                <c:pt idx="5">
                  <c:v>1.272</c:v>
                </c:pt>
                <c:pt idx="6">
                  <c:v>1.348</c:v>
                </c:pt>
                <c:pt idx="7">
                  <c:v>1.379</c:v>
                </c:pt>
                <c:pt idx="8">
                  <c:v>1.433</c:v>
                </c:pt>
                <c:pt idx="9">
                  <c:v>1.476</c:v>
                </c:pt>
                <c:pt idx="10">
                  <c:v>1.528</c:v>
                </c:pt>
                <c:pt idx="11">
                  <c:v>1.601</c:v>
                </c:pt>
                <c:pt idx="12">
                  <c:v>1.661</c:v>
                </c:pt>
                <c:pt idx="13">
                  <c:v>1.725</c:v>
                </c:pt>
                <c:pt idx="14">
                  <c:v>1.813</c:v>
                </c:pt>
                <c:pt idx="15">
                  <c:v>1.861</c:v>
                </c:pt>
                <c:pt idx="16">
                  <c:v>1.89</c:v>
                </c:pt>
                <c:pt idx="17">
                  <c:v>1.941</c:v>
                </c:pt>
                <c:pt idx="18">
                  <c:v>1.96</c:v>
                </c:pt>
                <c:pt idx="19">
                  <c:v>2.012999999999999</c:v>
                </c:pt>
                <c:pt idx="20">
                  <c:v>2.075</c:v>
                </c:pt>
                <c:pt idx="21">
                  <c:v>2.13</c:v>
                </c:pt>
                <c:pt idx="22">
                  <c:v>2.184</c:v>
                </c:pt>
                <c:pt idx="23">
                  <c:v>2.256</c:v>
                </c:pt>
                <c:pt idx="24">
                  <c:v>2.35</c:v>
                </c:pt>
                <c:pt idx="25">
                  <c:v>2.451999999999999</c:v>
                </c:pt>
                <c:pt idx="26">
                  <c:v>2.543</c:v>
                </c:pt>
                <c:pt idx="27">
                  <c:v>2.658</c:v>
                </c:pt>
                <c:pt idx="28">
                  <c:v>2.737</c:v>
                </c:pt>
                <c:pt idx="29">
                  <c:v>2.918</c:v>
                </c:pt>
                <c:pt idx="30">
                  <c:v>3.069</c:v>
                </c:pt>
                <c:pt idx="31">
                  <c:v>3.287</c:v>
                </c:pt>
                <c:pt idx="32">
                  <c:v>3.599</c:v>
                </c:pt>
                <c:pt idx="33">
                  <c:v>3.862</c:v>
                </c:pt>
                <c:pt idx="34">
                  <c:v>4.082</c:v>
                </c:pt>
                <c:pt idx="35">
                  <c:v>4.293</c:v>
                </c:pt>
                <c:pt idx="36">
                  <c:v>4.539</c:v>
                </c:pt>
                <c:pt idx="37">
                  <c:v>4.791</c:v>
                </c:pt>
                <c:pt idx="38">
                  <c:v>5.065999999999999</c:v>
                </c:pt>
                <c:pt idx="39">
                  <c:v>5.311999999999999</c:v>
                </c:pt>
                <c:pt idx="40">
                  <c:v>5.6</c:v>
                </c:pt>
                <c:pt idx="41">
                  <c:v>5.894999999999999</c:v>
                </c:pt>
                <c:pt idx="42">
                  <c:v>6.07</c:v>
                </c:pt>
                <c:pt idx="43">
                  <c:v>6.118999999999999</c:v>
                </c:pt>
                <c:pt idx="44">
                  <c:v>6.499</c:v>
                </c:pt>
                <c:pt idx="45">
                  <c:v>6.636999999999999</c:v>
                </c:pt>
                <c:pt idx="46">
                  <c:v>6.714999999999999</c:v>
                </c:pt>
                <c:pt idx="47">
                  <c:v>6.736</c:v>
                </c:pt>
              </c:numCache>
            </c:numRef>
          </c:val>
          <c:extLst xmlns:c16r2="http://schemas.microsoft.com/office/drawing/2015/06/chart">
            <c:ext xmlns:c16="http://schemas.microsoft.com/office/drawing/2014/chart" uri="{C3380CC4-5D6E-409C-BE32-E72D297353CC}">
              <c16:uniqueId val="{00000000-4549-E14C-944A-A1D3D79BD77A}"/>
            </c:ext>
          </c:extLst>
        </c:ser>
        <c:dLbls>
          <c:showLegendKey val="0"/>
          <c:showVal val="0"/>
          <c:showCatName val="0"/>
          <c:showSerName val="0"/>
          <c:showPercent val="0"/>
          <c:showBubbleSize val="0"/>
        </c:dLbls>
        <c:gapWidth val="39"/>
        <c:axId val="-2142192552"/>
        <c:axId val="2090921816"/>
      </c:barChart>
      <c:lineChart>
        <c:grouping val="standard"/>
        <c:varyColors val="0"/>
        <c:ser>
          <c:idx val="0"/>
          <c:order val="0"/>
          <c:tx>
            <c:strRef>
              <c:f>Sheet1!$B$1</c:f>
              <c:strCache>
                <c:ptCount val="1"/>
                <c:pt idx="0">
                  <c:v>world GDP (constant prices)</c:v>
                </c:pt>
              </c:strCache>
            </c:strRef>
          </c:tx>
          <c:spPr>
            <a:ln>
              <a:solidFill>
                <a:srgbClr val="FF0000"/>
              </a:solidFill>
            </a:ln>
            <a:effectLst>
              <a:glow rad="50800">
                <a:schemeClr val="bg1"/>
              </a:glow>
            </a:effectLst>
          </c:spPr>
          <c:marker>
            <c:symbol val="none"/>
          </c:marker>
          <c:cat>
            <c:numRef>
              <c:f>Sheet1!$A$2:$A$49</c:f>
              <c:numCache>
                <c:formatCode>General</c:formatCode>
                <c:ptCount val="48"/>
                <c:pt idx="0">
                  <c:v>1970.0</c:v>
                </c:pt>
                <c:pt idx="1">
                  <c:v>1971.0</c:v>
                </c:pt>
                <c:pt idx="2">
                  <c:v>1972.0</c:v>
                </c:pt>
                <c:pt idx="3">
                  <c:v>1973.0</c:v>
                </c:pt>
                <c:pt idx="4">
                  <c:v>1974.0</c:v>
                </c:pt>
                <c:pt idx="5">
                  <c:v>1975.0</c:v>
                </c:pt>
                <c:pt idx="6">
                  <c:v>1976.0</c:v>
                </c:pt>
                <c:pt idx="7">
                  <c:v>1977.0</c:v>
                </c:pt>
                <c:pt idx="8">
                  <c:v>1978.0</c:v>
                </c:pt>
                <c:pt idx="9">
                  <c:v>1979.0</c:v>
                </c:pt>
                <c:pt idx="10">
                  <c:v>1980.0</c:v>
                </c:pt>
                <c:pt idx="11">
                  <c:v>1981.0</c:v>
                </c:pt>
                <c:pt idx="12">
                  <c:v>1982.0</c:v>
                </c:pt>
                <c:pt idx="13">
                  <c:v>1983.0</c:v>
                </c:pt>
                <c:pt idx="14">
                  <c:v>1984.0</c:v>
                </c:pt>
                <c:pt idx="15">
                  <c:v>1985.0</c:v>
                </c:pt>
                <c:pt idx="16">
                  <c:v>1986.0</c:v>
                </c:pt>
                <c:pt idx="17">
                  <c:v>1987.0</c:v>
                </c:pt>
                <c:pt idx="18">
                  <c:v>1988.0</c:v>
                </c:pt>
                <c:pt idx="19">
                  <c:v>1989.0</c:v>
                </c:pt>
                <c:pt idx="20">
                  <c:v>1990.0</c:v>
                </c:pt>
                <c:pt idx="21">
                  <c:v>1991.0</c:v>
                </c:pt>
                <c:pt idx="22">
                  <c:v>1992.0</c:v>
                </c:pt>
                <c:pt idx="23">
                  <c:v>1993.0</c:v>
                </c:pt>
                <c:pt idx="24">
                  <c:v>1994.0</c:v>
                </c:pt>
                <c:pt idx="25">
                  <c:v>1995.0</c:v>
                </c:pt>
                <c:pt idx="26">
                  <c:v>1996.0</c:v>
                </c:pt>
                <c:pt idx="27">
                  <c:v>1997.0</c:v>
                </c:pt>
                <c:pt idx="28">
                  <c:v>1998.0</c:v>
                </c:pt>
                <c:pt idx="29">
                  <c:v>1999.0</c:v>
                </c:pt>
                <c:pt idx="30">
                  <c:v>2000.0</c:v>
                </c:pt>
                <c:pt idx="31">
                  <c:v>2001.0</c:v>
                </c:pt>
                <c:pt idx="32">
                  <c:v>2002.0</c:v>
                </c:pt>
                <c:pt idx="33">
                  <c:v>2003.0</c:v>
                </c:pt>
                <c:pt idx="34">
                  <c:v>2004.0</c:v>
                </c:pt>
                <c:pt idx="35">
                  <c:v>2005.0</c:v>
                </c:pt>
                <c:pt idx="36">
                  <c:v>2006.0</c:v>
                </c:pt>
                <c:pt idx="37">
                  <c:v>2007.0</c:v>
                </c:pt>
                <c:pt idx="38">
                  <c:v>2008.0</c:v>
                </c:pt>
                <c:pt idx="39">
                  <c:v>2009.0</c:v>
                </c:pt>
                <c:pt idx="40">
                  <c:v>2010.0</c:v>
                </c:pt>
                <c:pt idx="41">
                  <c:v>2011.0</c:v>
                </c:pt>
                <c:pt idx="42">
                  <c:v>2012.0</c:v>
                </c:pt>
                <c:pt idx="43">
                  <c:v>2013.0</c:v>
                </c:pt>
                <c:pt idx="44">
                  <c:v>2014.0</c:v>
                </c:pt>
                <c:pt idx="45">
                  <c:v>2015.0</c:v>
                </c:pt>
                <c:pt idx="46">
                  <c:v>2016.0</c:v>
                </c:pt>
                <c:pt idx="47">
                  <c:v>2017.0</c:v>
                </c:pt>
              </c:numCache>
            </c:numRef>
          </c:cat>
          <c:val>
            <c:numRef>
              <c:f>Sheet1!$B$2:$B$49</c:f>
              <c:numCache>
                <c:formatCode>General</c:formatCode>
                <c:ptCount val="48"/>
                <c:pt idx="0">
                  <c:v>1.0</c:v>
                </c:pt>
                <c:pt idx="1">
                  <c:v>1.041</c:v>
                </c:pt>
                <c:pt idx="2">
                  <c:v>1.099</c:v>
                </c:pt>
                <c:pt idx="3">
                  <c:v>1.169</c:v>
                </c:pt>
                <c:pt idx="4">
                  <c:v>1.189</c:v>
                </c:pt>
                <c:pt idx="5">
                  <c:v>1.198</c:v>
                </c:pt>
                <c:pt idx="6">
                  <c:v>1.259</c:v>
                </c:pt>
                <c:pt idx="7">
                  <c:v>1.31</c:v>
                </c:pt>
                <c:pt idx="8">
                  <c:v>1.366</c:v>
                </c:pt>
                <c:pt idx="9">
                  <c:v>1.423</c:v>
                </c:pt>
                <c:pt idx="10">
                  <c:v>1.449</c:v>
                </c:pt>
                <c:pt idx="11">
                  <c:v>1.479</c:v>
                </c:pt>
                <c:pt idx="12">
                  <c:v>1.485</c:v>
                </c:pt>
                <c:pt idx="13">
                  <c:v>1.524</c:v>
                </c:pt>
                <c:pt idx="14">
                  <c:v>1.595</c:v>
                </c:pt>
                <c:pt idx="15">
                  <c:v>1.656</c:v>
                </c:pt>
                <c:pt idx="16">
                  <c:v>1.709</c:v>
                </c:pt>
                <c:pt idx="17">
                  <c:v>1.77</c:v>
                </c:pt>
                <c:pt idx="18">
                  <c:v>1.853</c:v>
                </c:pt>
                <c:pt idx="19">
                  <c:v>1.923</c:v>
                </c:pt>
                <c:pt idx="20">
                  <c:v>1.98</c:v>
                </c:pt>
                <c:pt idx="21">
                  <c:v>2.007</c:v>
                </c:pt>
                <c:pt idx="22">
                  <c:v>2.046</c:v>
                </c:pt>
                <c:pt idx="23">
                  <c:v>2.079</c:v>
                </c:pt>
                <c:pt idx="24">
                  <c:v>2.144</c:v>
                </c:pt>
                <c:pt idx="25">
                  <c:v>2.207</c:v>
                </c:pt>
                <c:pt idx="26">
                  <c:v>2.279</c:v>
                </c:pt>
                <c:pt idx="27">
                  <c:v>2.363</c:v>
                </c:pt>
                <c:pt idx="28">
                  <c:v>2.423</c:v>
                </c:pt>
                <c:pt idx="29">
                  <c:v>2.505</c:v>
                </c:pt>
                <c:pt idx="30">
                  <c:v>2.612</c:v>
                </c:pt>
                <c:pt idx="31">
                  <c:v>2.659</c:v>
                </c:pt>
                <c:pt idx="32">
                  <c:v>2.714</c:v>
                </c:pt>
                <c:pt idx="33">
                  <c:v>2.79</c:v>
                </c:pt>
                <c:pt idx="34">
                  <c:v>2.906</c:v>
                </c:pt>
                <c:pt idx="35">
                  <c:v>3.01</c:v>
                </c:pt>
                <c:pt idx="36">
                  <c:v>3.134</c:v>
                </c:pt>
                <c:pt idx="37">
                  <c:v>3.257</c:v>
                </c:pt>
                <c:pt idx="38">
                  <c:v>3.306</c:v>
                </c:pt>
                <c:pt idx="39">
                  <c:v>3.237</c:v>
                </c:pt>
                <c:pt idx="40">
                  <c:v>3.369</c:v>
                </c:pt>
                <c:pt idx="41">
                  <c:v>3.465</c:v>
                </c:pt>
                <c:pt idx="42">
                  <c:v>3.542</c:v>
                </c:pt>
                <c:pt idx="43">
                  <c:v>3.626</c:v>
                </c:pt>
                <c:pt idx="44">
                  <c:v>3.754</c:v>
                </c:pt>
                <c:pt idx="45">
                  <c:v>3.881</c:v>
                </c:pt>
                <c:pt idx="46">
                  <c:v>4.008</c:v>
                </c:pt>
                <c:pt idx="47">
                  <c:v>4.157999999999999</c:v>
                </c:pt>
              </c:numCache>
            </c:numRef>
          </c:val>
          <c:smooth val="0"/>
          <c:extLst xmlns:c16r2="http://schemas.microsoft.com/office/drawing/2015/06/chart">
            <c:ext xmlns:c16="http://schemas.microsoft.com/office/drawing/2014/chart" uri="{C3380CC4-5D6E-409C-BE32-E72D297353CC}">
              <c16:uniqueId val="{00000001-4549-E14C-944A-A1D3D79BD77A}"/>
            </c:ext>
          </c:extLst>
        </c:ser>
        <c:ser>
          <c:idx val="2"/>
          <c:order val="2"/>
          <c:tx>
            <c:strRef>
              <c:f>Sheet1!$D$1</c:f>
              <c:strCache>
                <c:ptCount val="1"/>
                <c:pt idx="0">
                  <c:v>world population</c:v>
                </c:pt>
              </c:strCache>
            </c:strRef>
          </c:tx>
          <c:spPr>
            <a:ln>
              <a:solidFill>
                <a:schemeClr val="tx1"/>
              </a:solidFill>
            </a:ln>
            <a:effectLst>
              <a:glow rad="50800">
                <a:schemeClr val="bg1"/>
              </a:glow>
            </a:effectLst>
          </c:spPr>
          <c:marker>
            <c:symbol val="none"/>
          </c:marker>
          <c:cat>
            <c:numRef>
              <c:f>Sheet1!$A$2:$A$49</c:f>
              <c:numCache>
                <c:formatCode>General</c:formatCode>
                <c:ptCount val="48"/>
                <c:pt idx="0">
                  <c:v>1970.0</c:v>
                </c:pt>
                <c:pt idx="1">
                  <c:v>1971.0</c:v>
                </c:pt>
                <c:pt idx="2">
                  <c:v>1972.0</c:v>
                </c:pt>
                <c:pt idx="3">
                  <c:v>1973.0</c:v>
                </c:pt>
                <c:pt idx="4">
                  <c:v>1974.0</c:v>
                </c:pt>
                <c:pt idx="5">
                  <c:v>1975.0</c:v>
                </c:pt>
                <c:pt idx="6">
                  <c:v>1976.0</c:v>
                </c:pt>
                <c:pt idx="7">
                  <c:v>1977.0</c:v>
                </c:pt>
                <c:pt idx="8">
                  <c:v>1978.0</c:v>
                </c:pt>
                <c:pt idx="9">
                  <c:v>1979.0</c:v>
                </c:pt>
                <c:pt idx="10">
                  <c:v>1980.0</c:v>
                </c:pt>
                <c:pt idx="11">
                  <c:v>1981.0</c:v>
                </c:pt>
                <c:pt idx="12">
                  <c:v>1982.0</c:v>
                </c:pt>
                <c:pt idx="13">
                  <c:v>1983.0</c:v>
                </c:pt>
                <c:pt idx="14">
                  <c:v>1984.0</c:v>
                </c:pt>
                <c:pt idx="15">
                  <c:v>1985.0</c:v>
                </c:pt>
                <c:pt idx="16">
                  <c:v>1986.0</c:v>
                </c:pt>
                <c:pt idx="17">
                  <c:v>1987.0</c:v>
                </c:pt>
                <c:pt idx="18">
                  <c:v>1988.0</c:v>
                </c:pt>
                <c:pt idx="19">
                  <c:v>1989.0</c:v>
                </c:pt>
                <c:pt idx="20">
                  <c:v>1990.0</c:v>
                </c:pt>
                <c:pt idx="21">
                  <c:v>1991.0</c:v>
                </c:pt>
                <c:pt idx="22">
                  <c:v>1992.0</c:v>
                </c:pt>
                <c:pt idx="23">
                  <c:v>1993.0</c:v>
                </c:pt>
                <c:pt idx="24">
                  <c:v>1994.0</c:v>
                </c:pt>
                <c:pt idx="25">
                  <c:v>1995.0</c:v>
                </c:pt>
                <c:pt idx="26">
                  <c:v>1996.0</c:v>
                </c:pt>
                <c:pt idx="27">
                  <c:v>1997.0</c:v>
                </c:pt>
                <c:pt idx="28">
                  <c:v>1998.0</c:v>
                </c:pt>
                <c:pt idx="29">
                  <c:v>1999.0</c:v>
                </c:pt>
                <c:pt idx="30">
                  <c:v>2000.0</c:v>
                </c:pt>
                <c:pt idx="31">
                  <c:v>2001.0</c:v>
                </c:pt>
                <c:pt idx="32">
                  <c:v>2002.0</c:v>
                </c:pt>
                <c:pt idx="33">
                  <c:v>2003.0</c:v>
                </c:pt>
                <c:pt idx="34">
                  <c:v>2004.0</c:v>
                </c:pt>
                <c:pt idx="35">
                  <c:v>2005.0</c:v>
                </c:pt>
                <c:pt idx="36">
                  <c:v>2006.0</c:v>
                </c:pt>
                <c:pt idx="37">
                  <c:v>2007.0</c:v>
                </c:pt>
                <c:pt idx="38">
                  <c:v>2008.0</c:v>
                </c:pt>
                <c:pt idx="39">
                  <c:v>2009.0</c:v>
                </c:pt>
                <c:pt idx="40">
                  <c:v>2010.0</c:v>
                </c:pt>
                <c:pt idx="41">
                  <c:v>2011.0</c:v>
                </c:pt>
                <c:pt idx="42">
                  <c:v>2012.0</c:v>
                </c:pt>
                <c:pt idx="43">
                  <c:v>2013.0</c:v>
                </c:pt>
                <c:pt idx="44">
                  <c:v>2014.0</c:v>
                </c:pt>
                <c:pt idx="45">
                  <c:v>2015.0</c:v>
                </c:pt>
                <c:pt idx="46">
                  <c:v>2016.0</c:v>
                </c:pt>
                <c:pt idx="47">
                  <c:v>2017.0</c:v>
                </c:pt>
              </c:numCache>
            </c:numRef>
          </c:cat>
          <c:val>
            <c:numRef>
              <c:f>Sheet1!$D$2:$D$49</c:f>
              <c:numCache>
                <c:formatCode>General</c:formatCode>
                <c:ptCount val="48"/>
                <c:pt idx="0">
                  <c:v>1.0</c:v>
                </c:pt>
                <c:pt idx="1">
                  <c:v>1.021</c:v>
                </c:pt>
                <c:pt idx="2">
                  <c:v>1.042</c:v>
                </c:pt>
                <c:pt idx="3">
                  <c:v>1.062</c:v>
                </c:pt>
                <c:pt idx="4">
                  <c:v>1.083</c:v>
                </c:pt>
                <c:pt idx="5">
                  <c:v>1.103</c:v>
                </c:pt>
                <c:pt idx="6">
                  <c:v>1.123</c:v>
                </c:pt>
                <c:pt idx="7">
                  <c:v>1.142</c:v>
                </c:pt>
                <c:pt idx="8">
                  <c:v>1.163</c:v>
                </c:pt>
                <c:pt idx="9">
                  <c:v>1.183</c:v>
                </c:pt>
                <c:pt idx="10">
                  <c:v>1.204</c:v>
                </c:pt>
                <c:pt idx="11">
                  <c:v>1.225</c:v>
                </c:pt>
                <c:pt idx="12">
                  <c:v>1.247</c:v>
                </c:pt>
                <c:pt idx="13">
                  <c:v>1.269</c:v>
                </c:pt>
                <c:pt idx="14">
                  <c:v>1.29</c:v>
                </c:pt>
                <c:pt idx="15">
                  <c:v>1.313</c:v>
                </c:pt>
                <c:pt idx="16">
                  <c:v>1.336</c:v>
                </c:pt>
                <c:pt idx="17">
                  <c:v>1.36</c:v>
                </c:pt>
                <c:pt idx="18">
                  <c:v>1.384</c:v>
                </c:pt>
                <c:pt idx="19">
                  <c:v>1.407999999999999</c:v>
                </c:pt>
                <c:pt idx="20">
                  <c:v>1.431999999999999</c:v>
                </c:pt>
                <c:pt idx="21">
                  <c:v>1.455</c:v>
                </c:pt>
                <c:pt idx="22">
                  <c:v>1.478</c:v>
                </c:pt>
                <c:pt idx="23">
                  <c:v>1.5</c:v>
                </c:pt>
                <c:pt idx="24">
                  <c:v>1.523</c:v>
                </c:pt>
                <c:pt idx="25">
                  <c:v>1.566</c:v>
                </c:pt>
                <c:pt idx="26">
                  <c:v>1.568</c:v>
                </c:pt>
                <c:pt idx="27">
                  <c:v>1.59</c:v>
                </c:pt>
                <c:pt idx="28">
                  <c:v>1.612</c:v>
                </c:pt>
                <c:pt idx="29">
                  <c:v>1.634</c:v>
                </c:pt>
                <c:pt idx="30">
                  <c:v>1.655</c:v>
                </c:pt>
                <c:pt idx="31">
                  <c:v>1.676</c:v>
                </c:pt>
                <c:pt idx="32">
                  <c:v>1.697</c:v>
                </c:pt>
                <c:pt idx="33">
                  <c:v>1.718</c:v>
                </c:pt>
                <c:pt idx="34">
                  <c:v>1.739</c:v>
                </c:pt>
                <c:pt idx="35">
                  <c:v>1.76</c:v>
                </c:pt>
                <c:pt idx="36">
                  <c:v>1.782</c:v>
                </c:pt>
                <c:pt idx="37">
                  <c:v>1.803</c:v>
                </c:pt>
                <c:pt idx="38">
                  <c:v>1.824</c:v>
                </c:pt>
                <c:pt idx="39">
                  <c:v>1.846</c:v>
                </c:pt>
                <c:pt idx="40">
                  <c:v>1.867</c:v>
                </c:pt>
                <c:pt idx="41">
                  <c:v>1.889</c:v>
                </c:pt>
                <c:pt idx="42">
                  <c:v>1.91</c:v>
                </c:pt>
                <c:pt idx="43">
                  <c:v>1.931999999999999</c:v>
                </c:pt>
                <c:pt idx="44">
                  <c:v>1.955</c:v>
                </c:pt>
                <c:pt idx="45">
                  <c:v>1.979</c:v>
                </c:pt>
                <c:pt idx="46">
                  <c:v>2.002</c:v>
                </c:pt>
                <c:pt idx="47">
                  <c:v>2.025</c:v>
                </c:pt>
              </c:numCache>
            </c:numRef>
          </c:val>
          <c:smooth val="0"/>
          <c:extLst xmlns:c16r2="http://schemas.microsoft.com/office/drawing/2015/06/chart">
            <c:ext xmlns:c16="http://schemas.microsoft.com/office/drawing/2014/chart" uri="{C3380CC4-5D6E-409C-BE32-E72D297353CC}">
              <c16:uniqueId val="{00000002-4549-E14C-944A-A1D3D79BD77A}"/>
            </c:ext>
          </c:extLst>
        </c:ser>
        <c:dLbls>
          <c:showLegendKey val="0"/>
          <c:showVal val="0"/>
          <c:showCatName val="0"/>
          <c:showSerName val="0"/>
          <c:showPercent val="0"/>
          <c:showBubbleSize val="0"/>
        </c:dLbls>
        <c:marker val="1"/>
        <c:smooth val="0"/>
        <c:axId val="-2142192552"/>
        <c:axId val="2090921816"/>
      </c:lineChart>
      <c:catAx>
        <c:axId val="-2142192552"/>
        <c:scaling>
          <c:orientation val="minMax"/>
        </c:scaling>
        <c:delete val="0"/>
        <c:axPos val="b"/>
        <c:numFmt formatCode="General" sourceLinked="1"/>
        <c:majorTickMark val="out"/>
        <c:minorTickMark val="none"/>
        <c:tickLblPos val="nextTo"/>
        <c:txPr>
          <a:bodyPr rot="5400000" vert="horz"/>
          <a:lstStyle/>
          <a:p>
            <a:pPr>
              <a:defRPr sz="1050" baseline="0"/>
            </a:pPr>
            <a:endParaRPr lang="en-US"/>
          </a:p>
        </c:txPr>
        <c:crossAx val="2090921816"/>
        <c:crosses val="autoZero"/>
        <c:auto val="1"/>
        <c:lblAlgn val="ctr"/>
        <c:lblOffset val="100"/>
        <c:noMultiLvlLbl val="0"/>
      </c:catAx>
      <c:valAx>
        <c:axId val="2090921816"/>
        <c:scaling>
          <c:orientation val="minMax"/>
        </c:scaling>
        <c:delete val="0"/>
        <c:axPos val="l"/>
        <c:majorGridlines>
          <c:spPr>
            <a:ln>
              <a:solidFill>
                <a:schemeClr val="bg1">
                  <a:lumMod val="75000"/>
                </a:schemeClr>
              </a:solidFill>
            </a:ln>
          </c:spPr>
        </c:majorGridlines>
        <c:numFmt formatCode="General" sourceLinked="1"/>
        <c:majorTickMark val="out"/>
        <c:minorTickMark val="none"/>
        <c:tickLblPos val="nextTo"/>
        <c:crossAx val="-2142192552"/>
        <c:crosses val="autoZero"/>
        <c:crossBetween val="between"/>
      </c:valAx>
      <c:spPr>
        <a:solidFill>
          <a:schemeClr val="accent5">
            <a:lumMod val="20000"/>
            <a:lumOff val="80000"/>
            <a:alpha val="60000"/>
          </a:schemeClr>
        </a:solidFill>
      </c:spPr>
    </c:plotArea>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World</c:v>
                </c:pt>
              </c:strCache>
            </c:strRef>
          </c:tx>
          <c:spPr>
            <a:solidFill>
              <a:srgbClr val="0070C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Sheet1!$A$2:$A$48</c:f>
              <c:numCache>
                <c:formatCode>General</c:formatCode>
                <c:ptCount val="47"/>
                <c:pt idx="0">
                  <c:v>1971.0</c:v>
                </c:pt>
                <c:pt idx="1">
                  <c:v>1972.0</c:v>
                </c:pt>
                <c:pt idx="2">
                  <c:v>1973.0</c:v>
                </c:pt>
                <c:pt idx="3">
                  <c:v>1974.0</c:v>
                </c:pt>
                <c:pt idx="4">
                  <c:v>1975.0</c:v>
                </c:pt>
                <c:pt idx="5">
                  <c:v>1976.0</c:v>
                </c:pt>
                <c:pt idx="6">
                  <c:v>1977.0</c:v>
                </c:pt>
                <c:pt idx="7">
                  <c:v>1978.0</c:v>
                </c:pt>
                <c:pt idx="8">
                  <c:v>1979.0</c:v>
                </c:pt>
                <c:pt idx="9">
                  <c:v>1980.0</c:v>
                </c:pt>
                <c:pt idx="10">
                  <c:v>1981.0</c:v>
                </c:pt>
                <c:pt idx="11">
                  <c:v>1982.0</c:v>
                </c:pt>
                <c:pt idx="12">
                  <c:v>1983.0</c:v>
                </c:pt>
                <c:pt idx="13">
                  <c:v>1984.0</c:v>
                </c:pt>
                <c:pt idx="14">
                  <c:v>1985.0</c:v>
                </c:pt>
                <c:pt idx="15">
                  <c:v>1986.0</c:v>
                </c:pt>
                <c:pt idx="16">
                  <c:v>1987.0</c:v>
                </c:pt>
                <c:pt idx="17">
                  <c:v>1988.0</c:v>
                </c:pt>
                <c:pt idx="18">
                  <c:v>1989.0</c:v>
                </c:pt>
                <c:pt idx="19">
                  <c:v>1990.0</c:v>
                </c:pt>
                <c:pt idx="20">
                  <c:v>1991.0</c:v>
                </c:pt>
                <c:pt idx="21">
                  <c:v>1992.0</c:v>
                </c:pt>
                <c:pt idx="22">
                  <c:v>1993.0</c:v>
                </c:pt>
                <c:pt idx="23">
                  <c:v>1994.0</c:v>
                </c:pt>
                <c:pt idx="24">
                  <c:v>1995.0</c:v>
                </c:pt>
                <c:pt idx="25">
                  <c:v>1996.0</c:v>
                </c:pt>
                <c:pt idx="26">
                  <c:v>1997.0</c:v>
                </c:pt>
                <c:pt idx="27">
                  <c:v>1998.0</c:v>
                </c:pt>
                <c:pt idx="28">
                  <c:v>1999.0</c:v>
                </c:pt>
                <c:pt idx="29">
                  <c:v>2000.0</c:v>
                </c:pt>
                <c:pt idx="30">
                  <c:v>2001.0</c:v>
                </c:pt>
                <c:pt idx="31">
                  <c:v>2002.0</c:v>
                </c:pt>
                <c:pt idx="32">
                  <c:v>2003.0</c:v>
                </c:pt>
                <c:pt idx="33">
                  <c:v>2004.0</c:v>
                </c:pt>
                <c:pt idx="34">
                  <c:v>2005.0</c:v>
                </c:pt>
                <c:pt idx="35">
                  <c:v>2006.0</c:v>
                </c:pt>
                <c:pt idx="36">
                  <c:v>2007.0</c:v>
                </c:pt>
                <c:pt idx="37">
                  <c:v>2008.0</c:v>
                </c:pt>
                <c:pt idx="38">
                  <c:v>2009.0</c:v>
                </c:pt>
                <c:pt idx="39">
                  <c:v>2010.0</c:v>
                </c:pt>
                <c:pt idx="40">
                  <c:v>2011.0</c:v>
                </c:pt>
                <c:pt idx="41">
                  <c:v>2012.0</c:v>
                </c:pt>
                <c:pt idx="42">
                  <c:v>2013.0</c:v>
                </c:pt>
                <c:pt idx="43">
                  <c:v>2014.0</c:v>
                </c:pt>
                <c:pt idx="44">
                  <c:v>2015.0</c:v>
                </c:pt>
                <c:pt idx="45">
                  <c:v>2016.0</c:v>
                </c:pt>
                <c:pt idx="46">
                  <c:v>2017.0</c:v>
                </c:pt>
              </c:numCache>
            </c:numRef>
          </c:cat>
          <c:val>
            <c:numRef>
              <c:f>Sheet1!$B$2:$B$48</c:f>
              <c:numCache>
                <c:formatCode>General</c:formatCode>
                <c:ptCount val="47"/>
                <c:pt idx="0">
                  <c:v>9.94</c:v>
                </c:pt>
                <c:pt idx="1">
                  <c:v>10.14</c:v>
                </c:pt>
                <c:pt idx="2">
                  <c:v>10.37</c:v>
                </c:pt>
                <c:pt idx="3">
                  <c:v>10.69</c:v>
                </c:pt>
                <c:pt idx="4">
                  <c:v>11.19</c:v>
                </c:pt>
                <c:pt idx="5">
                  <c:v>11.7</c:v>
                </c:pt>
                <c:pt idx="6">
                  <c:v>11.78</c:v>
                </c:pt>
                <c:pt idx="7">
                  <c:v>12.07</c:v>
                </c:pt>
                <c:pt idx="8">
                  <c:v>12.22</c:v>
                </c:pt>
                <c:pt idx="9">
                  <c:v>12.39</c:v>
                </c:pt>
                <c:pt idx="10">
                  <c:v>12.66</c:v>
                </c:pt>
                <c:pt idx="11">
                  <c:v>12.8</c:v>
                </c:pt>
                <c:pt idx="12">
                  <c:v>12.97</c:v>
                </c:pt>
                <c:pt idx="13">
                  <c:v>13.3</c:v>
                </c:pt>
                <c:pt idx="14">
                  <c:v>13.36</c:v>
                </c:pt>
                <c:pt idx="15">
                  <c:v>13.28</c:v>
                </c:pt>
                <c:pt idx="16">
                  <c:v>13.39</c:v>
                </c:pt>
                <c:pt idx="17">
                  <c:v>13.29</c:v>
                </c:pt>
                <c:pt idx="18">
                  <c:v>13.42</c:v>
                </c:pt>
                <c:pt idx="19">
                  <c:v>13.64</c:v>
                </c:pt>
                <c:pt idx="20">
                  <c:v>13.83</c:v>
                </c:pt>
                <c:pt idx="21">
                  <c:v>14.07</c:v>
                </c:pt>
                <c:pt idx="22">
                  <c:v>14.44</c:v>
                </c:pt>
                <c:pt idx="23">
                  <c:v>14.96</c:v>
                </c:pt>
                <c:pt idx="24">
                  <c:v>15.56</c:v>
                </c:pt>
                <c:pt idx="25">
                  <c:v>16.12</c:v>
                </c:pt>
                <c:pt idx="26">
                  <c:v>16.89</c:v>
                </c:pt>
                <c:pt idx="27">
                  <c:v>17.31</c:v>
                </c:pt>
                <c:pt idx="28">
                  <c:v>18.39</c:v>
                </c:pt>
                <c:pt idx="29">
                  <c:v>19.04</c:v>
                </c:pt>
                <c:pt idx="30">
                  <c:v>20.07</c:v>
                </c:pt>
                <c:pt idx="31">
                  <c:v>21.58</c:v>
                </c:pt>
                <c:pt idx="32">
                  <c:v>22.73</c:v>
                </c:pt>
                <c:pt idx="33">
                  <c:v>23.55</c:v>
                </c:pt>
                <c:pt idx="34">
                  <c:v>24.27</c:v>
                </c:pt>
                <c:pt idx="35">
                  <c:v>25.05</c:v>
                </c:pt>
                <c:pt idx="36">
                  <c:v>25.92</c:v>
                </c:pt>
                <c:pt idx="37">
                  <c:v>26.96</c:v>
                </c:pt>
                <c:pt idx="38">
                  <c:v>28.02</c:v>
                </c:pt>
                <c:pt idx="39">
                  <c:v>29.42</c:v>
                </c:pt>
                <c:pt idx="40">
                  <c:v>31.21</c:v>
                </c:pt>
                <c:pt idx="41">
                  <c:v>32.48</c:v>
                </c:pt>
                <c:pt idx="42">
                  <c:v>33.19</c:v>
                </c:pt>
                <c:pt idx="43">
                  <c:v>35.56</c:v>
                </c:pt>
                <c:pt idx="44">
                  <c:v>36.67</c:v>
                </c:pt>
                <c:pt idx="45">
                  <c:v>37.46</c:v>
                </c:pt>
                <c:pt idx="46">
                  <c:v>37.88</c:v>
                </c:pt>
              </c:numCache>
            </c:numRef>
          </c:val>
          <c:extLst xmlns:c16r2="http://schemas.microsoft.com/office/drawing/2015/06/chart">
            <c:ext xmlns:c16="http://schemas.microsoft.com/office/drawing/2014/chart" uri="{C3380CC4-5D6E-409C-BE32-E72D297353CC}">
              <c16:uniqueId val="{00000000-2204-3744-BBBB-B44394CB3ABE}"/>
            </c:ext>
          </c:extLst>
        </c:ser>
        <c:ser>
          <c:idx val="1"/>
          <c:order val="1"/>
          <c:tx>
            <c:strRef>
              <c:f>Sheet1!$C$1</c:f>
              <c:strCache>
                <c:ptCount val="1"/>
                <c:pt idx="0">
                  <c:v>North America and Western Europe</c:v>
                </c:pt>
              </c:strCache>
            </c:strRef>
          </c:tx>
          <c:spPr>
            <a:solidFill>
              <a:schemeClr val="bg1">
                <a:lumMod val="65000"/>
              </a:schemeClr>
            </a:solidFill>
            <a:ln w="41275">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Sheet1!$A$2:$A$48</c:f>
              <c:numCache>
                <c:formatCode>General</c:formatCode>
                <c:ptCount val="47"/>
                <c:pt idx="0">
                  <c:v>1971.0</c:v>
                </c:pt>
                <c:pt idx="1">
                  <c:v>1972.0</c:v>
                </c:pt>
                <c:pt idx="2">
                  <c:v>1973.0</c:v>
                </c:pt>
                <c:pt idx="3">
                  <c:v>1974.0</c:v>
                </c:pt>
                <c:pt idx="4">
                  <c:v>1975.0</c:v>
                </c:pt>
                <c:pt idx="5">
                  <c:v>1976.0</c:v>
                </c:pt>
                <c:pt idx="6">
                  <c:v>1977.0</c:v>
                </c:pt>
                <c:pt idx="7">
                  <c:v>1978.0</c:v>
                </c:pt>
                <c:pt idx="8">
                  <c:v>1979.0</c:v>
                </c:pt>
                <c:pt idx="9">
                  <c:v>1980.0</c:v>
                </c:pt>
                <c:pt idx="10">
                  <c:v>1981.0</c:v>
                </c:pt>
                <c:pt idx="11">
                  <c:v>1982.0</c:v>
                </c:pt>
                <c:pt idx="12">
                  <c:v>1983.0</c:v>
                </c:pt>
                <c:pt idx="13">
                  <c:v>1984.0</c:v>
                </c:pt>
                <c:pt idx="14">
                  <c:v>1985.0</c:v>
                </c:pt>
                <c:pt idx="15">
                  <c:v>1986.0</c:v>
                </c:pt>
                <c:pt idx="16">
                  <c:v>1987.0</c:v>
                </c:pt>
                <c:pt idx="17">
                  <c:v>1988.0</c:v>
                </c:pt>
                <c:pt idx="18">
                  <c:v>1989.0</c:v>
                </c:pt>
                <c:pt idx="19">
                  <c:v>1990.0</c:v>
                </c:pt>
                <c:pt idx="20">
                  <c:v>1991.0</c:v>
                </c:pt>
                <c:pt idx="21">
                  <c:v>1992.0</c:v>
                </c:pt>
                <c:pt idx="22">
                  <c:v>1993.0</c:v>
                </c:pt>
                <c:pt idx="23">
                  <c:v>1994.0</c:v>
                </c:pt>
                <c:pt idx="24">
                  <c:v>1995.0</c:v>
                </c:pt>
                <c:pt idx="25">
                  <c:v>1996.0</c:v>
                </c:pt>
                <c:pt idx="26">
                  <c:v>1997.0</c:v>
                </c:pt>
                <c:pt idx="27">
                  <c:v>1998.0</c:v>
                </c:pt>
                <c:pt idx="28">
                  <c:v>1999.0</c:v>
                </c:pt>
                <c:pt idx="29">
                  <c:v>2000.0</c:v>
                </c:pt>
                <c:pt idx="30">
                  <c:v>2001.0</c:v>
                </c:pt>
                <c:pt idx="31">
                  <c:v>2002.0</c:v>
                </c:pt>
                <c:pt idx="32">
                  <c:v>2003.0</c:v>
                </c:pt>
                <c:pt idx="33">
                  <c:v>2004.0</c:v>
                </c:pt>
                <c:pt idx="34">
                  <c:v>2005.0</c:v>
                </c:pt>
                <c:pt idx="35">
                  <c:v>2006.0</c:v>
                </c:pt>
                <c:pt idx="36">
                  <c:v>2007.0</c:v>
                </c:pt>
                <c:pt idx="37">
                  <c:v>2008.0</c:v>
                </c:pt>
                <c:pt idx="38">
                  <c:v>2009.0</c:v>
                </c:pt>
                <c:pt idx="39">
                  <c:v>2010.0</c:v>
                </c:pt>
                <c:pt idx="40">
                  <c:v>2011.0</c:v>
                </c:pt>
                <c:pt idx="41">
                  <c:v>2012.0</c:v>
                </c:pt>
                <c:pt idx="42">
                  <c:v>2013.0</c:v>
                </c:pt>
                <c:pt idx="43">
                  <c:v>2014.0</c:v>
                </c:pt>
                <c:pt idx="44">
                  <c:v>2015.0</c:v>
                </c:pt>
                <c:pt idx="45">
                  <c:v>2016.0</c:v>
                </c:pt>
                <c:pt idx="46">
                  <c:v>2017.0</c:v>
                </c:pt>
              </c:numCache>
            </c:numRef>
          </c:cat>
          <c:val>
            <c:numRef>
              <c:f>Sheet1!$C$2:$C$48</c:f>
              <c:numCache>
                <c:formatCode>General</c:formatCode>
                <c:ptCount val="47"/>
                <c:pt idx="0">
                  <c:v>30.86</c:v>
                </c:pt>
                <c:pt idx="1">
                  <c:v>32.11</c:v>
                </c:pt>
                <c:pt idx="2">
                  <c:v>33.25</c:v>
                </c:pt>
                <c:pt idx="3">
                  <c:v>34.03</c:v>
                </c:pt>
                <c:pt idx="4">
                  <c:v>35.62</c:v>
                </c:pt>
                <c:pt idx="5">
                  <c:v>37.93</c:v>
                </c:pt>
                <c:pt idx="6">
                  <c:v>37.62</c:v>
                </c:pt>
                <c:pt idx="7">
                  <c:v>38.21</c:v>
                </c:pt>
                <c:pt idx="8">
                  <c:v>37.84</c:v>
                </c:pt>
                <c:pt idx="9">
                  <c:v>38.41</c:v>
                </c:pt>
                <c:pt idx="10">
                  <c:v>39.28</c:v>
                </c:pt>
                <c:pt idx="11">
                  <c:v>39.92</c:v>
                </c:pt>
                <c:pt idx="12">
                  <c:v>40.34</c:v>
                </c:pt>
                <c:pt idx="13">
                  <c:v>40.81</c:v>
                </c:pt>
                <c:pt idx="14">
                  <c:v>41.03</c:v>
                </c:pt>
                <c:pt idx="15">
                  <c:v>41.69</c:v>
                </c:pt>
                <c:pt idx="16">
                  <c:v>42.97</c:v>
                </c:pt>
                <c:pt idx="17">
                  <c:v>44.49</c:v>
                </c:pt>
                <c:pt idx="18">
                  <c:v>46.33</c:v>
                </c:pt>
                <c:pt idx="19">
                  <c:v>48.81</c:v>
                </c:pt>
                <c:pt idx="20">
                  <c:v>50.97</c:v>
                </c:pt>
                <c:pt idx="21">
                  <c:v>54.25</c:v>
                </c:pt>
                <c:pt idx="22">
                  <c:v>56.5</c:v>
                </c:pt>
                <c:pt idx="23">
                  <c:v>58.61</c:v>
                </c:pt>
                <c:pt idx="24">
                  <c:v>60.06</c:v>
                </c:pt>
                <c:pt idx="25">
                  <c:v>61.08</c:v>
                </c:pt>
                <c:pt idx="26">
                  <c:v>60.58</c:v>
                </c:pt>
                <c:pt idx="27">
                  <c:v>59.54</c:v>
                </c:pt>
                <c:pt idx="28">
                  <c:v>61.35</c:v>
                </c:pt>
                <c:pt idx="29">
                  <c:v>59.53</c:v>
                </c:pt>
                <c:pt idx="30">
                  <c:v>60.61</c:v>
                </c:pt>
                <c:pt idx="31">
                  <c:v>65.91</c:v>
                </c:pt>
                <c:pt idx="32">
                  <c:v>67.9</c:v>
                </c:pt>
                <c:pt idx="33">
                  <c:v>68.99</c:v>
                </c:pt>
                <c:pt idx="34">
                  <c:v>70.12</c:v>
                </c:pt>
                <c:pt idx="35">
                  <c:v>70.75</c:v>
                </c:pt>
                <c:pt idx="36">
                  <c:v>71.1</c:v>
                </c:pt>
                <c:pt idx="37">
                  <c:v>71.75</c:v>
                </c:pt>
                <c:pt idx="38">
                  <c:v>73.51</c:v>
                </c:pt>
                <c:pt idx="39">
                  <c:v>76.72</c:v>
                </c:pt>
                <c:pt idx="40">
                  <c:v>78.39</c:v>
                </c:pt>
                <c:pt idx="41">
                  <c:v>78.57</c:v>
                </c:pt>
                <c:pt idx="42">
                  <c:v>76.65</c:v>
                </c:pt>
                <c:pt idx="43">
                  <c:v>77.24</c:v>
                </c:pt>
                <c:pt idx="44">
                  <c:v>77.65</c:v>
                </c:pt>
                <c:pt idx="45">
                  <c:v>78.41</c:v>
                </c:pt>
                <c:pt idx="46">
                  <c:v>78.41</c:v>
                </c:pt>
              </c:numCache>
            </c:numRef>
          </c:val>
          <c:extLst xmlns:c16r2="http://schemas.microsoft.com/office/drawing/2015/06/chart">
            <c:ext xmlns:c16="http://schemas.microsoft.com/office/drawing/2014/chart" uri="{C3380CC4-5D6E-409C-BE32-E72D297353CC}">
              <c16:uniqueId val="{00000001-2204-3744-BBBB-B44394CB3ABE}"/>
            </c:ext>
          </c:extLst>
        </c:ser>
        <c:dLbls>
          <c:showLegendKey val="0"/>
          <c:showVal val="0"/>
          <c:showCatName val="0"/>
          <c:showSerName val="0"/>
          <c:showPercent val="0"/>
          <c:showBubbleSize val="0"/>
        </c:dLbls>
        <c:gapWidth val="0"/>
        <c:overlap val="30"/>
        <c:axId val="2091305096"/>
        <c:axId val="2092495112"/>
      </c:barChart>
      <c:catAx>
        <c:axId val="2091305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2092495112"/>
        <c:crosses val="autoZero"/>
        <c:auto val="1"/>
        <c:lblAlgn val="ctr"/>
        <c:lblOffset val="100"/>
        <c:noMultiLvlLbl val="0"/>
      </c:catAx>
      <c:valAx>
        <c:axId val="2092495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91305096"/>
        <c:crosses val="autoZero"/>
        <c:crossBetween val="between"/>
      </c:valAx>
      <c:spPr>
        <a:solidFill>
          <a:srgbClr val="0070C0">
            <a:alpha val="10000"/>
          </a:srgbClr>
        </a:solidFill>
        <a:ln>
          <a:solidFill>
            <a:srgbClr val="FF0000"/>
          </a:solid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4199ED-6AEF-AB49-A2A3-496D9A557AC3}"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en-US"/>
        </a:p>
      </dgm:t>
    </dgm:pt>
    <dgm:pt modelId="{03029990-838B-7B4C-8ADA-535A28352CF5}">
      <dgm:prSet phldrT="[Text]" custT="1"/>
      <dgm:spPr>
        <a:ln w="6350">
          <a:solidFill>
            <a:schemeClr val="tx1"/>
          </a:solidFill>
        </a:ln>
      </dgm:spPr>
      <dgm:t>
        <a:bodyPr/>
        <a:lstStyle/>
        <a:p>
          <a:r>
            <a:rPr lang="en-US" sz="1400" dirty="0"/>
            <a:t>Socially differentiated families</a:t>
          </a:r>
        </a:p>
      </dgm:t>
    </dgm:pt>
    <dgm:pt modelId="{EF4EDE11-952C-684E-8400-9E306405EF92}" type="parTrans" cxnId="{F46E31BA-9E2B-5B41-B570-B198DDFC07AC}">
      <dgm:prSet/>
      <dgm:spPr/>
      <dgm:t>
        <a:bodyPr/>
        <a:lstStyle/>
        <a:p>
          <a:endParaRPr lang="en-US"/>
        </a:p>
      </dgm:t>
    </dgm:pt>
    <dgm:pt modelId="{FBEDF127-A240-C141-AC1A-58CDF6242077}" type="sibTrans" cxnId="{F46E31BA-9E2B-5B41-B570-B198DDFC07AC}">
      <dgm:prSet/>
      <dgm:spPr>
        <a:solidFill>
          <a:srgbClr val="000090"/>
        </a:solidFill>
      </dgm:spPr>
      <dgm:t>
        <a:bodyPr/>
        <a:lstStyle/>
        <a:p>
          <a:endParaRPr lang="en-US"/>
        </a:p>
      </dgm:t>
    </dgm:pt>
    <dgm:pt modelId="{FD0192C4-33C3-1447-B322-A3BBE80089E0}">
      <dgm:prSet phldrT="[Text]" custT="1"/>
      <dgm:spPr>
        <a:solidFill>
          <a:schemeClr val="tx2">
            <a:lumMod val="20000"/>
            <a:lumOff val="80000"/>
          </a:schemeClr>
        </a:solidFill>
        <a:ln w="6350">
          <a:solidFill>
            <a:schemeClr val="tx1"/>
          </a:solidFill>
        </a:ln>
      </dgm:spPr>
      <dgm:t>
        <a:bodyPr/>
        <a:lstStyle/>
        <a:p>
          <a:r>
            <a:rPr lang="en-US" sz="1400" dirty="0"/>
            <a:t>Stratified opportunities, resources and aspirations in education</a:t>
          </a:r>
        </a:p>
      </dgm:t>
    </dgm:pt>
    <dgm:pt modelId="{27227E1B-A572-3545-AA42-429519BB59EE}" type="parTrans" cxnId="{B232637F-F138-3341-8B8A-42C0DFEE2F27}">
      <dgm:prSet/>
      <dgm:spPr/>
      <dgm:t>
        <a:bodyPr/>
        <a:lstStyle/>
        <a:p>
          <a:endParaRPr lang="en-US"/>
        </a:p>
      </dgm:t>
    </dgm:pt>
    <dgm:pt modelId="{269A7100-180C-8F41-BFBA-AB3D5F2DF38D}" type="sibTrans" cxnId="{B232637F-F138-3341-8B8A-42C0DFEE2F27}">
      <dgm:prSet/>
      <dgm:spPr>
        <a:solidFill>
          <a:srgbClr val="000090"/>
        </a:solidFill>
      </dgm:spPr>
      <dgm:t>
        <a:bodyPr/>
        <a:lstStyle/>
        <a:p>
          <a:endParaRPr lang="en-US"/>
        </a:p>
      </dgm:t>
    </dgm:pt>
    <dgm:pt modelId="{8189EB83-579D-004A-AD61-9B92997203BE}">
      <dgm:prSet phldrT="[Text]" custT="1"/>
      <dgm:spPr>
        <a:ln w="6350">
          <a:solidFill>
            <a:schemeClr val="tx1"/>
          </a:solidFill>
        </a:ln>
      </dgm:spPr>
      <dgm:t>
        <a:bodyPr/>
        <a:lstStyle/>
        <a:p>
          <a:r>
            <a:rPr lang="en-US" sz="1400" dirty="0"/>
            <a:t>Tiered labor markets, stratified in entry and progression</a:t>
          </a:r>
        </a:p>
      </dgm:t>
    </dgm:pt>
    <dgm:pt modelId="{276BC475-F351-9340-96CB-2F2487BDFEF8}" type="parTrans" cxnId="{05A27F84-C941-3047-BC12-37A80348D588}">
      <dgm:prSet/>
      <dgm:spPr/>
      <dgm:t>
        <a:bodyPr/>
        <a:lstStyle/>
        <a:p>
          <a:endParaRPr lang="en-US"/>
        </a:p>
      </dgm:t>
    </dgm:pt>
    <dgm:pt modelId="{3BB4A1F3-C6BC-D246-9D27-2F96CD2CC0FA}" type="sibTrans" cxnId="{05A27F84-C941-3047-BC12-37A80348D588}">
      <dgm:prSet/>
      <dgm:spPr>
        <a:solidFill>
          <a:srgbClr val="000090"/>
        </a:solidFill>
      </dgm:spPr>
      <dgm:t>
        <a:bodyPr/>
        <a:lstStyle/>
        <a:p>
          <a:endParaRPr lang="en-US"/>
        </a:p>
      </dgm:t>
    </dgm:pt>
    <dgm:pt modelId="{F7848FDD-8059-0A4F-A414-7FBFF87E23C9}">
      <dgm:prSet phldrT="[Text]"/>
      <dgm:spPr>
        <a:ln w="6350">
          <a:solidFill>
            <a:schemeClr val="tx1"/>
          </a:solidFill>
        </a:ln>
      </dgm:spPr>
      <dgm:t>
        <a:bodyPr/>
        <a:lstStyle/>
        <a:p>
          <a:r>
            <a:rPr lang="en-US" dirty="0"/>
            <a:t>Differentiated rewards at work (income, occupational status)</a:t>
          </a:r>
        </a:p>
      </dgm:t>
    </dgm:pt>
    <dgm:pt modelId="{1F501D83-74A1-774E-9DC0-AA7CAFE20852}" type="parTrans" cxnId="{DA8FA6BE-ADE0-0447-B3B3-B8F3FD4FDAD5}">
      <dgm:prSet/>
      <dgm:spPr/>
      <dgm:t>
        <a:bodyPr/>
        <a:lstStyle/>
        <a:p>
          <a:endParaRPr lang="en-US"/>
        </a:p>
      </dgm:t>
    </dgm:pt>
    <dgm:pt modelId="{D763F131-91A3-BA44-9D18-8AA9E67CEF6B}" type="sibTrans" cxnId="{DA8FA6BE-ADE0-0447-B3B3-B8F3FD4FDAD5}">
      <dgm:prSet/>
      <dgm:spPr>
        <a:solidFill>
          <a:srgbClr val="000090"/>
        </a:solidFill>
      </dgm:spPr>
      <dgm:t>
        <a:bodyPr/>
        <a:lstStyle/>
        <a:p>
          <a:endParaRPr lang="en-US"/>
        </a:p>
      </dgm:t>
    </dgm:pt>
    <dgm:pt modelId="{45619DFB-7E4D-FA40-83B1-6456EC89D2C1}">
      <dgm:prSet phldrT="[Text]" custT="1"/>
      <dgm:spPr>
        <a:ln w="6350">
          <a:solidFill>
            <a:schemeClr val="tx1"/>
          </a:solidFill>
        </a:ln>
      </dgm:spPr>
      <dgm:t>
        <a:bodyPr/>
        <a:lstStyle/>
        <a:p>
          <a:r>
            <a:rPr lang="en-US" sz="1400" dirty="0"/>
            <a:t>Taxation and public policies that sustain or reduce social advantages</a:t>
          </a:r>
        </a:p>
      </dgm:t>
    </dgm:pt>
    <dgm:pt modelId="{8979931F-19CB-1647-9D4C-C133F10E0EC1}" type="parTrans" cxnId="{F144F7AA-00F2-1C45-B4FE-156ECE37E7DE}">
      <dgm:prSet/>
      <dgm:spPr/>
      <dgm:t>
        <a:bodyPr/>
        <a:lstStyle/>
        <a:p>
          <a:endParaRPr lang="en-US"/>
        </a:p>
      </dgm:t>
    </dgm:pt>
    <dgm:pt modelId="{520DCC04-DC16-A24F-8187-6D5877D3E238}" type="sibTrans" cxnId="{F144F7AA-00F2-1C45-B4FE-156ECE37E7DE}">
      <dgm:prSet/>
      <dgm:spPr>
        <a:solidFill>
          <a:srgbClr val="000090"/>
        </a:solidFill>
      </dgm:spPr>
      <dgm:t>
        <a:bodyPr/>
        <a:lstStyle/>
        <a:p>
          <a:endParaRPr lang="en-US"/>
        </a:p>
      </dgm:t>
    </dgm:pt>
    <dgm:pt modelId="{4FD627E1-3BC6-E043-96AF-ED5B03414505}" type="pres">
      <dgm:prSet presAssocID="{494199ED-6AEF-AB49-A2A3-496D9A557AC3}" presName="cycle" presStyleCnt="0">
        <dgm:presLayoutVars>
          <dgm:dir/>
          <dgm:resizeHandles val="exact"/>
        </dgm:presLayoutVars>
      </dgm:prSet>
      <dgm:spPr/>
      <dgm:t>
        <a:bodyPr/>
        <a:lstStyle/>
        <a:p>
          <a:endParaRPr lang="en-US"/>
        </a:p>
      </dgm:t>
    </dgm:pt>
    <dgm:pt modelId="{3B04813A-D5FA-4740-B3DF-9BE9BE4844A0}" type="pres">
      <dgm:prSet presAssocID="{03029990-838B-7B4C-8ADA-535A28352CF5}" presName="dummy" presStyleCnt="0"/>
      <dgm:spPr/>
    </dgm:pt>
    <dgm:pt modelId="{FE9EEADF-4642-A14D-AE4F-F085EC4012DA}" type="pres">
      <dgm:prSet presAssocID="{03029990-838B-7B4C-8ADA-535A28352CF5}" presName="node" presStyleLbl="revTx" presStyleIdx="0" presStyleCnt="5" custScaleX="99004" custScaleY="73944" custRadScaleRad="110338" custRadScaleInc="51874">
        <dgm:presLayoutVars>
          <dgm:bulletEnabled val="1"/>
        </dgm:presLayoutVars>
      </dgm:prSet>
      <dgm:spPr/>
      <dgm:t>
        <a:bodyPr/>
        <a:lstStyle/>
        <a:p>
          <a:endParaRPr lang="en-US"/>
        </a:p>
      </dgm:t>
    </dgm:pt>
    <dgm:pt modelId="{E93B4AD9-D844-3449-9F86-69D2731E4DC2}" type="pres">
      <dgm:prSet presAssocID="{FBEDF127-A240-C141-AC1A-58CDF6242077}" presName="sibTrans" presStyleLbl="node1" presStyleIdx="0" presStyleCnt="5"/>
      <dgm:spPr/>
      <dgm:t>
        <a:bodyPr/>
        <a:lstStyle/>
        <a:p>
          <a:endParaRPr lang="en-US"/>
        </a:p>
      </dgm:t>
    </dgm:pt>
    <dgm:pt modelId="{2BF27301-FCDF-884F-BCA6-ABC2D49EC7C2}" type="pres">
      <dgm:prSet presAssocID="{FD0192C4-33C3-1447-B322-A3BBE80089E0}" presName="dummy" presStyleCnt="0"/>
      <dgm:spPr/>
    </dgm:pt>
    <dgm:pt modelId="{61F35330-E13E-6346-AEB5-2CB2F4034833}" type="pres">
      <dgm:prSet presAssocID="{FD0192C4-33C3-1447-B322-A3BBE80089E0}" presName="node" presStyleLbl="revTx" presStyleIdx="1" presStyleCnt="5">
        <dgm:presLayoutVars>
          <dgm:bulletEnabled val="1"/>
        </dgm:presLayoutVars>
      </dgm:prSet>
      <dgm:spPr/>
      <dgm:t>
        <a:bodyPr/>
        <a:lstStyle/>
        <a:p>
          <a:endParaRPr lang="en-US"/>
        </a:p>
      </dgm:t>
    </dgm:pt>
    <dgm:pt modelId="{4DCB6C1A-E9E3-8F46-85ED-049F0D8D434D}" type="pres">
      <dgm:prSet presAssocID="{269A7100-180C-8F41-BFBA-AB3D5F2DF38D}" presName="sibTrans" presStyleLbl="node1" presStyleIdx="1" presStyleCnt="5"/>
      <dgm:spPr/>
      <dgm:t>
        <a:bodyPr/>
        <a:lstStyle/>
        <a:p>
          <a:endParaRPr lang="en-US"/>
        </a:p>
      </dgm:t>
    </dgm:pt>
    <dgm:pt modelId="{C4B0C5A7-D11C-E84A-9DDE-DC4A6B27F551}" type="pres">
      <dgm:prSet presAssocID="{8189EB83-579D-004A-AD61-9B92997203BE}" presName="dummy" presStyleCnt="0"/>
      <dgm:spPr/>
    </dgm:pt>
    <dgm:pt modelId="{D0BFABD6-0697-6441-ADE3-9A3A33183F58}" type="pres">
      <dgm:prSet presAssocID="{8189EB83-579D-004A-AD61-9B92997203BE}" presName="node" presStyleLbl="revTx" presStyleIdx="2" presStyleCnt="5">
        <dgm:presLayoutVars>
          <dgm:bulletEnabled val="1"/>
        </dgm:presLayoutVars>
      </dgm:prSet>
      <dgm:spPr/>
      <dgm:t>
        <a:bodyPr/>
        <a:lstStyle/>
        <a:p>
          <a:endParaRPr lang="en-US"/>
        </a:p>
      </dgm:t>
    </dgm:pt>
    <dgm:pt modelId="{C0D42B3E-B4A2-E143-8D18-8C1D599674B8}" type="pres">
      <dgm:prSet presAssocID="{3BB4A1F3-C6BC-D246-9D27-2F96CD2CC0FA}" presName="sibTrans" presStyleLbl="node1" presStyleIdx="2" presStyleCnt="5"/>
      <dgm:spPr/>
      <dgm:t>
        <a:bodyPr/>
        <a:lstStyle/>
        <a:p>
          <a:endParaRPr lang="en-US"/>
        </a:p>
      </dgm:t>
    </dgm:pt>
    <dgm:pt modelId="{D67C34CA-81F0-DF43-8EC4-D06B260AF2AD}" type="pres">
      <dgm:prSet presAssocID="{F7848FDD-8059-0A4F-A414-7FBFF87E23C9}" presName="dummy" presStyleCnt="0"/>
      <dgm:spPr/>
    </dgm:pt>
    <dgm:pt modelId="{16864E62-4887-0F4D-8213-3F840E7B241B}" type="pres">
      <dgm:prSet presAssocID="{F7848FDD-8059-0A4F-A414-7FBFF87E23C9}" presName="node" presStyleLbl="revTx" presStyleIdx="3" presStyleCnt="5">
        <dgm:presLayoutVars>
          <dgm:bulletEnabled val="1"/>
        </dgm:presLayoutVars>
      </dgm:prSet>
      <dgm:spPr/>
      <dgm:t>
        <a:bodyPr/>
        <a:lstStyle/>
        <a:p>
          <a:endParaRPr lang="en-US"/>
        </a:p>
      </dgm:t>
    </dgm:pt>
    <dgm:pt modelId="{C8B10116-FB4B-764D-9EA5-B75AB3BB3672}" type="pres">
      <dgm:prSet presAssocID="{D763F131-91A3-BA44-9D18-8AA9E67CEF6B}" presName="sibTrans" presStyleLbl="node1" presStyleIdx="3" presStyleCnt="5"/>
      <dgm:spPr/>
      <dgm:t>
        <a:bodyPr/>
        <a:lstStyle/>
        <a:p>
          <a:endParaRPr lang="en-US"/>
        </a:p>
      </dgm:t>
    </dgm:pt>
    <dgm:pt modelId="{0A425EE1-7F06-6543-8DF6-7924CFA241D0}" type="pres">
      <dgm:prSet presAssocID="{45619DFB-7E4D-FA40-83B1-6456EC89D2C1}" presName="dummy" presStyleCnt="0"/>
      <dgm:spPr/>
    </dgm:pt>
    <dgm:pt modelId="{599B602F-33A0-F04B-8D5F-DBE0E10E045B}" type="pres">
      <dgm:prSet presAssocID="{45619DFB-7E4D-FA40-83B1-6456EC89D2C1}" presName="node" presStyleLbl="revTx" presStyleIdx="4" presStyleCnt="5">
        <dgm:presLayoutVars>
          <dgm:bulletEnabled val="1"/>
        </dgm:presLayoutVars>
      </dgm:prSet>
      <dgm:spPr/>
      <dgm:t>
        <a:bodyPr/>
        <a:lstStyle/>
        <a:p>
          <a:endParaRPr lang="en-US"/>
        </a:p>
      </dgm:t>
    </dgm:pt>
    <dgm:pt modelId="{DDD0A6BB-CB00-614D-B369-5B839B88A970}" type="pres">
      <dgm:prSet presAssocID="{520DCC04-DC16-A24F-8187-6D5877D3E238}" presName="sibTrans" presStyleLbl="node1" presStyleIdx="4" presStyleCnt="5" custLinFactNeighborX="2283" custLinFactNeighborY="1997"/>
      <dgm:spPr/>
      <dgm:t>
        <a:bodyPr/>
        <a:lstStyle/>
        <a:p>
          <a:endParaRPr lang="en-US"/>
        </a:p>
      </dgm:t>
    </dgm:pt>
  </dgm:ptLst>
  <dgm:cxnLst>
    <dgm:cxn modelId="{ADEA426B-9DE4-6F4C-B5E9-0C7A9251C448}" type="presOf" srcId="{520DCC04-DC16-A24F-8187-6D5877D3E238}" destId="{DDD0A6BB-CB00-614D-B369-5B839B88A970}" srcOrd="0" destOrd="0" presId="urn:microsoft.com/office/officeart/2005/8/layout/cycle1"/>
    <dgm:cxn modelId="{FF543052-0B1D-BC46-9254-F36F7D31F683}" type="presOf" srcId="{FD0192C4-33C3-1447-B322-A3BBE80089E0}" destId="{61F35330-E13E-6346-AEB5-2CB2F4034833}" srcOrd="0" destOrd="0" presId="urn:microsoft.com/office/officeart/2005/8/layout/cycle1"/>
    <dgm:cxn modelId="{10205B3D-A8BF-3D40-8C6F-FF1C223CA5FC}" type="presOf" srcId="{FBEDF127-A240-C141-AC1A-58CDF6242077}" destId="{E93B4AD9-D844-3449-9F86-69D2731E4DC2}" srcOrd="0" destOrd="0" presId="urn:microsoft.com/office/officeart/2005/8/layout/cycle1"/>
    <dgm:cxn modelId="{DDDC24EF-048A-1443-90EA-73F7388BFC24}" type="presOf" srcId="{45619DFB-7E4D-FA40-83B1-6456EC89D2C1}" destId="{599B602F-33A0-F04B-8D5F-DBE0E10E045B}" srcOrd="0" destOrd="0" presId="urn:microsoft.com/office/officeart/2005/8/layout/cycle1"/>
    <dgm:cxn modelId="{05A27F84-C941-3047-BC12-37A80348D588}" srcId="{494199ED-6AEF-AB49-A2A3-496D9A557AC3}" destId="{8189EB83-579D-004A-AD61-9B92997203BE}" srcOrd="2" destOrd="0" parTransId="{276BC475-F351-9340-96CB-2F2487BDFEF8}" sibTransId="{3BB4A1F3-C6BC-D246-9D27-2F96CD2CC0FA}"/>
    <dgm:cxn modelId="{DA8FA6BE-ADE0-0447-B3B3-B8F3FD4FDAD5}" srcId="{494199ED-6AEF-AB49-A2A3-496D9A557AC3}" destId="{F7848FDD-8059-0A4F-A414-7FBFF87E23C9}" srcOrd="3" destOrd="0" parTransId="{1F501D83-74A1-774E-9DC0-AA7CAFE20852}" sibTransId="{D763F131-91A3-BA44-9D18-8AA9E67CEF6B}"/>
    <dgm:cxn modelId="{1FD12197-589D-DE48-A479-1C33D9FFF7CB}" type="presOf" srcId="{D763F131-91A3-BA44-9D18-8AA9E67CEF6B}" destId="{C8B10116-FB4B-764D-9EA5-B75AB3BB3672}" srcOrd="0" destOrd="0" presId="urn:microsoft.com/office/officeart/2005/8/layout/cycle1"/>
    <dgm:cxn modelId="{FFC43060-C974-9746-BC9F-C13FEFB717FA}" type="presOf" srcId="{269A7100-180C-8F41-BFBA-AB3D5F2DF38D}" destId="{4DCB6C1A-E9E3-8F46-85ED-049F0D8D434D}" srcOrd="0" destOrd="0" presId="urn:microsoft.com/office/officeart/2005/8/layout/cycle1"/>
    <dgm:cxn modelId="{9BD1B2C1-45B8-A44F-8DC0-7FB76BB36F91}" type="presOf" srcId="{3BB4A1F3-C6BC-D246-9D27-2F96CD2CC0FA}" destId="{C0D42B3E-B4A2-E143-8D18-8C1D599674B8}" srcOrd="0" destOrd="0" presId="urn:microsoft.com/office/officeart/2005/8/layout/cycle1"/>
    <dgm:cxn modelId="{EF055017-17DB-B54C-B0B7-C14688E83EA3}" type="presOf" srcId="{494199ED-6AEF-AB49-A2A3-496D9A557AC3}" destId="{4FD627E1-3BC6-E043-96AF-ED5B03414505}" srcOrd="0" destOrd="0" presId="urn:microsoft.com/office/officeart/2005/8/layout/cycle1"/>
    <dgm:cxn modelId="{1436A386-2F54-1949-B678-127C9ED21CB5}" type="presOf" srcId="{03029990-838B-7B4C-8ADA-535A28352CF5}" destId="{FE9EEADF-4642-A14D-AE4F-F085EC4012DA}" srcOrd="0" destOrd="0" presId="urn:microsoft.com/office/officeart/2005/8/layout/cycle1"/>
    <dgm:cxn modelId="{F46E31BA-9E2B-5B41-B570-B198DDFC07AC}" srcId="{494199ED-6AEF-AB49-A2A3-496D9A557AC3}" destId="{03029990-838B-7B4C-8ADA-535A28352CF5}" srcOrd="0" destOrd="0" parTransId="{EF4EDE11-952C-684E-8400-9E306405EF92}" sibTransId="{FBEDF127-A240-C141-AC1A-58CDF6242077}"/>
    <dgm:cxn modelId="{FE0CAD03-2F74-A740-919B-FC811F6C346A}" type="presOf" srcId="{F7848FDD-8059-0A4F-A414-7FBFF87E23C9}" destId="{16864E62-4887-0F4D-8213-3F840E7B241B}" srcOrd="0" destOrd="0" presId="urn:microsoft.com/office/officeart/2005/8/layout/cycle1"/>
    <dgm:cxn modelId="{B232637F-F138-3341-8B8A-42C0DFEE2F27}" srcId="{494199ED-6AEF-AB49-A2A3-496D9A557AC3}" destId="{FD0192C4-33C3-1447-B322-A3BBE80089E0}" srcOrd="1" destOrd="0" parTransId="{27227E1B-A572-3545-AA42-429519BB59EE}" sibTransId="{269A7100-180C-8F41-BFBA-AB3D5F2DF38D}"/>
    <dgm:cxn modelId="{F144F7AA-00F2-1C45-B4FE-156ECE37E7DE}" srcId="{494199ED-6AEF-AB49-A2A3-496D9A557AC3}" destId="{45619DFB-7E4D-FA40-83B1-6456EC89D2C1}" srcOrd="4" destOrd="0" parTransId="{8979931F-19CB-1647-9D4C-C133F10E0EC1}" sibTransId="{520DCC04-DC16-A24F-8187-6D5877D3E238}"/>
    <dgm:cxn modelId="{5FE79B65-784B-6649-B0EB-C0ABD2167AAD}" type="presOf" srcId="{8189EB83-579D-004A-AD61-9B92997203BE}" destId="{D0BFABD6-0697-6441-ADE3-9A3A33183F58}" srcOrd="0" destOrd="0" presId="urn:microsoft.com/office/officeart/2005/8/layout/cycle1"/>
    <dgm:cxn modelId="{1444F6DC-DE83-8042-992A-A7B5CFEB4FC1}" type="presParOf" srcId="{4FD627E1-3BC6-E043-96AF-ED5B03414505}" destId="{3B04813A-D5FA-4740-B3DF-9BE9BE4844A0}" srcOrd="0" destOrd="0" presId="urn:microsoft.com/office/officeart/2005/8/layout/cycle1"/>
    <dgm:cxn modelId="{2D982B0C-02CB-9E46-9DD7-680C80049900}" type="presParOf" srcId="{4FD627E1-3BC6-E043-96AF-ED5B03414505}" destId="{FE9EEADF-4642-A14D-AE4F-F085EC4012DA}" srcOrd="1" destOrd="0" presId="urn:microsoft.com/office/officeart/2005/8/layout/cycle1"/>
    <dgm:cxn modelId="{2CEFA329-1A0C-7842-BEAB-4BC5004A5265}" type="presParOf" srcId="{4FD627E1-3BC6-E043-96AF-ED5B03414505}" destId="{E93B4AD9-D844-3449-9F86-69D2731E4DC2}" srcOrd="2" destOrd="0" presId="urn:microsoft.com/office/officeart/2005/8/layout/cycle1"/>
    <dgm:cxn modelId="{51E4D851-5592-914F-9E4D-1036C62C2771}" type="presParOf" srcId="{4FD627E1-3BC6-E043-96AF-ED5B03414505}" destId="{2BF27301-FCDF-884F-BCA6-ABC2D49EC7C2}" srcOrd="3" destOrd="0" presId="urn:microsoft.com/office/officeart/2005/8/layout/cycle1"/>
    <dgm:cxn modelId="{C51862F7-D875-CF44-8715-659FC597AEE4}" type="presParOf" srcId="{4FD627E1-3BC6-E043-96AF-ED5B03414505}" destId="{61F35330-E13E-6346-AEB5-2CB2F4034833}" srcOrd="4" destOrd="0" presId="urn:microsoft.com/office/officeart/2005/8/layout/cycle1"/>
    <dgm:cxn modelId="{8A7A310F-AC4D-8943-81F4-D7CDAD765B4D}" type="presParOf" srcId="{4FD627E1-3BC6-E043-96AF-ED5B03414505}" destId="{4DCB6C1A-E9E3-8F46-85ED-049F0D8D434D}" srcOrd="5" destOrd="0" presId="urn:microsoft.com/office/officeart/2005/8/layout/cycle1"/>
    <dgm:cxn modelId="{C09C184E-00C0-CA4F-A164-898D650DDDF6}" type="presParOf" srcId="{4FD627E1-3BC6-E043-96AF-ED5B03414505}" destId="{C4B0C5A7-D11C-E84A-9DDE-DC4A6B27F551}" srcOrd="6" destOrd="0" presId="urn:microsoft.com/office/officeart/2005/8/layout/cycle1"/>
    <dgm:cxn modelId="{49E04DF0-4F60-BD4A-8F1E-BD9EC3B14F8C}" type="presParOf" srcId="{4FD627E1-3BC6-E043-96AF-ED5B03414505}" destId="{D0BFABD6-0697-6441-ADE3-9A3A33183F58}" srcOrd="7" destOrd="0" presId="urn:microsoft.com/office/officeart/2005/8/layout/cycle1"/>
    <dgm:cxn modelId="{5FC7DC34-A1B8-0343-AA9C-8AB995A067C2}" type="presParOf" srcId="{4FD627E1-3BC6-E043-96AF-ED5B03414505}" destId="{C0D42B3E-B4A2-E143-8D18-8C1D599674B8}" srcOrd="8" destOrd="0" presId="urn:microsoft.com/office/officeart/2005/8/layout/cycle1"/>
    <dgm:cxn modelId="{F02D353C-AB62-9449-A5A9-852956EC3A6C}" type="presParOf" srcId="{4FD627E1-3BC6-E043-96AF-ED5B03414505}" destId="{D67C34CA-81F0-DF43-8EC4-D06B260AF2AD}" srcOrd="9" destOrd="0" presId="urn:microsoft.com/office/officeart/2005/8/layout/cycle1"/>
    <dgm:cxn modelId="{287A7EA8-0D54-584B-851A-13C60C035636}" type="presParOf" srcId="{4FD627E1-3BC6-E043-96AF-ED5B03414505}" destId="{16864E62-4887-0F4D-8213-3F840E7B241B}" srcOrd="10" destOrd="0" presId="urn:microsoft.com/office/officeart/2005/8/layout/cycle1"/>
    <dgm:cxn modelId="{74A2A659-6C47-A34C-856D-E8156F7E1C71}" type="presParOf" srcId="{4FD627E1-3BC6-E043-96AF-ED5B03414505}" destId="{C8B10116-FB4B-764D-9EA5-B75AB3BB3672}" srcOrd="11" destOrd="0" presId="urn:microsoft.com/office/officeart/2005/8/layout/cycle1"/>
    <dgm:cxn modelId="{684D8B87-6A8F-D648-85F2-38998D034CB9}" type="presParOf" srcId="{4FD627E1-3BC6-E043-96AF-ED5B03414505}" destId="{0A425EE1-7F06-6543-8DF6-7924CFA241D0}" srcOrd="12" destOrd="0" presId="urn:microsoft.com/office/officeart/2005/8/layout/cycle1"/>
    <dgm:cxn modelId="{257C3300-62D2-A344-98C8-9E6872E0D06A}" type="presParOf" srcId="{4FD627E1-3BC6-E043-96AF-ED5B03414505}" destId="{599B602F-33A0-F04B-8D5F-DBE0E10E045B}" srcOrd="13" destOrd="0" presId="urn:microsoft.com/office/officeart/2005/8/layout/cycle1"/>
    <dgm:cxn modelId="{F45DAD6A-F148-CA41-AD71-0330CED308AD}" type="presParOf" srcId="{4FD627E1-3BC6-E043-96AF-ED5B03414505}" destId="{DDD0A6BB-CB00-614D-B369-5B839B88A970}"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9EEADF-4642-A14D-AE4F-F085EC4012DA}">
      <dsp:nvSpPr>
        <dsp:cNvPr id="0" name=""/>
        <dsp:cNvSpPr/>
      </dsp:nvSpPr>
      <dsp:spPr>
        <a:xfrm>
          <a:off x="4709041" y="319359"/>
          <a:ext cx="1099281" cy="821029"/>
        </a:xfrm>
        <a:prstGeom prst="rect">
          <a:avLst/>
        </a:prstGeom>
        <a:noFill/>
        <a:ln w="6350">
          <a:solidFill>
            <a:schemeClr val="tx1"/>
          </a:solid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t>Socially differentiated families</a:t>
          </a:r>
        </a:p>
      </dsp:txBody>
      <dsp:txXfrm>
        <a:off x="4709041" y="319359"/>
        <a:ext cx="1099281" cy="821029"/>
      </dsp:txXfrm>
    </dsp:sp>
    <dsp:sp modelId="{E93B4AD9-D844-3449-9F86-69D2731E4DC2}">
      <dsp:nvSpPr>
        <dsp:cNvPr id="0" name=""/>
        <dsp:cNvSpPr/>
      </dsp:nvSpPr>
      <dsp:spPr>
        <a:xfrm>
          <a:off x="1697775" y="-389327"/>
          <a:ext cx="4162116" cy="4162116"/>
        </a:xfrm>
        <a:prstGeom prst="circularArrow">
          <a:avLst>
            <a:gd name="adj1" fmla="val 5202"/>
            <a:gd name="adj2" fmla="val 336053"/>
            <a:gd name="adj3" fmla="val 424002"/>
            <a:gd name="adj4" fmla="val 20557634"/>
            <a:gd name="adj5" fmla="val 6069"/>
          </a:avLst>
        </a:prstGeom>
        <a:solidFill>
          <a:srgbClr val="000090"/>
        </a:solidFill>
        <a:ln>
          <a:noFill/>
        </a:ln>
        <a:effectLst/>
      </dsp:spPr>
      <dsp:style>
        <a:lnRef idx="0">
          <a:scrgbClr r="0" g="0" b="0"/>
        </a:lnRef>
        <a:fillRef idx="3">
          <a:scrgbClr r="0" g="0" b="0"/>
        </a:fillRef>
        <a:effectRef idx="2">
          <a:scrgbClr r="0" g="0" b="0"/>
        </a:effectRef>
        <a:fontRef idx="minor">
          <a:schemeClr val="lt1"/>
        </a:fontRef>
      </dsp:style>
    </dsp:sp>
    <dsp:sp modelId="{61F35330-E13E-6346-AEB5-2CB2F4034833}">
      <dsp:nvSpPr>
        <dsp:cNvPr id="0" name=""/>
        <dsp:cNvSpPr/>
      </dsp:nvSpPr>
      <dsp:spPr>
        <a:xfrm>
          <a:off x="4934906" y="2096657"/>
          <a:ext cx="1110340" cy="1110340"/>
        </a:xfrm>
        <a:prstGeom prst="rect">
          <a:avLst/>
        </a:prstGeom>
        <a:solidFill>
          <a:schemeClr val="tx2">
            <a:lumMod val="20000"/>
            <a:lumOff val="80000"/>
          </a:schemeClr>
        </a:solidFill>
        <a:ln w="6350">
          <a:solidFill>
            <a:schemeClr val="tx1"/>
          </a:solid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t>Stratified opportunities, resources and aspirations in education</a:t>
          </a:r>
        </a:p>
      </dsp:txBody>
      <dsp:txXfrm>
        <a:off x="4934906" y="2096657"/>
        <a:ext cx="1110340" cy="1110340"/>
      </dsp:txXfrm>
    </dsp:sp>
    <dsp:sp modelId="{4DCB6C1A-E9E3-8F46-85ED-049F0D8D434D}">
      <dsp:nvSpPr>
        <dsp:cNvPr id="0" name=""/>
        <dsp:cNvSpPr/>
      </dsp:nvSpPr>
      <dsp:spPr>
        <a:xfrm>
          <a:off x="1652893" y="169"/>
          <a:ext cx="4162116" cy="4162116"/>
        </a:xfrm>
        <a:prstGeom prst="circularArrow">
          <a:avLst>
            <a:gd name="adj1" fmla="val 5202"/>
            <a:gd name="adj2" fmla="val 336053"/>
            <a:gd name="adj3" fmla="val 4014109"/>
            <a:gd name="adj4" fmla="val 2253973"/>
            <a:gd name="adj5" fmla="val 6069"/>
          </a:avLst>
        </a:prstGeom>
        <a:solidFill>
          <a:srgbClr val="000090"/>
        </a:solidFill>
        <a:ln>
          <a:noFill/>
        </a:ln>
        <a:effectLst/>
      </dsp:spPr>
      <dsp:style>
        <a:lnRef idx="0">
          <a:scrgbClr r="0" g="0" b="0"/>
        </a:lnRef>
        <a:fillRef idx="3">
          <a:scrgbClr r="0" g="0" b="0"/>
        </a:fillRef>
        <a:effectRef idx="2">
          <a:scrgbClr r="0" g="0" b="0"/>
        </a:effectRef>
        <a:fontRef idx="minor">
          <a:schemeClr val="lt1"/>
        </a:fontRef>
      </dsp:style>
    </dsp:sp>
    <dsp:sp modelId="{D0BFABD6-0697-6441-ADE3-9A3A33183F58}">
      <dsp:nvSpPr>
        <dsp:cNvPr id="0" name=""/>
        <dsp:cNvSpPr/>
      </dsp:nvSpPr>
      <dsp:spPr>
        <a:xfrm>
          <a:off x="3178781" y="3372556"/>
          <a:ext cx="1110340" cy="1110340"/>
        </a:xfrm>
        <a:prstGeom prst="rect">
          <a:avLst/>
        </a:prstGeom>
        <a:noFill/>
        <a:ln w="6350">
          <a:solidFill>
            <a:schemeClr val="tx1"/>
          </a:solid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t>Tiered labor markets, stratified in entry and progression</a:t>
          </a:r>
        </a:p>
      </dsp:txBody>
      <dsp:txXfrm>
        <a:off x="3178781" y="3372556"/>
        <a:ext cx="1110340" cy="1110340"/>
      </dsp:txXfrm>
    </dsp:sp>
    <dsp:sp modelId="{C0D42B3E-B4A2-E143-8D18-8C1D599674B8}">
      <dsp:nvSpPr>
        <dsp:cNvPr id="0" name=""/>
        <dsp:cNvSpPr/>
      </dsp:nvSpPr>
      <dsp:spPr>
        <a:xfrm>
          <a:off x="1652893" y="169"/>
          <a:ext cx="4162116" cy="4162116"/>
        </a:xfrm>
        <a:prstGeom prst="circularArrow">
          <a:avLst>
            <a:gd name="adj1" fmla="val 5202"/>
            <a:gd name="adj2" fmla="val 336053"/>
            <a:gd name="adj3" fmla="val 8209974"/>
            <a:gd name="adj4" fmla="val 6449838"/>
            <a:gd name="adj5" fmla="val 6069"/>
          </a:avLst>
        </a:prstGeom>
        <a:solidFill>
          <a:srgbClr val="000090"/>
        </a:solidFill>
        <a:ln>
          <a:noFill/>
        </a:ln>
        <a:effectLst/>
      </dsp:spPr>
      <dsp:style>
        <a:lnRef idx="0">
          <a:scrgbClr r="0" g="0" b="0"/>
        </a:lnRef>
        <a:fillRef idx="3">
          <a:scrgbClr r="0" g="0" b="0"/>
        </a:fillRef>
        <a:effectRef idx="2">
          <a:scrgbClr r="0" g="0" b="0"/>
        </a:effectRef>
        <a:fontRef idx="minor">
          <a:schemeClr val="lt1"/>
        </a:fontRef>
      </dsp:style>
    </dsp:sp>
    <dsp:sp modelId="{16864E62-4887-0F4D-8213-3F840E7B241B}">
      <dsp:nvSpPr>
        <dsp:cNvPr id="0" name=""/>
        <dsp:cNvSpPr/>
      </dsp:nvSpPr>
      <dsp:spPr>
        <a:xfrm>
          <a:off x="1422657" y="2096657"/>
          <a:ext cx="1110340" cy="1110340"/>
        </a:xfrm>
        <a:prstGeom prst="rect">
          <a:avLst/>
        </a:prstGeom>
        <a:noFill/>
        <a:ln w="6350">
          <a:solidFill>
            <a:schemeClr val="tx1"/>
          </a:solid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t>Differentiated rewards at work (income, occupational status)</a:t>
          </a:r>
        </a:p>
      </dsp:txBody>
      <dsp:txXfrm>
        <a:off x="1422657" y="2096657"/>
        <a:ext cx="1110340" cy="1110340"/>
      </dsp:txXfrm>
    </dsp:sp>
    <dsp:sp modelId="{C8B10116-FB4B-764D-9EA5-B75AB3BB3672}">
      <dsp:nvSpPr>
        <dsp:cNvPr id="0" name=""/>
        <dsp:cNvSpPr/>
      </dsp:nvSpPr>
      <dsp:spPr>
        <a:xfrm>
          <a:off x="1652893" y="169"/>
          <a:ext cx="4162116" cy="4162116"/>
        </a:xfrm>
        <a:prstGeom prst="circularArrow">
          <a:avLst>
            <a:gd name="adj1" fmla="val 5202"/>
            <a:gd name="adj2" fmla="val 336053"/>
            <a:gd name="adj3" fmla="val 12297211"/>
            <a:gd name="adj4" fmla="val 10771274"/>
            <a:gd name="adj5" fmla="val 6069"/>
          </a:avLst>
        </a:prstGeom>
        <a:solidFill>
          <a:srgbClr val="000090"/>
        </a:solidFill>
        <a:ln>
          <a:noFill/>
        </a:ln>
        <a:effectLst/>
      </dsp:spPr>
      <dsp:style>
        <a:lnRef idx="0">
          <a:scrgbClr r="0" g="0" b="0"/>
        </a:lnRef>
        <a:fillRef idx="3">
          <a:scrgbClr r="0" g="0" b="0"/>
        </a:fillRef>
        <a:effectRef idx="2">
          <a:scrgbClr r="0" g="0" b="0"/>
        </a:effectRef>
        <a:fontRef idx="minor">
          <a:schemeClr val="lt1"/>
        </a:fontRef>
      </dsp:style>
    </dsp:sp>
    <dsp:sp modelId="{599B602F-33A0-F04B-8D5F-DBE0E10E045B}">
      <dsp:nvSpPr>
        <dsp:cNvPr id="0" name=""/>
        <dsp:cNvSpPr/>
      </dsp:nvSpPr>
      <dsp:spPr>
        <a:xfrm>
          <a:off x="2093437" y="32208"/>
          <a:ext cx="1110340" cy="1110340"/>
        </a:xfrm>
        <a:prstGeom prst="rect">
          <a:avLst/>
        </a:prstGeom>
        <a:noFill/>
        <a:ln w="6350">
          <a:solidFill>
            <a:schemeClr val="tx1"/>
          </a:solid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t>Taxation and public policies that sustain or reduce social advantages</a:t>
          </a:r>
        </a:p>
      </dsp:txBody>
      <dsp:txXfrm>
        <a:off x="2093437" y="32208"/>
        <a:ext cx="1110340" cy="1110340"/>
      </dsp:txXfrm>
    </dsp:sp>
    <dsp:sp modelId="{DDD0A6BB-CB00-614D-B369-5B839B88A970}">
      <dsp:nvSpPr>
        <dsp:cNvPr id="0" name=""/>
        <dsp:cNvSpPr/>
      </dsp:nvSpPr>
      <dsp:spPr>
        <a:xfrm>
          <a:off x="1986967" y="-6817"/>
          <a:ext cx="4162116" cy="4162116"/>
        </a:xfrm>
        <a:prstGeom prst="circularArrow">
          <a:avLst>
            <a:gd name="adj1" fmla="val 5202"/>
            <a:gd name="adj2" fmla="val 336053"/>
            <a:gd name="adj3" fmla="val 17371563"/>
            <a:gd name="adj4" fmla="val 14722842"/>
            <a:gd name="adj5" fmla="val 6069"/>
          </a:avLst>
        </a:prstGeom>
        <a:solidFill>
          <a:srgbClr val="000090"/>
        </a:soli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0.56563</cdr:x>
      <cdr:y>0.06296</cdr:y>
    </cdr:from>
    <cdr:to>
      <cdr:x>0.98024</cdr:x>
      <cdr:y>0.13468</cdr:y>
    </cdr:to>
    <cdr:sp macro="" textlink="">
      <cdr:nvSpPr>
        <cdr:cNvPr id="2" name="TextBox 1"/>
        <cdr:cNvSpPr txBox="1"/>
      </cdr:nvSpPr>
      <cdr:spPr>
        <a:xfrm xmlns:a="http://schemas.openxmlformats.org/drawingml/2006/main">
          <a:off x="4739039" y="294154"/>
          <a:ext cx="3473751" cy="33507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800" b="1" dirty="0"/>
            <a:t>Tertiary education enrolment 6.7</a:t>
          </a:r>
        </a:p>
      </cdr:txBody>
    </cdr:sp>
  </cdr:relSizeAnchor>
  <cdr:relSizeAnchor xmlns:cdr="http://schemas.openxmlformats.org/drawingml/2006/chartDrawing">
    <cdr:from>
      <cdr:x>0.80346</cdr:x>
      <cdr:y>0.38789</cdr:y>
    </cdr:from>
    <cdr:to>
      <cdr:x>0.98024</cdr:x>
      <cdr:y>0.46263</cdr:y>
    </cdr:to>
    <cdr:sp macro="" textlink="">
      <cdr:nvSpPr>
        <cdr:cNvPr id="3" name="TextBox 2"/>
        <cdr:cNvSpPr txBox="1"/>
      </cdr:nvSpPr>
      <cdr:spPr>
        <a:xfrm xmlns:a="http://schemas.openxmlformats.org/drawingml/2006/main">
          <a:off x="6731664" y="1812228"/>
          <a:ext cx="1481126" cy="3491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800" b="1" dirty="0">
              <a:solidFill>
                <a:schemeClr val="tx1"/>
              </a:solidFill>
            </a:rPr>
            <a:t>Real GNP 4.2</a:t>
          </a:r>
        </a:p>
      </cdr:txBody>
    </cdr:sp>
  </cdr:relSizeAnchor>
  <cdr:relSizeAnchor xmlns:cdr="http://schemas.openxmlformats.org/drawingml/2006/chartDrawing">
    <cdr:from>
      <cdr:x>0.04413</cdr:x>
      <cdr:y>0.69455</cdr:y>
    </cdr:from>
    <cdr:to>
      <cdr:x>0.12086</cdr:x>
      <cdr:y>0.77799</cdr:y>
    </cdr:to>
    <cdr:sp macro="" textlink="">
      <cdr:nvSpPr>
        <cdr:cNvPr id="5" name="TextBox 4"/>
        <cdr:cNvSpPr txBox="1"/>
      </cdr:nvSpPr>
      <cdr:spPr>
        <a:xfrm xmlns:a="http://schemas.openxmlformats.org/drawingml/2006/main">
          <a:off x="369755" y="3244953"/>
          <a:ext cx="642871" cy="3898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dirty="0"/>
            <a:t>1.0</a:t>
          </a:r>
        </a:p>
      </cdr:txBody>
    </cdr:sp>
  </cdr:relSizeAnchor>
  <cdr:relSizeAnchor xmlns:cdr="http://schemas.openxmlformats.org/drawingml/2006/chartDrawing">
    <cdr:from>
      <cdr:x>0.74688</cdr:x>
      <cdr:y>0.61321</cdr:y>
    </cdr:from>
    <cdr:to>
      <cdr:x>0.98024</cdr:x>
      <cdr:y>0.7002</cdr:y>
    </cdr:to>
    <cdr:sp macro="" textlink="">
      <cdr:nvSpPr>
        <cdr:cNvPr id="4" name="TextBox 3"/>
        <cdr:cNvSpPr txBox="1"/>
      </cdr:nvSpPr>
      <cdr:spPr>
        <a:xfrm xmlns:a="http://schemas.openxmlformats.org/drawingml/2006/main">
          <a:off x="6257617" y="2864943"/>
          <a:ext cx="1955173" cy="4064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800" b="1" dirty="0">
              <a:solidFill>
                <a:schemeClr val="tx1"/>
              </a:solidFill>
            </a:rPr>
            <a:t>Population 2.0</a:t>
          </a:r>
        </a:p>
      </cdr:txBody>
    </cdr:sp>
  </cdr:relSizeAnchor>
  <cdr:relSizeAnchor xmlns:cdr="http://schemas.openxmlformats.org/drawingml/2006/chartDrawing">
    <cdr:from>
      <cdr:x>0.54787</cdr:x>
      <cdr:y>0.5</cdr:y>
    </cdr:from>
    <cdr:to>
      <cdr:x>0.65843</cdr:x>
      <cdr:y>0.68555</cdr:y>
    </cdr:to>
    <cdr:sp macro="" textlink="">
      <cdr:nvSpPr>
        <cdr:cNvPr id="9" name="Oval 8">
          <a:extLst xmlns:a="http://schemas.openxmlformats.org/drawingml/2006/main">
            <a:ext uri="{FF2B5EF4-FFF2-40B4-BE49-F238E27FC236}">
              <a16:creationId xmlns:a16="http://schemas.microsoft.com/office/drawing/2014/main" xmlns="" id="{7D188509-AED0-3F40-B6C4-06A7D21A0084}"/>
            </a:ext>
          </a:extLst>
        </cdr:cNvPr>
        <cdr:cNvSpPr/>
      </cdr:nvSpPr>
      <cdr:spPr>
        <a:xfrm xmlns:a="http://schemas.openxmlformats.org/drawingml/2006/main">
          <a:off x="4590291" y="2336006"/>
          <a:ext cx="926312" cy="866892"/>
        </a:xfrm>
        <a:prstGeom xmlns:a="http://schemas.openxmlformats.org/drawingml/2006/main" prst="ellipse">
          <a:avLst/>
        </a:prstGeom>
        <a:noFill xmlns:a="http://schemas.openxmlformats.org/drawingml/2006/main"/>
        <a:ln xmlns:a="http://schemas.openxmlformats.org/drawingml/2006/main" w="508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9FEBCCC8-3C75-DB4D-9519-44FFA78DDA5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xmlns="" id="{8B01B303-A8E4-A341-81B4-3BE9B3CA13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53E391-4349-AF4C-B41D-ECFA81490455}" type="datetimeFigureOut">
              <a:rPr lang="en-GB" smtClean="0"/>
              <a:t>3/4/19</a:t>
            </a:fld>
            <a:endParaRPr lang="en-GB"/>
          </a:p>
        </p:txBody>
      </p:sp>
      <p:sp>
        <p:nvSpPr>
          <p:cNvPr id="4" name="Footer Placeholder 3">
            <a:extLst>
              <a:ext uri="{FF2B5EF4-FFF2-40B4-BE49-F238E27FC236}">
                <a16:creationId xmlns:a16="http://schemas.microsoft.com/office/drawing/2014/main" xmlns="" id="{BCDF4827-9DE0-1F41-A92D-8650BCBBA92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xmlns="" id="{58BDBE78-670F-1C49-B83A-7E101969E7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91C261-D541-1F42-BD2E-C59245F08D7F}" type="slidenum">
              <a:rPr lang="en-GB" smtClean="0"/>
              <a:t>‹#›</a:t>
            </a:fld>
            <a:endParaRPr lang="en-GB"/>
          </a:p>
        </p:txBody>
      </p:sp>
    </p:spTree>
    <p:extLst>
      <p:ext uri="{BB962C8B-B14F-4D97-AF65-F5344CB8AC3E}">
        <p14:creationId xmlns:p14="http://schemas.microsoft.com/office/powerpoint/2010/main" val="124201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2D16A7-15A3-B54B-A308-17D154837FE5}" type="datetimeFigureOut">
              <a:rPr lang="en-US" smtClean="0"/>
              <a:t>3/4/19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C84835-7967-9541-9877-FACBB8BCB1E5}" type="slidenum">
              <a:rPr lang="en-US" smtClean="0"/>
              <a:t>‹#›</a:t>
            </a:fld>
            <a:endParaRPr lang="en-US"/>
          </a:p>
        </p:txBody>
      </p:sp>
    </p:spTree>
    <p:extLst>
      <p:ext uri="{BB962C8B-B14F-4D97-AF65-F5344CB8AC3E}">
        <p14:creationId xmlns:p14="http://schemas.microsoft.com/office/powerpoint/2010/main" val="1329767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7E040278-A723-4040-90E7-3EBB4F83C16E}" type="slidenum">
              <a:rPr lang="en-US" smtClean="0"/>
              <a:t>3</a:t>
            </a:fld>
            <a:endParaRPr lang="en-US" dirty="0"/>
          </a:p>
        </p:txBody>
      </p:sp>
    </p:spTree>
    <p:extLst>
      <p:ext uri="{BB962C8B-B14F-4D97-AF65-F5344CB8AC3E}">
        <p14:creationId xmlns:p14="http://schemas.microsoft.com/office/powerpoint/2010/main" val="3429460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C84835-7967-9541-9877-FACBB8BCB1E5}" type="slidenum">
              <a:rPr lang="en-US" smtClean="0"/>
              <a:t>4</a:t>
            </a:fld>
            <a:endParaRPr lang="en-US"/>
          </a:p>
        </p:txBody>
      </p:sp>
    </p:spTree>
    <p:extLst>
      <p:ext uri="{BB962C8B-B14F-4D97-AF65-F5344CB8AC3E}">
        <p14:creationId xmlns:p14="http://schemas.microsoft.com/office/powerpoint/2010/main" val="433414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 </a:t>
            </a:r>
          </a:p>
        </p:txBody>
      </p:sp>
      <p:sp>
        <p:nvSpPr>
          <p:cNvPr id="4" name="Slide Number Placeholder 3"/>
          <p:cNvSpPr>
            <a:spLocks noGrp="1"/>
          </p:cNvSpPr>
          <p:nvPr>
            <p:ph type="sldNum" sz="quarter" idx="10"/>
          </p:nvPr>
        </p:nvSpPr>
        <p:spPr/>
        <p:txBody>
          <a:bodyPr/>
          <a:lstStyle/>
          <a:p>
            <a:fld id="{244C9CB2-6D55-3748-9E84-9F5714C4F176}" type="slidenum">
              <a:rPr lang="en-US" smtClean="0"/>
              <a:t>5</a:t>
            </a:fld>
            <a:endParaRPr lang="en-US" dirty="0"/>
          </a:p>
        </p:txBody>
      </p:sp>
    </p:spTree>
    <p:extLst>
      <p:ext uri="{BB962C8B-B14F-4D97-AF65-F5344CB8AC3E}">
        <p14:creationId xmlns:p14="http://schemas.microsoft.com/office/powerpoint/2010/main" val="3245464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a:ea typeface="ＭＳ Ｐゴシック" charset="0"/>
            </a:endParaRPr>
          </a:p>
          <a:p>
            <a:endParaRPr lang="en-US" sz="1400" dirty="0"/>
          </a:p>
        </p:txBody>
      </p:sp>
      <p:sp>
        <p:nvSpPr>
          <p:cNvPr id="4" name="Slide Number Placeholder 3"/>
          <p:cNvSpPr>
            <a:spLocks noGrp="1"/>
          </p:cNvSpPr>
          <p:nvPr>
            <p:ph type="sldNum" sz="quarter" idx="10"/>
          </p:nvPr>
        </p:nvSpPr>
        <p:spPr/>
        <p:txBody>
          <a:bodyPr/>
          <a:lstStyle/>
          <a:p>
            <a:fld id="{244C9CB2-6D55-3748-9E84-9F5714C4F176}" type="slidenum">
              <a:rPr lang="en-US" smtClean="0"/>
              <a:t>7</a:t>
            </a:fld>
            <a:endParaRPr lang="en-US"/>
          </a:p>
        </p:txBody>
      </p:sp>
    </p:spTree>
    <p:extLst>
      <p:ext uri="{BB962C8B-B14F-4D97-AF65-F5344CB8AC3E}">
        <p14:creationId xmlns:p14="http://schemas.microsoft.com/office/powerpoint/2010/main" val="3226037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Why does educational stratification tend to reinforce prior social inequalities, and why does expansion enhance the effects of social background, or make no difference? HPS are populated by families that apply active agency to the contest for educational and social success, at every stage. Families with financial, social, cultural or political capitals bring those capitals to bear on education and continue to do so in the transition to work and beyond. A recent report by Oxfam refers to ‘opportunity hoarding’, whereby ‘social disparities become permanent’. Privileged groups ‘take control of valuable resources and assets for their benefit’, such as ‘access to quality education’. The formal stratification of opportunities on the basis of institutional hierarchies and/or financial barriers provides points of purchase for family strategies. Whenever there is a hierarchy of value, families with prior social advantages are best placed to compete for scarce places or pathways that confer the greatest positional advantages. </a:t>
            </a:r>
          </a:p>
        </p:txBody>
      </p:sp>
      <p:sp>
        <p:nvSpPr>
          <p:cNvPr id="4" name="Slide Number Placeholder 3"/>
          <p:cNvSpPr>
            <a:spLocks noGrp="1"/>
          </p:cNvSpPr>
          <p:nvPr>
            <p:ph type="sldNum" sz="quarter" idx="10"/>
          </p:nvPr>
        </p:nvSpPr>
        <p:spPr/>
        <p:txBody>
          <a:bodyPr/>
          <a:lstStyle/>
          <a:p>
            <a:fld id="{244C9CB2-6D55-3748-9E84-9F5714C4F176}" type="slidenum">
              <a:rPr lang="en-US" smtClean="0"/>
              <a:t>8</a:t>
            </a:fld>
            <a:endParaRPr lang="en-US"/>
          </a:p>
        </p:txBody>
      </p:sp>
    </p:spTree>
    <p:extLst>
      <p:ext uri="{BB962C8B-B14F-4D97-AF65-F5344CB8AC3E}">
        <p14:creationId xmlns:p14="http://schemas.microsoft.com/office/powerpoint/2010/main" val="2328383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045EBCF-77A2-D949-81EC-58E1BF169D13}" type="datetimeFigureOut">
              <a:rPr lang="en-US" smtClean="0"/>
              <a:t>3/4/19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C39AF5-C067-5A43-AD93-39F24D2FF222}" type="slidenum">
              <a:rPr lang="en-US" smtClean="0"/>
              <a:t>‹#›</a:t>
            </a:fld>
            <a:endParaRPr lang="en-US"/>
          </a:p>
        </p:txBody>
      </p:sp>
    </p:spTree>
    <p:extLst>
      <p:ext uri="{BB962C8B-B14F-4D97-AF65-F5344CB8AC3E}">
        <p14:creationId xmlns:p14="http://schemas.microsoft.com/office/powerpoint/2010/main" val="14599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45EBCF-77A2-D949-81EC-58E1BF169D13}" type="datetimeFigureOut">
              <a:rPr lang="en-US" smtClean="0"/>
              <a:t>3/4/19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C39AF5-C067-5A43-AD93-39F24D2FF222}" type="slidenum">
              <a:rPr lang="en-US" smtClean="0"/>
              <a:t>‹#›</a:t>
            </a:fld>
            <a:endParaRPr lang="en-US"/>
          </a:p>
        </p:txBody>
      </p:sp>
    </p:spTree>
    <p:extLst>
      <p:ext uri="{BB962C8B-B14F-4D97-AF65-F5344CB8AC3E}">
        <p14:creationId xmlns:p14="http://schemas.microsoft.com/office/powerpoint/2010/main" val="1990871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45EBCF-77A2-D949-81EC-58E1BF169D13}" type="datetimeFigureOut">
              <a:rPr lang="en-US" smtClean="0"/>
              <a:t>3/4/19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C39AF5-C067-5A43-AD93-39F24D2FF222}" type="slidenum">
              <a:rPr lang="en-US" smtClean="0"/>
              <a:t>‹#›</a:t>
            </a:fld>
            <a:endParaRPr lang="en-US"/>
          </a:p>
        </p:txBody>
      </p:sp>
    </p:spTree>
    <p:extLst>
      <p:ext uri="{BB962C8B-B14F-4D97-AF65-F5344CB8AC3E}">
        <p14:creationId xmlns:p14="http://schemas.microsoft.com/office/powerpoint/2010/main" val="630495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45EBCF-77A2-D949-81EC-58E1BF169D13}" type="datetimeFigureOut">
              <a:rPr lang="en-US" smtClean="0"/>
              <a:t>3/4/19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C39AF5-C067-5A43-AD93-39F24D2FF222}" type="slidenum">
              <a:rPr lang="en-US" smtClean="0"/>
              <a:t>‹#›</a:t>
            </a:fld>
            <a:endParaRPr lang="en-US"/>
          </a:p>
        </p:txBody>
      </p:sp>
    </p:spTree>
    <p:extLst>
      <p:ext uri="{BB962C8B-B14F-4D97-AF65-F5344CB8AC3E}">
        <p14:creationId xmlns:p14="http://schemas.microsoft.com/office/powerpoint/2010/main" val="558509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45EBCF-77A2-D949-81EC-58E1BF169D13}" type="datetimeFigureOut">
              <a:rPr lang="en-US" smtClean="0"/>
              <a:t>3/4/19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C39AF5-C067-5A43-AD93-39F24D2FF222}" type="slidenum">
              <a:rPr lang="en-US" smtClean="0"/>
              <a:t>‹#›</a:t>
            </a:fld>
            <a:endParaRPr lang="en-US"/>
          </a:p>
        </p:txBody>
      </p:sp>
    </p:spTree>
    <p:extLst>
      <p:ext uri="{BB962C8B-B14F-4D97-AF65-F5344CB8AC3E}">
        <p14:creationId xmlns:p14="http://schemas.microsoft.com/office/powerpoint/2010/main" val="217237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045EBCF-77A2-D949-81EC-58E1BF169D13}" type="datetimeFigureOut">
              <a:rPr lang="en-US" smtClean="0"/>
              <a:t>3/4/19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C39AF5-C067-5A43-AD93-39F24D2FF222}" type="slidenum">
              <a:rPr lang="en-US" smtClean="0"/>
              <a:t>‹#›</a:t>
            </a:fld>
            <a:endParaRPr lang="en-US"/>
          </a:p>
        </p:txBody>
      </p:sp>
    </p:spTree>
    <p:extLst>
      <p:ext uri="{BB962C8B-B14F-4D97-AF65-F5344CB8AC3E}">
        <p14:creationId xmlns:p14="http://schemas.microsoft.com/office/powerpoint/2010/main" val="394933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045EBCF-77A2-D949-81EC-58E1BF169D13}" type="datetimeFigureOut">
              <a:rPr lang="en-US" smtClean="0"/>
              <a:t>3/4/19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C39AF5-C067-5A43-AD93-39F24D2FF222}" type="slidenum">
              <a:rPr lang="en-US" smtClean="0"/>
              <a:t>‹#›</a:t>
            </a:fld>
            <a:endParaRPr lang="en-US"/>
          </a:p>
        </p:txBody>
      </p:sp>
    </p:spTree>
    <p:extLst>
      <p:ext uri="{BB962C8B-B14F-4D97-AF65-F5344CB8AC3E}">
        <p14:creationId xmlns:p14="http://schemas.microsoft.com/office/powerpoint/2010/main" val="1919419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045EBCF-77A2-D949-81EC-58E1BF169D13}" type="datetimeFigureOut">
              <a:rPr lang="en-US" smtClean="0"/>
              <a:t>3/4/19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C39AF5-C067-5A43-AD93-39F24D2FF222}" type="slidenum">
              <a:rPr lang="en-US" smtClean="0"/>
              <a:t>‹#›</a:t>
            </a:fld>
            <a:endParaRPr lang="en-US"/>
          </a:p>
        </p:txBody>
      </p:sp>
    </p:spTree>
    <p:extLst>
      <p:ext uri="{BB962C8B-B14F-4D97-AF65-F5344CB8AC3E}">
        <p14:creationId xmlns:p14="http://schemas.microsoft.com/office/powerpoint/2010/main" val="189821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45EBCF-77A2-D949-81EC-58E1BF169D13}" type="datetimeFigureOut">
              <a:rPr lang="en-US" smtClean="0"/>
              <a:t>3/4/19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C39AF5-C067-5A43-AD93-39F24D2FF222}" type="slidenum">
              <a:rPr lang="en-US" smtClean="0"/>
              <a:t>‹#›</a:t>
            </a:fld>
            <a:endParaRPr lang="en-US"/>
          </a:p>
        </p:txBody>
      </p:sp>
    </p:spTree>
    <p:extLst>
      <p:ext uri="{BB962C8B-B14F-4D97-AF65-F5344CB8AC3E}">
        <p14:creationId xmlns:p14="http://schemas.microsoft.com/office/powerpoint/2010/main" val="1318600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45EBCF-77A2-D949-81EC-58E1BF169D13}" type="datetimeFigureOut">
              <a:rPr lang="en-US" smtClean="0"/>
              <a:t>3/4/19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C39AF5-C067-5A43-AD93-39F24D2FF222}" type="slidenum">
              <a:rPr lang="en-US" smtClean="0"/>
              <a:t>‹#›</a:t>
            </a:fld>
            <a:endParaRPr lang="en-US"/>
          </a:p>
        </p:txBody>
      </p:sp>
    </p:spTree>
    <p:extLst>
      <p:ext uri="{BB962C8B-B14F-4D97-AF65-F5344CB8AC3E}">
        <p14:creationId xmlns:p14="http://schemas.microsoft.com/office/powerpoint/2010/main" val="1831186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45EBCF-77A2-D949-81EC-58E1BF169D13}" type="datetimeFigureOut">
              <a:rPr lang="en-US" smtClean="0"/>
              <a:t>3/4/19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C39AF5-C067-5A43-AD93-39F24D2FF222}" type="slidenum">
              <a:rPr lang="en-US" smtClean="0"/>
              <a:t>‹#›</a:t>
            </a:fld>
            <a:endParaRPr lang="en-US"/>
          </a:p>
        </p:txBody>
      </p:sp>
    </p:spTree>
    <p:extLst>
      <p:ext uri="{BB962C8B-B14F-4D97-AF65-F5344CB8AC3E}">
        <p14:creationId xmlns:p14="http://schemas.microsoft.com/office/powerpoint/2010/main" val="115799891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45EBCF-77A2-D949-81EC-58E1BF169D13}" type="datetimeFigureOut">
              <a:rPr lang="en-US" smtClean="0"/>
              <a:t>3/4/19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C39AF5-C067-5A43-AD93-39F24D2FF222}" type="slidenum">
              <a:rPr lang="en-US" smtClean="0"/>
              <a:t>‹#›</a:t>
            </a:fld>
            <a:endParaRPr lang="en-US"/>
          </a:p>
        </p:txBody>
      </p:sp>
    </p:spTree>
    <p:extLst>
      <p:ext uri="{BB962C8B-B14F-4D97-AF65-F5344CB8AC3E}">
        <p14:creationId xmlns:p14="http://schemas.microsoft.com/office/powerpoint/2010/main" val="7203859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chart" Target="../charts/char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chart" Target="../charts/char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C9D00F-589C-1545-AEE8-7BE01AF6F19C}"/>
              </a:ext>
            </a:extLst>
          </p:cNvPr>
          <p:cNvSpPr>
            <a:spLocks noGrp="1"/>
          </p:cNvSpPr>
          <p:nvPr>
            <p:ph type="ctrTitle"/>
          </p:nvPr>
        </p:nvSpPr>
        <p:spPr>
          <a:xfrm>
            <a:off x="308758" y="97055"/>
            <a:ext cx="8526483" cy="4001985"/>
          </a:xfrm>
        </p:spPr>
        <p:txBody>
          <a:bodyPr>
            <a:normAutofit/>
          </a:bodyPr>
          <a:lstStyle/>
          <a:p>
            <a:pPr>
              <a:lnSpc>
                <a:spcPct val="100000"/>
              </a:lnSpc>
            </a:pPr>
            <a:r>
              <a:rPr lang="en-GB" sz="4900" b="1" dirty="0">
                <a:solidFill>
                  <a:srgbClr val="FF0000"/>
                </a:solidFill>
                <a:latin typeface="+mn-lt"/>
              </a:rPr>
              <a:t>High participation systems </a:t>
            </a:r>
            <a:br>
              <a:rPr lang="en-GB" sz="4900" b="1" dirty="0">
                <a:solidFill>
                  <a:srgbClr val="FF0000"/>
                </a:solidFill>
                <a:latin typeface="+mn-lt"/>
              </a:rPr>
            </a:br>
            <a:r>
              <a:rPr lang="en-GB" sz="4900" b="1" dirty="0">
                <a:solidFill>
                  <a:srgbClr val="FF0000"/>
                </a:solidFill>
                <a:latin typeface="+mn-lt"/>
              </a:rPr>
              <a:t>of higher education: </a:t>
            </a:r>
            <a:r>
              <a:rPr lang="en-GB" dirty="0"/>
              <a:t/>
            </a:r>
            <a:br>
              <a:rPr lang="en-GB" dirty="0"/>
            </a:br>
            <a:r>
              <a:rPr lang="en-GB" sz="3200" dirty="0"/>
              <a:t>The growing obstacles to strategies </a:t>
            </a:r>
            <a:br>
              <a:rPr lang="en-GB" sz="3200" dirty="0"/>
            </a:br>
            <a:r>
              <a:rPr lang="en-GB" sz="3200" dirty="0"/>
              <a:t>of social equalisation</a:t>
            </a:r>
            <a:br>
              <a:rPr lang="en-GB" sz="3200" dirty="0"/>
            </a:br>
            <a:r>
              <a:rPr lang="en-GB" sz="3200" dirty="0"/>
              <a:t/>
            </a:r>
            <a:br>
              <a:rPr lang="en-GB" sz="3200" dirty="0"/>
            </a:br>
            <a:r>
              <a:rPr lang="en-GB" sz="2000" dirty="0">
                <a:solidFill>
                  <a:schemeClr val="bg1">
                    <a:lumMod val="50000"/>
                  </a:schemeClr>
                </a:solidFill>
                <a:latin typeface="+mn-lt"/>
              </a:rPr>
              <a:t>Prepared for the International Symposium of the Frontiers of the Study of social inequality Program, Tohoku University, Japan, 2 March 2019</a:t>
            </a:r>
          </a:p>
        </p:txBody>
      </p:sp>
      <p:sp>
        <p:nvSpPr>
          <p:cNvPr id="3" name="Subtitle 2">
            <a:extLst>
              <a:ext uri="{FF2B5EF4-FFF2-40B4-BE49-F238E27FC236}">
                <a16:creationId xmlns:a16="http://schemas.microsoft.com/office/drawing/2014/main" xmlns="" id="{D6AEF73E-C88B-3C49-8E9E-E64ADC230875}"/>
              </a:ext>
            </a:extLst>
          </p:cNvPr>
          <p:cNvSpPr>
            <a:spLocks noGrp="1"/>
          </p:cNvSpPr>
          <p:nvPr>
            <p:ph type="subTitle" idx="1"/>
          </p:nvPr>
        </p:nvSpPr>
        <p:spPr>
          <a:xfrm>
            <a:off x="1105888" y="4710329"/>
            <a:ext cx="6932221" cy="2050616"/>
          </a:xfrm>
        </p:spPr>
        <p:txBody>
          <a:bodyPr>
            <a:normAutofit/>
          </a:bodyPr>
          <a:lstStyle/>
          <a:p>
            <a:r>
              <a:rPr lang="en-GB" b="1" dirty="0">
                <a:solidFill>
                  <a:srgbClr val="FF0000"/>
                </a:solidFill>
              </a:rPr>
              <a:t>Simon Marginson</a:t>
            </a:r>
          </a:p>
          <a:p>
            <a:r>
              <a:rPr lang="en-GB" sz="2000" dirty="0">
                <a:solidFill>
                  <a:schemeClr val="bg1">
                    <a:lumMod val="50000"/>
                  </a:schemeClr>
                </a:solidFill>
              </a:rPr>
              <a:t>ESRC/OFSRE Centre for Global Higher Education</a:t>
            </a:r>
          </a:p>
          <a:p>
            <a:r>
              <a:rPr lang="en-GB" sz="2000" dirty="0">
                <a:solidFill>
                  <a:schemeClr val="bg1">
                    <a:lumMod val="50000"/>
                  </a:schemeClr>
                </a:solidFill>
              </a:rPr>
              <a:t>Department of Education, University of Oxford, UK</a:t>
            </a:r>
          </a:p>
          <a:p>
            <a:endParaRPr lang="en-GB" dirty="0"/>
          </a:p>
        </p:txBody>
      </p:sp>
    </p:spTree>
    <p:extLst>
      <p:ext uri="{BB962C8B-B14F-4D97-AF65-F5344CB8AC3E}">
        <p14:creationId xmlns:p14="http://schemas.microsoft.com/office/powerpoint/2010/main" val="2208914963"/>
      </p:ext>
    </p:extLst>
  </p:cSld>
  <p:clrMapOvr>
    <a:masterClrMapping/>
  </p:clrMapOvr>
  <p:transition xmlns:p14="http://schemas.microsoft.com/office/powerpoint/2010/mai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60986"/>
            <a:ext cx="9048997" cy="1325563"/>
          </a:xfrm>
        </p:spPr>
        <p:txBody>
          <a:bodyPr>
            <a:normAutofit/>
          </a:bodyPr>
          <a:lstStyle/>
          <a:p>
            <a:pPr algn="ctr"/>
            <a:r>
              <a:rPr lang="en-US" sz="4000" b="1" dirty="0">
                <a:solidFill>
                  <a:srgbClr val="0070C0"/>
                </a:solidFill>
                <a:latin typeface="+mn-lt"/>
                <a:ea typeface="Gill Sans SemiBold" charset="0"/>
                <a:cs typeface="Gill Sans SemiBold" charset="0"/>
              </a:rPr>
              <a:t>Higher education as differentiation: </a:t>
            </a:r>
            <a:r>
              <a:rPr lang="en-US" sz="4000" b="1" dirty="0" err="1">
                <a:solidFill>
                  <a:srgbClr val="0070C0"/>
                </a:solidFill>
                <a:latin typeface="+mn-lt"/>
                <a:ea typeface="Gill Sans SemiBold" charset="0"/>
                <a:cs typeface="Gill Sans SemiBold" charset="0"/>
              </a:rPr>
              <a:t>immiseration</a:t>
            </a:r>
            <a:r>
              <a:rPr lang="en-US" sz="4000" b="1" dirty="0">
                <a:solidFill>
                  <a:srgbClr val="0070C0"/>
                </a:solidFill>
                <a:latin typeface="+mn-lt"/>
                <a:ea typeface="Gill Sans SemiBold" charset="0"/>
                <a:cs typeface="Gill Sans SemiBold" charset="0"/>
              </a:rPr>
              <a:t> effects </a:t>
            </a:r>
          </a:p>
        </p:txBody>
      </p:sp>
      <p:sp>
        <p:nvSpPr>
          <p:cNvPr id="3" name="Content Placeholder 2"/>
          <p:cNvSpPr>
            <a:spLocks noGrp="1"/>
          </p:cNvSpPr>
          <p:nvPr>
            <p:ph idx="1"/>
          </p:nvPr>
        </p:nvSpPr>
        <p:spPr>
          <a:xfrm>
            <a:off x="383241" y="1433511"/>
            <a:ext cx="8570754" cy="5263503"/>
          </a:xfrm>
        </p:spPr>
        <p:txBody>
          <a:bodyPr>
            <a:normAutofit/>
          </a:bodyPr>
          <a:lstStyle/>
          <a:p>
            <a:pPr>
              <a:lnSpc>
                <a:spcPct val="100000"/>
              </a:lnSpc>
            </a:pPr>
            <a:r>
              <a:rPr lang="en-GB" sz="2400" dirty="0"/>
              <a:t>As social participation reaches 50 per cent and moves beyond, it is unclear that higher education will provide security, or graduate skills will be fully used, but the stakes in participation are raised. Higher education becomes a defensive necessity, a hedge against both social exclusion and downward mobility </a:t>
            </a:r>
          </a:p>
          <a:p>
            <a:pPr>
              <a:lnSpc>
                <a:spcPct val="100000"/>
              </a:lnSpc>
            </a:pPr>
            <a:r>
              <a:rPr lang="en-GB" sz="2400" dirty="0"/>
              <a:t>In societies with high participation in higher education, non-participation is a growing disadvantage. A shrinking proportion of jobs are accessible to those without qualifications. The social capital associated with higher  education provides routes of navigation and cultural capital provides tools of navigation </a:t>
            </a:r>
          </a:p>
          <a:p>
            <a:pPr>
              <a:lnSpc>
                <a:spcPct val="100000"/>
              </a:lnSpc>
            </a:pPr>
            <a:r>
              <a:rPr lang="en-GB" sz="2400" dirty="0"/>
              <a:t>In 2016 there was a strong correlation between voting for Trump and Brexit, and low levels of educational attainment </a:t>
            </a:r>
          </a:p>
        </p:txBody>
      </p:sp>
    </p:spTree>
    <p:extLst>
      <p:ext uri="{BB962C8B-B14F-4D97-AF65-F5344CB8AC3E}">
        <p14:creationId xmlns:p14="http://schemas.microsoft.com/office/powerpoint/2010/main" val="3766846466"/>
      </p:ext>
    </p:extLst>
  </p:cSld>
  <p:clrMapOvr>
    <a:masterClrMapping/>
  </p:clrMapOvr>
  <p:transition xmlns:p14="http://schemas.microsoft.com/office/powerpoint/2010/mai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834" y="160986"/>
            <a:ext cx="7886700" cy="1325563"/>
          </a:xfrm>
        </p:spPr>
        <p:txBody>
          <a:bodyPr>
            <a:normAutofit/>
          </a:bodyPr>
          <a:lstStyle/>
          <a:p>
            <a:pPr algn="ctr"/>
            <a:r>
              <a:rPr lang="en-US" sz="4000" b="1" dirty="0">
                <a:solidFill>
                  <a:srgbClr val="0070C0"/>
                </a:solidFill>
                <a:latin typeface="+mn-lt"/>
                <a:ea typeface="Gill Sans SemiBold" charset="0"/>
                <a:cs typeface="Gill Sans SemiBold" charset="0"/>
              </a:rPr>
              <a:t>Stratification and competition policy</a:t>
            </a:r>
          </a:p>
        </p:txBody>
      </p:sp>
      <p:sp>
        <p:nvSpPr>
          <p:cNvPr id="3" name="Content Placeholder 2"/>
          <p:cNvSpPr>
            <a:spLocks noGrp="1"/>
          </p:cNvSpPr>
          <p:nvPr>
            <p:ph idx="1"/>
          </p:nvPr>
        </p:nvSpPr>
        <p:spPr>
          <a:xfrm>
            <a:off x="383241" y="1433511"/>
            <a:ext cx="8570754" cy="5263503"/>
          </a:xfrm>
        </p:spPr>
        <p:txBody>
          <a:bodyPr>
            <a:normAutofit/>
          </a:bodyPr>
          <a:lstStyle/>
          <a:p>
            <a:pPr>
              <a:lnSpc>
                <a:spcPct val="100000"/>
              </a:lnSpc>
            </a:pPr>
            <a:r>
              <a:rPr lang="en-GB" sz="2400" dirty="0"/>
              <a:t>Policy can counter the secular tendency to greater stratification if there is the political will to do so. Most governments have gone the other way, fostering neo-liberal competition in quasi-markets   </a:t>
            </a:r>
            <a:endParaRPr lang="en-US" sz="2400" dirty="0"/>
          </a:p>
          <a:p>
            <a:pPr>
              <a:lnSpc>
                <a:spcPct val="100000"/>
              </a:lnSpc>
            </a:pPr>
            <a:r>
              <a:rPr lang="en-GB" sz="2400" dirty="0"/>
              <a:t>All else being equal, neo-liberal competition between institutions is associated with a growing stratification of resources and status over time</a:t>
            </a:r>
            <a:r>
              <a:rPr lang="en-US" sz="2400" dirty="0"/>
              <a:t>—</a:t>
            </a:r>
            <a:r>
              <a:rPr lang="en-GB" sz="2400" dirty="0"/>
              <a:t>e.g. in North America see Davies and </a:t>
            </a:r>
            <a:r>
              <a:rPr lang="en-GB" sz="2400" dirty="0" err="1"/>
              <a:t>Zarifa</a:t>
            </a:r>
            <a:r>
              <a:rPr lang="en-GB" sz="2400" dirty="0"/>
              <a:t> (2012) </a:t>
            </a:r>
          </a:p>
          <a:p>
            <a:pPr>
              <a:lnSpc>
                <a:spcPct val="100000"/>
              </a:lnSpc>
            </a:pPr>
            <a:r>
              <a:rPr lang="en-GB" sz="2400" dirty="0"/>
              <a:t>The World-Class University (WCU) movement further fosters stratification. </a:t>
            </a:r>
            <a:r>
              <a:rPr lang="en-US" sz="2400" dirty="0"/>
              <a:t>More so because it is often accompanied by under-funding of public systems, and in some countries low-cost expedients like MOOCs in place of face-to-face learning, and the expanding role of low quality for-profit sectors</a:t>
            </a:r>
          </a:p>
        </p:txBody>
      </p:sp>
    </p:spTree>
    <p:extLst>
      <p:ext uri="{BB962C8B-B14F-4D97-AF65-F5344CB8AC3E}">
        <p14:creationId xmlns:p14="http://schemas.microsoft.com/office/powerpoint/2010/main" val="218967125"/>
      </p:ext>
    </p:extLst>
  </p:cSld>
  <p:clrMapOvr>
    <a:masterClrMapping/>
  </p:clrMapOvr>
  <p:transition xmlns:p14="http://schemas.microsoft.com/office/powerpoint/2010/mai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913B97-79F7-4142-9103-C077FD577897}"/>
              </a:ext>
            </a:extLst>
          </p:cNvPr>
          <p:cNvSpPr>
            <a:spLocks noGrp="1"/>
          </p:cNvSpPr>
          <p:nvPr>
            <p:ph type="title"/>
          </p:nvPr>
        </p:nvSpPr>
        <p:spPr>
          <a:xfrm>
            <a:off x="628650" y="365126"/>
            <a:ext cx="7886700" cy="842351"/>
          </a:xfrm>
        </p:spPr>
        <p:txBody>
          <a:bodyPr>
            <a:normAutofit/>
          </a:bodyPr>
          <a:lstStyle/>
          <a:p>
            <a:pPr algn="ctr"/>
            <a:r>
              <a:rPr lang="en-GB" sz="4000" b="1" dirty="0">
                <a:solidFill>
                  <a:srgbClr val="0070C0"/>
                </a:solidFill>
                <a:latin typeface="+mn-lt"/>
              </a:rPr>
              <a:t>Findings of study:  stratification</a:t>
            </a:r>
          </a:p>
        </p:txBody>
      </p:sp>
      <p:sp>
        <p:nvSpPr>
          <p:cNvPr id="3" name="Content Placeholder 2">
            <a:extLst>
              <a:ext uri="{FF2B5EF4-FFF2-40B4-BE49-F238E27FC236}">
                <a16:creationId xmlns:a16="http://schemas.microsoft.com/office/drawing/2014/main" xmlns="" id="{E62987A1-1B59-0A41-BD5B-BE7B1E3C1852}"/>
              </a:ext>
            </a:extLst>
          </p:cNvPr>
          <p:cNvSpPr>
            <a:spLocks noGrp="1"/>
          </p:cNvSpPr>
          <p:nvPr>
            <p:ph idx="1"/>
          </p:nvPr>
        </p:nvSpPr>
        <p:spPr>
          <a:xfrm>
            <a:off x="469075" y="1452314"/>
            <a:ext cx="8205849" cy="5243390"/>
          </a:xfrm>
        </p:spPr>
        <p:txBody>
          <a:bodyPr>
            <a:normAutofit/>
          </a:bodyPr>
          <a:lstStyle/>
          <a:p>
            <a:pPr lvl="0">
              <a:lnSpc>
                <a:spcPct val="100000"/>
              </a:lnSpc>
            </a:pPr>
            <a:r>
              <a:rPr lang="en-GB" sz="2400" dirty="0"/>
              <a:t>The expansion of participation towards and beyond the High Participation Systems (HPS) stage is associated with a tendency to bifurcation and vertical  stratification in the value of higher education, between elite (selective) institutions and mass (demand-absorbing) institutions </a:t>
            </a:r>
          </a:p>
          <a:p>
            <a:pPr lvl="0">
              <a:lnSpc>
                <a:spcPct val="100000"/>
              </a:lnSpc>
            </a:pPr>
            <a:r>
              <a:rPr lang="en-GB" sz="2400" dirty="0"/>
              <a:t>The tendency to institutional stratification is magnified by features common though not universal among HPS including (a) intensified social competition for the most valuable student places, (b) variable tuition charges, and/or (c) intensified competition between institutions</a:t>
            </a:r>
          </a:p>
        </p:txBody>
      </p:sp>
      <p:pic>
        <p:nvPicPr>
          <p:cNvPr id="5" name="Picture 4">
            <a:extLst>
              <a:ext uri="{FF2B5EF4-FFF2-40B4-BE49-F238E27FC236}">
                <a16:creationId xmlns:a16="http://schemas.microsoft.com/office/drawing/2014/main" xmlns="" id="{261DA14F-0B17-A84F-8833-89988C88C6FD}"/>
              </a:ext>
            </a:extLst>
          </p:cNvPr>
          <p:cNvPicPr>
            <a:picLocks noChangeAspect="1"/>
          </p:cNvPicPr>
          <p:nvPr/>
        </p:nvPicPr>
        <p:blipFill>
          <a:blip r:embed="rId2"/>
          <a:stretch>
            <a:fillRect/>
          </a:stretch>
        </p:blipFill>
        <p:spPr>
          <a:xfrm flipV="1">
            <a:off x="8198331" y="304800"/>
            <a:ext cx="634038" cy="825783"/>
          </a:xfrm>
          <a:prstGeom prst="rect">
            <a:avLst/>
          </a:prstGeom>
        </p:spPr>
      </p:pic>
    </p:spTree>
    <p:extLst>
      <p:ext uri="{BB962C8B-B14F-4D97-AF65-F5344CB8AC3E}">
        <p14:creationId xmlns:p14="http://schemas.microsoft.com/office/powerpoint/2010/main" val="1811725308"/>
      </p:ext>
    </p:extLst>
  </p:cSld>
  <p:clrMapOvr>
    <a:masterClrMapping/>
  </p:clrMapOvr>
  <p:transition xmlns:p14="http://schemas.microsoft.com/office/powerpoint/2010/mai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913B97-79F7-4142-9103-C077FD577897}"/>
              </a:ext>
            </a:extLst>
          </p:cNvPr>
          <p:cNvSpPr>
            <a:spLocks noGrp="1"/>
          </p:cNvSpPr>
          <p:nvPr>
            <p:ph type="title"/>
          </p:nvPr>
        </p:nvSpPr>
        <p:spPr>
          <a:xfrm>
            <a:off x="628650" y="365126"/>
            <a:ext cx="7886700" cy="842351"/>
          </a:xfrm>
        </p:spPr>
        <p:txBody>
          <a:bodyPr>
            <a:normAutofit/>
          </a:bodyPr>
          <a:lstStyle/>
          <a:p>
            <a:pPr algn="ctr"/>
            <a:r>
              <a:rPr lang="en-GB" sz="4000" b="1" dirty="0">
                <a:solidFill>
                  <a:srgbClr val="0070C0"/>
                </a:solidFill>
                <a:latin typeface="+mn-lt"/>
              </a:rPr>
              <a:t>Findings: social equality </a:t>
            </a:r>
          </a:p>
        </p:txBody>
      </p:sp>
      <p:sp>
        <p:nvSpPr>
          <p:cNvPr id="3" name="Content Placeholder 2">
            <a:extLst>
              <a:ext uri="{FF2B5EF4-FFF2-40B4-BE49-F238E27FC236}">
                <a16:creationId xmlns:a16="http://schemas.microsoft.com/office/drawing/2014/main" xmlns="" id="{E62987A1-1B59-0A41-BD5B-BE7B1E3C1852}"/>
              </a:ext>
            </a:extLst>
          </p:cNvPr>
          <p:cNvSpPr>
            <a:spLocks noGrp="1"/>
          </p:cNvSpPr>
          <p:nvPr>
            <p:ph idx="1"/>
          </p:nvPr>
        </p:nvSpPr>
        <p:spPr>
          <a:xfrm>
            <a:off x="213755" y="1130583"/>
            <a:ext cx="8704613" cy="5517620"/>
          </a:xfrm>
        </p:spPr>
        <p:txBody>
          <a:bodyPr>
            <a:normAutofit/>
          </a:bodyPr>
          <a:lstStyle/>
          <a:p>
            <a:pPr>
              <a:lnSpc>
                <a:spcPct val="100000"/>
              </a:lnSpc>
            </a:pPr>
            <a:r>
              <a:rPr lang="en-GB" sz="2400" dirty="0"/>
              <a:t>As participation expands, equity </a:t>
            </a:r>
            <a:r>
              <a:rPr lang="en-GB" sz="2400" dirty="0" err="1"/>
              <a:t>associal</a:t>
            </a:r>
            <a:r>
              <a:rPr lang="en-GB" sz="2400" dirty="0"/>
              <a:t> inclusion is enhanced. But the </a:t>
            </a:r>
            <a:r>
              <a:rPr lang="en-GB" sz="2400" dirty="0" err="1"/>
              <a:t>immiseration</a:t>
            </a:r>
            <a:r>
              <a:rPr lang="en-GB" sz="2400" dirty="0"/>
              <a:t> of those not higher educated increases  </a:t>
            </a:r>
          </a:p>
          <a:p>
            <a:pPr>
              <a:lnSpc>
                <a:spcPct val="100000"/>
              </a:lnSpc>
            </a:pPr>
            <a:r>
              <a:rPr lang="en-GB" sz="2400" dirty="0"/>
              <a:t>Because the growth of participation is associated with enhanced stratification, and intensified competition at key transition points, all else being equal (i.e. without compensatory policy) the expansion of participation is associated with a secular tendency to greater social inequality in educational outcomes</a:t>
            </a:r>
          </a:p>
          <a:p>
            <a:pPr>
              <a:lnSpc>
                <a:spcPct val="100000"/>
              </a:lnSpc>
            </a:pPr>
            <a:r>
              <a:rPr lang="en-GB" sz="2400" dirty="0"/>
              <a:t>As participation expands, all else equal the positional structure of higher education merges with that of society. The HPS is more </a:t>
            </a:r>
            <a:r>
              <a:rPr lang="en-GB" sz="2400" dirty="0" err="1"/>
              <a:t>iimplicated</a:t>
            </a:r>
            <a:r>
              <a:rPr lang="en-GB" sz="2400" dirty="0"/>
              <a:t> in the reproduction of existing social inequality.</a:t>
            </a:r>
          </a:p>
          <a:p>
            <a:pPr>
              <a:lnSpc>
                <a:spcPct val="100000"/>
              </a:lnSpc>
            </a:pPr>
            <a:r>
              <a:rPr lang="en-GB" sz="2400" dirty="0"/>
              <a:t>As the boundary of participation expands it is more difficult for the state to secure a social redistribution of educational opportunities</a:t>
            </a:r>
          </a:p>
        </p:txBody>
      </p:sp>
      <p:pic>
        <p:nvPicPr>
          <p:cNvPr id="5" name="Picture 4">
            <a:extLst>
              <a:ext uri="{FF2B5EF4-FFF2-40B4-BE49-F238E27FC236}">
                <a16:creationId xmlns:a16="http://schemas.microsoft.com/office/drawing/2014/main" xmlns="" id="{261DA14F-0B17-A84F-8833-89988C88C6FD}"/>
              </a:ext>
            </a:extLst>
          </p:cNvPr>
          <p:cNvPicPr>
            <a:picLocks noChangeAspect="1"/>
          </p:cNvPicPr>
          <p:nvPr/>
        </p:nvPicPr>
        <p:blipFill>
          <a:blip r:embed="rId2"/>
          <a:stretch>
            <a:fillRect/>
          </a:stretch>
        </p:blipFill>
        <p:spPr>
          <a:xfrm flipV="1">
            <a:off x="8039822" y="209797"/>
            <a:ext cx="634038" cy="825783"/>
          </a:xfrm>
          <a:prstGeom prst="rect">
            <a:avLst/>
          </a:prstGeom>
        </p:spPr>
      </p:pic>
    </p:spTree>
    <p:extLst>
      <p:ext uri="{BB962C8B-B14F-4D97-AF65-F5344CB8AC3E}">
        <p14:creationId xmlns:p14="http://schemas.microsoft.com/office/powerpoint/2010/main" val="127064829"/>
      </p:ext>
    </p:extLst>
  </p:cSld>
  <p:clrMapOvr>
    <a:masterClrMapping/>
  </p:clrMapOvr>
  <p:transition xmlns:p14="http://schemas.microsoft.com/office/powerpoint/2010/mai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E944C4-6868-FE44-9997-EE6586C3256D}"/>
              </a:ext>
            </a:extLst>
          </p:cNvPr>
          <p:cNvSpPr>
            <a:spLocks noGrp="1"/>
          </p:cNvSpPr>
          <p:nvPr>
            <p:ph type="title"/>
          </p:nvPr>
        </p:nvSpPr>
        <p:spPr>
          <a:xfrm>
            <a:off x="1" y="496548"/>
            <a:ext cx="8070566" cy="701674"/>
          </a:xfrm>
        </p:spPr>
        <p:txBody>
          <a:bodyPr>
            <a:noAutofit/>
          </a:bodyPr>
          <a:lstStyle/>
          <a:p>
            <a:pPr algn="ctr"/>
            <a:r>
              <a:rPr lang="en-GB" sz="4000" b="1" dirty="0">
                <a:solidFill>
                  <a:srgbClr val="0070C0"/>
                </a:solidFill>
                <a:latin typeface="+mn-lt"/>
              </a:rPr>
              <a:t>Stratification in the eight countries</a:t>
            </a:r>
          </a:p>
        </p:txBody>
      </p:sp>
      <p:sp>
        <p:nvSpPr>
          <p:cNvPr id="3" name="Content Placeholder 2">
            <a:extLst>
              <a:ext uri="{FF2B5EF4-FFF2-40B4-BE49-F238E27FC236}">
                <a16:creationId xmlns:a16="http://schemas.microsoft.com/office/drawing/2014/main" xmlns="" id="{E90464F1-3357-6648-A9E2-2A3BF78D3DF7}"/>
              </a:ext>
            </a:extLst>
          </p:cNvPr>
          <p:cNvSpPr>
            <a:spLocks noGrp="1"/>
          </p:cNvSpPr>
          <p:nvPr>
            <p:ph idx="1"/>
          </p:nvPr>
        </p:nvSpPr>
        <p:spPr>
          <a:xfrm>
            <a:off x="249381" y="1322332"/>
            <a:ext cx="8811491" cy="5225425"/>
          </a:xfrm>
        </p:spPr>
        <p:txBody>
          <a:bodyPr>
            <a:normAutofit/>
          </a:bodyPr>
          <a:lstStyle/>
          <a:p>
            <a:pPr>
              <a:lnSpc>
                <a:spcPct val="100000"/>
              </a:lnSpc>
            </a:pPr>
            <a:r>
              <a:rPr lang="en-GB" sz="2400" dirty="0"/>
              <a:t>The bifurcation between elite and mass sub-sectors, and tendency to greater stratification (calibrated in </a:t>
            </a:r>
            <a:r>
              <a:rPr lang="en-US" sz="2400" dirty="0"/>
              <a:t>research funding and outcomes, </a:t>
            </a:r>
            <a:r>
              <a:rPr lang="en-GB" sz="2400" dirty="0"/>
              <a:t>student selectivity, etc), was apparent in all cases, including Norway - except in Finland where an egalitarian system is firmly maintained by government policy and regulation.</a:t>
            </a:r>
          </a:p>
          <a:p>
            <a:pPr>
              <a:lnSpc>
                <a:spcPct val="100000"/>
              </a:lnSpc>
            </a:pPr>
            <a:r>
              <a:rPr lang="en-GB" sz="2400" dirty="0"/>
              <a:t>Institutional competition fosters stratification in non neoliberal regimes (e.g. Canada), and more so in neoliberal systems (e.g. Australia, Russia). Government policy and regulation can closely shape forms of stratification, e.g. Australia, Japan </a:t>
            </a:r>
          </a:p>
          <a:p>
            <a:pPr>
              <a:lnSpc>
                <a:spcPct val="100000"/>
              </a:lnSpc>
            </a:pPr>
            <a:r>
              <a:rPr lang="en-GB" sz="2400" dirty="0"/>
              <a:t>All university hierarchies are stable at the top, despite neoliberalism</a:t>
            </a:r>
          </a:p>
          <a:p>
            <a:pPr>
              <a:lnSpc>
                <a:spcPct val="100000"/>
              </a:lnSpc>
            </a:pPr>
            <a:r>
              <a:rPr lang="en-GB" sz="2400" dirty="0"/>
              <a:t>In the Nordic countries social stratification primarily plays out in social contest over entry into elite disciplines, not universities     </a:t>
            </a:r>
          </a:p>
        </p:txBody>
      </p:sp>
      <p:pic>
        <p:nvPicPr>
          <p:cNvPr id="4" name="Picture 3">
            <a:extLst>
              <a:ext uri="{FF2B5EF4-FFF2-40B4-BE49-F238E27FC236}">
                <a16:creationId xmlns:a16="http://schemas.microsoft.com/office/drawing/2014/main" xmlns="" id="{BC2F1B50-787A-A040-9F3A-DF9766F867BB}"/>
              </a:ext>
            </a:extLst>
          </p:cNvPr>
          <p:cNvPicPr>
            <a:picLocks noChangeAspect="1"/>
          </p:cNvPicPr>
          <p:nvPr/>
        </p:nvPicPr>
        <p:blipFill>
          <a:blip r:embed="rId2"/>
          <a:stretch>
            <a:fillRect/>
          </a:stretch>
        </p:blipFill>
        <p:spPr>
          <a:xfrm flipV="1">
            <a:off x="8070566" y="434494"/>
            <a:ext cx="634038" cy="825783"/>
          </a:xfrm>
          <a:prstGeom prst="rect">
            <a:avLst/>
          </a:prstGeom>
        </p:spPr>
      </p:pic>
    </p:spTree>
    <p:extLst>
      <p:ext uri="{BB962C8B-B14F-4D97-AF65-F5344CB8AC3E}">
        <p14:creationId xmlns:p14="http://schemas.microsoft.com/office/powerpoint/2010/main" val="950676206"/>
      </p:ext>
    </p:extLst>
  </p:cSld>
  <p:clrMapOvr>
    <a:masterClrMapping/>
  </p:clrMapOvr>
  <p:transition xmlns:p14="http://schemas.microsoft.com/office/powerpoint/2010/mai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E944C4-6868-FE44-9997-EE6586C3256D}"/>
              </a:ext>
            </a:extLst>
          </p:cNvPr>
          <p:cNvSpPr>
            <a:spLocks noGrp="1"/>
          </p:cNvSpPr>
          <p:nvPr>
            <p:ph type="title"/>
          </p:nvPr>
        </p:nvSpPr>
        <p:spPr>
          <a:xfrm>
            <a:off x="296883" y="368653"/>
            <a:ext cx="7886700" cy="701674"/>
          </a:xfrm>
        </p:spPr>
        <p:txBody>
          <a:bodyPr>
            <a:normAutofit/>
          </a:bodyPr>
          <a:lstStyle/>
          <a:p>
            <a:pPr algn="ctr"/>
            <a:r>
              <a:rPr lang="en-GB" sz="4000" b="1" dirty="0">
                <a:solidFill>
                  <a:srgbClr val="0070C0"/>
                </a:solidFill>
                <a:latin typeface="+mn-lt"/>
              </a:rPr>
              <a:t>Equality in the eight countries </a:t>
            </a:r>
          </a:p>
        </p:txBody>
      </p:sp>
      <p:sp>
        <p:nvSpPr>
          <p:cNvPr id="3" name="Content Placeholder 2">
            <a:extLst>
              <a:ext uri="{FF2B5EF4-FFF2-40B4-BE49-F238E27FC236}">
                <a16:creationId xmlns:a16="http://schemas.microsoft.com/office/drawing/2014/main" xmlns="" id="{E90464F1-3357-6648-A9E2-2A3BF78D3DF7}"/>
              </a:ext>
            </a:extLst>
          </p:cNvPr>
          <p:cNvSpPr>
            <a:spLocks noGrp="1"/>
          </p:cNvSpPr>
          <p:nvPr>
            <p:ph idx="1"/>
          </p:nvPr>
        </p:nvSpPr>
        <p:spPr>
          <a:xfrm>
            <a:off x="296883" y="1184204"/>
            <a:ext cx="8354747" cy="5829545"/>
          </a:xfrm>
        </p:spPr>
        <p:txBody>
          <a:bodyPr>
            <a:normAutofit/>
          </a:bodyPr>
          <a:lstStyle/>
          <a:p>
            <a:pPr>
              <a:lnSpc>
                <a:spcPct val="100000"/>
              </a:lnSpc>
            </a:pPr>
            <a:r>
              <a:rPr lang="en-GB" sz="2400" dirty="0"/>
              <a:t>Expansion clearly associated with greater social inclusion </a:t>
            </a:r>
            <a:r>
              <a:rPr lang="en-GB" sz="2400" i="1" dirty="0"/>
              <a:t>but </a:t>
            </a:r>
            <a:r>
              <a:rPr lang="en-GB" sz="2400" dirty="0"/>
              <a:t>the social cost of non-participation has increased</a:t>
            </a:r>
          </a:p>
          <a:p>
            <a:pPr>
              <a:lnSpc>
                <a:spcPct val="100000"/>
              </a:lnSpc>
            </a:pPr>
            <a:r>
              <a:rPr lang="en-GB" sz="2400" dirty="0"/>
              <a:t>In all countries high participation higher education converges with society, whether unequal USA or relatively </a:t>
            </a:r>
            <a:r>
              <a:rPr lang="en-GB" sz="2400"/>
              <a:t>equal Finland</a:t>
            </a:r>
            <a:endParaRPr lang="en-GB" sz="2400" dirty="0"/>
          </a:p>
          <a:p>
            <a:pPr>
              <a:lnSpc>
                <a:spcPct val="100000"/>
              </a:lnSpc>
            </a:pPr>
            <a:r>
              <a:rPr lang="en-US" sz="2400" dirty="0"/>
              <a:t>Easier for states to expand the base of educational participation than to open up social access to the top of the pyramid </a:t>
            </a:r>
          </a:p>
          <a:p>
            <a:pPr>
              <a:lnSpc>
                <a:spcPct val="100000"/>
              </a:lnSpc>
            </a:pPr>
            <a:r>
              <a:rPr lang="en-US" sz="2400" dirty="0"/>
              <a:t>In five of eight cases (exceptions Nordics, Poland), sharper stratification and intensified competition for powerful places in higher education have become combined with (1) greater social inequality in higher education in access to top universities, (2) growing economic and social inequality, though the country cases do not determine whether (1) is causal for (2)  </a:t>
            </a:r>
            <a:r>
              <a:rPr lang="en-GB" sz="2400" dirty="0"/>
              <a:t>      </a:t>
            </a:r>
          </a:p>
        </p:txBody>
      </p:sp>
      <p:pic>
        <p:nvPicPr>
          <p:cNvPr id="4" name="Picture 3">
            <a:extLst>
              <a:ext uri="{FF2B5EF4-FFF2-40B4-BE49-F238E27FC236}">
                <a16:creationId xmlns:a16="http://schemas.microsoft.com/office/drawing/2014/main" xmlns="" id="{C42BAB86-0844-3646-BE68-112CF571DBFF}"/>
              </a:ext>
            </a:extLst>
          </p:cNvPr>
          <p:cNvPicPr>
            <a:picLocks noChangeAspect="1"/>
          </p:cNvPicPr>
          <p:nvPr/>
        </p:nvPicPr>
        <p:blipFill>
          <a:blip r:embed="rId2"/>
          <a:stretch>
            <a:fillRect/>
          </a:stretch>
        </p:blipFill>
        <p:spPr>
          <a:xfrm flipV="1">
            <a:off x="7866564" y="244544"/>
            <a:ext cx="634038" cy="825783"/>
          </a:xfrm>
          <a:prstGeom prst="rect">
            <a:avLst/>
          </a:prstGeom>
        </p:spPr>
      </p:pic>
    </p:spTree>
    <p:extLst>
      <p:ext uri="{BB962C8B-B14F-4D97-AF65-F5344CB8AC3E}">
        <p14:creationId xmlns:p14="http://schemas.microsoft.com/office/powerpoint/2010/main" val="2517143520"/>
      </p:ext>
    </p:extLst>
  </p:cSld>
  <p:clrMapOvr>
    <a:masterClrMapping/>
  </p:clrMapOvr>
  <p:transition xmlns:p14="http://schemas.microsoft.com/office/powerpoint/2010/mai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E944C4-6868-FE44-9997-EE6586C3256D}"/>
              </a:ext>
            </a:extLst>
          </p:cNvPr>
          <p:cNvSpPr>
            <a:spLocks noGrp="1"/>
          </p:cNvSpPr>
          <p:nvPr>
            <p:ph type="title"/>
          </p:nvPr>
        </p:nvSpPr>
        <p:spPr>
          <a:xfrm>
            <a:off x="166253" y="496549"/>
            <a:ext cx="8728363" cy="1593508"/>
          </a:xfrm>
        </p:spPr>
        <p:txBody>
          <a:bodyPr>
            <a:noAutofit/>
          </a:bodyPr>
          <a:lstStyle/>
          <a:p>
            <a:pPr algn="ctr"/>
            <a:r>
              <a:rPr lang="en-US" b="1" dirty="0">
                <a:solidFill>
                  <a:srgbClr val="0070C0"/>
                </a:solidFill>
                <a:latin typeface="+mn-lt"/>
              </a:rPr>
              <a:t>What can be done to advance social equality in higher education?</a:t>
            </a:r>
            <a:r>
              <a:rPr lang="en-GB" sz="4000" dirty="0">
                <a:solidFill>
                  <a:srgbClr val="0070C0"/>
                </a:solidFill>
                <a:latin typeface="+mn-lt"/>
              </a:rPr>
              <a:t> </a:t>
            </a:r>
            <a:endParaRPr lang="en-GB" sz="4000" b="1" dirty="0">
              <a:solidFill>
                <a:srgbClr val="0070C0"/>
              </a:solidFill>
              <a:latin typeface="+mn-lt"/>
            </a:endParaRPr>
          </a:p>
        </p:txBody>
      </p:sp>
      <p:sp>
        <p:nvSpPr>
          <p:cNvPr id="3" name="Content Placeholder 2">
            <a:extLst>
              <a:ext uri="{FF2B5EF4-FFF2-40B4-BE49-F238E27FC236}">
                <a16:creationId xmlns:a16="http://schemas.microsoft.com/office/drawing/2014/main" xmlns="" id="{E90464F1-3357-6648-A9E2-2A3BF78D3DF7}"/>
              </a:ext>
            </a:extLst>
          </p:cNvPr>
          <p:cNvSpPr>
            <a:spLocks noGrp="1"/>
          </p:cNvSpPr>
          <p:nvPr>
            <p:ph idx="1"/>
          </p:nvPr>
        </p:nvSpPr>
        <p:spPr>
          <a:xfrm>
            <a:off x="249381" y="2220686"/>
            <a:ext cx="8728363" cy="4327071"/>
          </a:xfrm>
        </p:spPr>
        <p:txBody>
          <a:bodyPr>
            <a:normAutofit/>
          </a:bodyPr>
          <a:lstStyle/>
          <a:p>
            <a:pPr>
              <a:lnSpc>
                <a:spcPct val="100000"/>
              </a:lnSpc>
            </a:pPr>
            <a:r>
              <a:rPr lang="en-GB" sz="2400" dirty="0"/>
              <a:t>Pluralise the points of entry into elite universities</a:t>
            </a:r>
          </a:p>
          <a:p>
            <a:pPr>
              <a:lnSpc>
                <a:spcPct val="100000"/>
              </a:lnSpc>
            </a:pPr>
            <a:r>
              <a:rPr lang="en-US" sz="2400" dirty="0"/>
              <a:t>Modify orthodox academic selection by moving to contextualized admissions that take student background factors into account, and provide separate places for the most disadvantaged students </a:t>
            </a:r>
          </a:p>
          <a:p>
            <a:pPr>
              <a:lnSpc>
                <a:spcPct val="100000"/>
              </a:lnSpc>
            </a:pPr>
            <a:r>
              <a:rPr lang="en-US" sz="2400" dirty="0"/>
              <a:t>Modify the tertiary education hierarchy so that there is less at stake in access to the different kinds of institution – elevate the resources and status of vocational education, and the lower and middle tier universities, so that they move closer to the top universities </a:t>
            </a:r>
            <a:endParaRPr lang="en-GB" sz="2400" dirty="0"/>
          </a:p>
        </p:txBody>
      </p:sp>
    </p:spTree>
    <p:extLst>
      <p:ext uri="{BB962C8B-B14F-4D97-AF65-F5344CB8AC3E}">
        <p14:creationId xmlns:p14="http://schemas.microsoft.com/office/powerpoint/2010/main" val="3908797284"/>
      </p:ext>
    </p:extLst>
  </p:cSld>
  <p:clrMapOvr>
    <a:masterClrMapping/>
  </p:clrMapOvr>
  <p:transition xmlns:p14="http://schemas.microsoft.com/office/powerpoint/2010/mai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8EF2C99-3EBB-DB44-924E-D485409129E5}"/>
              </a:ext>
            </a:extLst>
          </p:cNvPr>
          <p:cNvPicPr>
            <a:picLocks noChangeAspect="1"/>
          </p:cNvPicPr>
          <p:nvPr/>
        </p:nvPicPr>
        <p:blipFill>
          <a:blip r:embed="rId2"/>
          <a:stretch>
            <a:fillRect/>
          </a:stretch>
        </p:blipFill>
        <p:spPr>
          <a:xfrm>
            <a:off x="344384" y="0"/>
            <a:ext cx="5265585" cy="6858000"/>
          </a:xfrm>
          <a:prstGeom prst="rect">
            <a:avLst/>
          </a:prstGeom>
        </p:spPr>
      </p:pic>
      <p:sp>
        <p:nvSpPr>
          <p:cNvPr id="3" name="TextBox 2">
            <a:extLst>
              <a:ext uri="{FF2B5EF4-FFF2-40B4-BE49-F238E27FC236}">
                <a16:creationId xmlns:a16="http://schemas.microsoft.com/office/drawing/2014/main" xmlns="" id="{0B02F1B5-6DBA-CA49-9AE0-A143B39F921F}"/>
              </a:ext>
            </a:extLst>
          </p:cNvPr>
          <p:cNvSpPr txBox="1"/>
          <p:nvPr/>
        </p:nvSpPr>
        <p:spPr>
          <a:xfrm>
            <a:off x="5878286" y="653143"/>
            <a:ext cx="3099460" cy="1569660"/>
          </a:xfrm>
          <a:prstGeom prst="rect">
            <a:avLst/>
          </a:prstGeom>
          <a:noFill/>
        </p:spPr>
        <p:txBody>
          <a:bodyPr wrap="square" rtlCol="0">
            <a:spAutoFit/>
          </a:bodyPr>
          <a:lstStyle/>
          <a:p>
            <a:r>
              <a:rPr lang="en-GB" sz="1600" dirty="0"/>
              <a:t>Cantwell, B., Marginson, S. and Smolentseva, A. (eds.), </a:t>
            </a:r>
            <a:r>
              <a:rPr lang="en-GB" sz="1600" i="1" dirty="0"/>
              <a:t>High Participation Systems of Higher Education. </a:t>
            </a:r>
          </a:p>
          <a:p>
            <a:r>
              <a:rPr lang="en-GB" sz="1600" dirty="0"/>
              <a:t>November 2018. </a:t>
            </a:r>
          </a:p>
          <a:p>
            <a:r>
              <a:rPr lang="en-GB" sz="1600" dirty="0"/>
              <a:t>Oxford: Oxford University Press</a:t>
            </a:r>
            <a:endParaRPr lang="en-GB" dirty="0"/>
          </a:p>
        </p:txBody>
      </p:sp>
    </p:spTree>
    <p:extLst>
      <p:ext uri="{BB962C8B-B14F-4D97-AF65-F5344CB8AC3E}">
        <p14:creationId xmlns:p14="http://schemas.microsoft.com/office/powerpoint/2010/main" val="2480947557"/>
      </p:ext>
    </p:extLst>
  </p:cSld>
  <p:clrMapOvr>
    <a:masterClrMapping/>
  </p:clrMapOvr>
  <p:transition xmlns:p14="http://schemas.microsoft.com/office/powerpoint/2010/mai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
            <a:ext cx="9144000" cy="1828800"/>
          </a:xfrm>
        </p:spPr>
        <p:txBody>
          <a:bodyPr>
            <a:normAutofit/>
          </a:bodyPr>
          <a:lstStyle/>
          <a:p>
            <a:pPr algn="ctr"/>
            <a:r>
              <a:rPr lang="en-GB" sz="4000" b="1" dirty="0">
                <a:solidFill>
                  <a:srgbClr val="0070C0"/>
                </a:solidFill>
                <a:latin typeface="+mn-lt"/>
                <a:ea typeface="Georgia" charset="0"/>
                <a:cs typeface="Georgia" charset="0"/>
              </a:rPr>
              <a:t>Growth of tertiary education, 1970-2017</a:t>
            </a:r>
            <a:br>
              <a:rPr lang="en-GB" sz="4000" b="1" dirty="0">
                <a:solidFill>
                  <a:srgbClr val="0070C0"/>
                </a:solidFill>
                <a:latin typeface="+mn-lt"/>
                <a:ea typeface="Georgia" charset="0"/>
                <a:cs typeface="Georgia" charset="0"/>
              </a:rPr>
            </a:br>
            <a:r>
              <a:rPr lang="en-GB" sz="3100" dirty="0">
                <a:ea typeface="Georgia" charset="0"/>
                <a:cs typeface="Georgia" charset="0"/>
              </a:rPr>
              <a:t>World level. 1970 = 1.0. UNESCO/World Bank data</a:t>
            </a:r>
            <a:br>
              <a:rPr lang="en-GB" sz="3100" dirty="0">
                <a:ea typeface="Georgia" charset="0"/>
                <a:cs typeface="Georgia" charset="0"/>
              </a:rPr>
            </a:br>
            <a:r>
              <a:rPr lang="en-GB" sz="1800" dirty="0">
                <a:latin typeface="+mn-lt"/>
                <a:ea typeface="Georgia" charset="0"/>
                <a:cs typeface="Georgia" charset="0"/>
              </a:rPr>
              <a:t>Four fifths of tertiary enrolments are in degree programmes </a:t>
            </a:r>
            <a:endParaRPr lang="en-US" sz="1800" dirty="0">
              <a:latin typeface="+mn-lt"/>
              <a:ea typeface="Georgia" charset="0"/>
              <a:cs typeface="Georgia"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97239070"/>
              </p:ext>
            </p:extLst>
          </p:nvPr>
        </p:nvGraphicFramePr>
        <p:xfrm>
          <a:off x="465605" y="1943099"/>
          <a:ext cx="8378358" cy="46720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53172709"/>
      </p:ext>
    </p:extLst>
  </p:cSld>
  <p:clrMapOvr>
    <a:masterClrMapping/>
  </p:clrMapOvr>
  <p:transition xmlns:p14="http://schemas.microsoft.com/office/powerpoint/2010/mai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3999" cy="1325562"/>
          </a:xfrm>
        </p:spPr>
        <p:txBody>
          <a:bodyPr>
            <a:noAutofit/>
          </a:bodyPr>
          <a:lstStyle/>
          <a:p>
            <a:pPr algn="ctr"/>
            <a:r>
              <a:rPr lang="en-US" altLang="en-US" sz="3600" b="1" dirty="0">
                <a:solidFill>
                  <a:srgbClr val="0070C0"/>
                </a:solidFill>
                <a:latin typeface="+mn-lt"/>
                <a:ea typeface="Georgia" charset="0"/>
                <a:cs typeface="Georgia" charset="0"/>
              </a:rPr>
              <a:t>Gross Enrolment Ratio tertiary education (%) </a:t>
            </a:r>
            <a:r>
              <a:rPr lang="en-US" altLang="en-US" sz="2800" dirty="0">
                <a:solidFill>
                  <a:srgbClr val="0070C0"/>
                </a:solidFill>
                <a:ea typeface="Georgia" charset="0"/>
                <a:cs typeface="Georgia" charset="0"/>
              </a:rPr>
              <a:t/>
            </a:r>
            <a:br>
              <a:rPr lang="en-US" altLang="en-US" sz="2800" dirty="0">
                <a:solidFill>
                  <a:srgbClr val="0070C0"/>
                </a:solidFill>
                <a:ea typeface="Georgia" charset="0"/>
                <a:cs typeface="Georgia" charset="0"/>
              </a:rPr>
            </a:br>
            <a:r>
              <a:rPr lang="en-US" altLang="en-US" sz="2800" dirty="0">
                <a:ea typeface="Georgia" charset="0"/>
                <a:cs typeface="Georgia" charset="0"/>
              </a:rPr>
              <a:t>World, N. America/W. Europe: 1971-2017, UNESCO data</a:t>
            </a:r>
            <a:endParaRPr lang="en-US" sz="2800" dirty="0">
              <a:ea typeface="Georgia" charset="0"/>
              <a:cs typeface="Georgia"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207296"/>
              </p:ext>
            </p:extLst>
          </p:nvPr>
        </p:nvGraphicFramePr>
        <p:xfrm>
          <a:off x="457199" y="1600200"/>
          <a:ext cx="8364071" cy="49485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77904943"/>
      </p:ext>
    </p:extLst>
  </p:cSld>
  <p:clrMapOvr>
    <a:masterClrMapping/>
  </p:clrMapOvr>
  <p:transition xmlns:p14="http://schemas.microsoft.com/office/powerpoint/2010/mai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241324" cy="1155578"/>
          </a:xfrm>
        </p:spPr>
        <p:txBody>
          <a:bodyPr>
            <a:normAutofit/>
          </a:bodyPr>
          <a:lstStyle/>
          <a:p>
            <a:pPr algn="ctr"/>
            <a:r>
              <a:rPr lang="en-US" sz="3600" b="1" dirty="0">
                <a:solidFill>
                  <a:srgbClr val="0070C0"/>
                </a:solidFill>
                <a:latin typeface="+mn-lt"/>
                <a:ea typeface="Georgia" charset="0"/>
                <a:cs typeface="Georgia" charset="0"/>
              </a:rPr>
              <a:t>World regional Gross Tertiary Enrolment Ratios (%): 1970, 1990, 2010 and 2017</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50965635"/>
              </p:ext>
            </p:extLst>
          </p:nvPr>
        </p:nvGraphicFramePr>
        <p:xfrm>
          <a:off x="339968" y="1659547"/>
          <a:ext cx="8538885" cy="5066078"/>
        </p:xfrm>
        <a:graphic>
          <a:graphicData uri="http://schemas.openxmlformats.org/drawingml/2006/table">
            <a:tbl>
              <a:tblPr firstRow="1" bandRow="1">
                <a:tableStyleId>{FABFCF23-3B69-468F-B69F-88F6DE6A72F2}</a:tableStyleId>
              </a:tblPr>
              <a:tblGrid>
                <a:gridCol w="3299117">
                  <a:extLst>
                    <a:ext uri="{9D8B030D-6E8A-4147-A177-3AD203B41FA5}">
                      <a16:colId xmlns:a16="http://schemas.microsoft.com/office/drawing/2014/main" xmlns="" val="20000"/>
                    </a:ext>
                  </a:extLst>
                </a:gridCol>
                <a:gridCol w="1152604">
                  <a:extLst>
                    <a:ext uri="{9D8B030D-6E8A-4147-A177-3AD203B41FA5}">
                      <a16:colId xmlns:a16="http://schemas.microsoft.com/office/drawing/2014/main" xmlns="" val="20001"/>
                    </a:ext>
                  </a:extLst>
                </a:gridCol>
                <a:gridCol w="1189925">
                  <a:extLst>
                    <a:ext uri="{9D8B030D-6E8A-4147-A177-3AD203B41FA5}">
                      <a16:colId xmlns:a16="http://schemas.microsoft.com/office/drawing/2014/main" xmlns="" val="20002"/>
                    </a:ext>
                  </a:extLst>
                </a:gridCol>
                <a:gridCol w="1028097">
                  <a:extLst>
                    <a:ext uri="{9D8B030D-6E8A-4147-A177-3AD203B41FA5}">
                      <a16:colId xmlns:a16="http://schemas.microsoft.com/office/drawing/2014/main" xmlns="" val="20003"/>
                    </a:ext>
                  </a:extLst>
                </a:gridCol>
                <a:gridCol w="1869142">
                  <a:extLst>
                    <a:ext uri="{9D8B030D-6E8A-4147-A177-3AD203B41FA5}">
                      <a16:colId xmlns:a16="http://schemas.microsoft.com/office/drawing/2014/main" xmlns="" val="20004"/>
                    </a:ext>
                  </a:extLst>
                </a:gridCol>
              </a:tblGrid>
              <a:tr h="426520">
                <a:tc>
                  <a:txBody>
                    <a:bodyPr/>
                    <a:lstStyle/>
                    <a:p>
                      <a:endParaRPr lang="en-US" sz="1600" dirty="0">
                        <a:latin typeface="+mn-lt"/>
                        <a:ea typeface="Georgia" charset="0"/>
                        <a:cs typeface="Georgia" charset="0"/>
                      </a:endParaRPr>
                    </a:p>
                  </a:txBody>
                  <a:tcPr/>
                </a:tc>
                <a:tc>
                  <a:txBody>
                    <a:bodyPr/>
                    <a:lstStyle/>
                    <a:p>
                      <a:pPr algn="ctr">
                        <a:spcAft>
                          <a:spcPts val="0"/>
                        </a:spcAft>
                      </a:pPr>
                      <a:r>
                        <a:rPr lang="en-US" sz="1800" dirty="0">
                          <a:effectLst/>
                        </a:rPr>
                        <a:t>1970 (%)</a:t>
                      </a:r>
                      <a:endParaRPr lang="en-GB" sz="1800" dirty="0">
                        <a:effectLst/>
                        <a:latin typeface="+mn-lt"/>
                        <a:ea typeface="Georgia" charset="0"/>
                        <a:cs typeface="Georgia" charset="0"/>
                      </a:endParaRPr>
                    </a:p>
                  </a:txBody>
                  <a:tcPr marL="68580" marR="68580" marT="0" marB="0"/>
                </a:tc>
                <a:tc>
                  <a:txBody>
                    <a:bodyPr/>
                    <a:lstStyle/>
                    <a:p>
                      <a:pPr algn="ctr">
                        <a:spcAft>
                          <a:spcPts val="0"/>
                        </a:spcAft>
                      </a:pPr>
                      <a:r>
                        <a:rPr lang="en-US" sz="1800" dirty="0">
                          <a:effectLst/>
                        </a:rPr>
                        <a:t>1990 (%)</a:t>
                      </a:r>
                      <a:endParaRPr lang="en-GB" sz="1800" dirty="0">
                        <a:effectLst/>
                        <a:latin typeface="+mn-lt"/>
                        <a:ea typeface="Georgia" charset="0"/>
                        <a:cs typeface="Georgia" charset="0"/>
                      </a:endParaRPr>
                    </a:p>
                  </a:txBody>
                  <a:tcPr marL="68580" marR="68580" marT="0" marB="0"/>
                </a:tc>
                <a:tc>
                  <a:txBody>
                    <a:bodyPr/>
                    <a:lstStyle/>
                    <a:p>
                      <a:pPr algn="ctr">
                        <a:spcAft>
                          <a:spcPts val="0"/>
                        </a:spcAft>
                      </a:pPr>
                      <a:r>
                        <a:rPr lang="en-US" sz="1800" dirty="0">
                          <a:effectLst/>
                        </a:rPr>
                        <a:t>2010 (%)</a:t>
                      </a:r>
                      <a:endParaRPr lang="en-GB" sz="1800" dirty="0">
                        <a:effectLst/>
                        <a:latin typeface="+mn-lt"/>
                        <a:ea typeface="Georgia" charset="0"/>
                        <a:cs typeface="Georgia" charset="0"/>
                      </a:endParaRPr>
                    </a:p>
                  </a:txBody>
                  <a:tcPr marL="68580" marR="68580" marT="0" marB="0"/>
                </a:tc>
                <a:tc>
                  <a:txBody>
                    <a:bodyPr/>
                    <a:lstStyle/>
                    <a:p>
                      <a:pPr algn="ctr">
                        <a:spcAft>
                          <a:spcPts val="0"/>
                        </a:spcAft>
                      </a:pPr>
                      <a:r>
                        <a:rPr lang="en-US" sz="1800" dirty="0">
                          <a:effectLst/>
                        </a:rPr>
                        <a:t>2017 (%)</a:t>
                      </a:r>
                      <a:endParaRPr lang="en-GB" sz="1800" dirty="0">
                        <a:solidFill>
                          <a:schemeClr val="bg1">
                            <a:lumMod val="85000"/>
                          </a:schemeClr>
                        </a:solidFill>
                        <a:effectLst/>
                        <a:latin typeface="+mn-lt"/>
                        <a:ea typeface="Georgia" charset="0"/>
                        <a:cs typeface="Georgia" charset="0"/>
                      </a:endParaRPr>
                    </a:p>
                  </a:txBody>
                  <a:tcPr marL="68580" marR="68580" marT="0" marB="0"/>
                </a:tc>
                <a:extLst>
                  <a:ext uri="{0D108BD9-81ED-4DB2-BD59-A6C34878D82A}">
                    <a16:rowId xmlns:a16="http://schemas.microsoft.com/office/drawing/2014/main" xmlns="" val="10000"/>
                  </a:ext>
                </a:extLst>
              </a:tr>
              <a:tr h="600933">
                <a:tc>
                  <a:txBody>
                    <a:bodyPr/>
                    <a:lstStyle/>
                    <a:p>
                      <a:pPr>
                        <a:spcAft>
                          <a:spcPts val="0"/>
                        </a:spcAft>
                      </a:pPr>
                      <a:r>
                        <a:rPr lang="en-US" sz="1800" dirty="0">
                          <a:effectLst/>
                        </a:rPr>
                        <a:t>World</a:t>
                      </a:r>
                      <a:endParaRPr lang="en-GB" sz="1800" dirty="0">
                        <a:effectLst/>
                      </a:endParaRPr>
                    </a:p>
                    <a:p>
                      <a:pPr>
                        <a:spcAft>
                          <a:spcPts val="0"/>
                        </a:spcAft>
                      </a:pPr>
                      <a:r>
                        <a:rPr lang="en-US" sz="1800" dirty="0">
                          <a:effectLst/>
                        </a:rPr>
                        <a:t> </a:t>
                      </a:r>
                      <a:endParaRPr lang="en-GB" sz="1800" b="1"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10.1</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13.6</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29.4</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37.9</a:t>
                      </a:r>
                      <a:endParaRPr lang="en-GB" sz="2000" dirty="0">
                        <a:effectLst/>
                        <a:latin typeface="+mn-lt"/>
                        <a:ea typeface="Georgia" charset="0"/>
                        <a:cs typeface="Georgia" charset="0"/>
                      </a:endParaRPr>
                    </a:p>
                  </a:txBody>
                  <a:tcPr marL="68580" marR="68580" marT="0" marB="0"/>
                </a:tc>
                <a:extLst>
                  <a:ext uri="{0D108BD9-81ED-4DB2-BD59-A6C34878D82A}">
                    <a16:rowId xmlns:a16="http://schemas.microsoft.com/office/drawing/2014/main" xmlns="" val="10001"/>
                  </a:ext>
                </a:extLst>
              </a:tr>
              <a:tr h="507462">
                <a:tc>
                  <a:txBody>
                    <a:bodyPr/>
                    <a:lstStyle/>
                    <a:p>
                      <a:pPr>
                        <a:spcAft>
                          <a:spcPts val="0"/>
                        </a:spcAft>
                      </a:pPr>
                      <a:r>
                        <a:rPr lang="en-US" sz="1800" dirty="0">
                          <a:effectLst/>
                        </a:rPr>
                        <a:t>North America/</a:t>
                      </a:r>
                      <a:r>
                        <a:rPr lang="en-US" sz="1800" baseline="0" dirty="0">
                          <a:effectLst/>
                        </a:rPr>
                        <a:t> </a:t>
                      </a:r>
                      <a:r>
                        <a:rPr lang="en-US" sz="1800" dirty="0">
                          <a:effectLst/>
                        </a:rPr>
                        <a:t>W. Europe</a:t>
                      </a:r>
                      <a:endParaRPr lang="en-GB" sz="1800" b="1"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30.6</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48.8</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76.7</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78.4</a:t>
                      </a:r>
                      <a:endParaRPr lang="en-GB" sz="2000" dirty="0">
                        <a:effectLst/>
                        <a:latin typeface="+mn-lt"/>
                        <a:ea typeface="Georgia" charset="0"/>
                        <a:cs typeface="Georgia" charset="0"/>
                      </a:endParaRPr>
                    </a:p>
                  </a:txBody>
                  <a:tcPr marL="68580" marR="68580" marT="0" marB="0"/>
                </a:tc>
                <a:extLst>
                  <a:ext uri="{0D108BD9-81ED-4DB2-BD59-A6C34878D82A}">
                    <a16:rowId xmlns:a16="http://schemas.microsoft.com/office/drawing/2014/main" xmlns="" val="10002"/>
                  </a:ext>
                </a:extLst>
              </a:tr>
              <a:tr h="426520">
                <a:tc>
                  <a:txBody>
                    <a:bodyPr/>
                    <a:lstStyle/>
                    <a:p>
                      <a:pPr>
                        <a:spcAft>
                          <a:spcPts val="0"/>
                        </a:spcAft>
                      </a:pPr>
                      <a:r>
                        <a:rPr lang="en-US" sz="1800" dirty="0">
                          <a:effectLst/>
                        </a:rPr>
                        <a:t>Central</a:t>
                      </a:r>
                      <a:r>
                        <a:rPr lang="en-US" sz="1800" baseline="0" dirty="0">
                          <a:effectLst/>
                        </a:rPr>
                        <a:t> and </a:t>
                      </a:r>
                      <a:r>
                        <a:rPr lang="en-US" sz="1800" dirty="0">
                          <a:effectLst/>
                        </a:rPr>
                        <a:t>Eastern Europe</a:t>
                      </a:r>
                      <a:endParaRPr lang="en-GB" sz="1800" b="1" dirty="0">
                        <a:effectLst/>
                        <a:latin typeface="+mn-lt"/>
                        <a:ea typeface="Georgia" charset="0"/>
                        <a:cs typeface="Georgia" charset="0"/>
                      </a:endParaRPr>
                    </a:p>
                  </a:txBody>
                  <a:tcPr marL="68580" marR="68580" marT="0" marB="0"/>
                </a:tc>
                <a:tc>
                  <a:txBody>
                    <a:bodyPr/>
                    <a:lstStyle/>
                    <a:p>
                      <a:pPr algn="ctr">
                        <a:spcAft>
                          <a:spcPts val="0"/>
                        </a:spcAft>
                      </a:pPr>
                      <a:r>
                        <a:rPr lang="en-US" sz="2000">
                          <a:effectLst/>
                        </a:rPr>
                        <a:t>30.2</a:t>
                      </a:r>
                      <a:endParaRPr lang="en-GB" sz="200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34.2</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69.1</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latin typeface="+mn-lt"/>
                          <a:ea typeface="Georgia" charset="0"/>
                          <a:cs typeface="Georgia" charset="0"/>
                        </a:rPr>
                        <a:t>80.3</a:t>
                      </a:r>
                      <a:endParaRPr lang="en-GB" sz="2000" dirty="0">
                        <a:effectLst/>
                        <a:latin typeface="+mn-lt"/>
                        <a:ea typeface="Georgia" charset="0"/>
                        <a:cs typeface="Georgia" charset="0"/>
                      </a:endParaRPr>
                    </a:p>
                  </a:txBody>
                  <a:tcPr marL="68580" marR="68580" marT="0" marB="0"/>
                </a:tc>
                <a:extLst>
                  <a:ext uri="{0D108BD9-81ED-4DB2-BD59-A6C34878D82A}">
                    <a16:rowId xmlns:a16="http://schemas.microsoft.com/office/drawing/2014/main" xmlns="" val="10003"/>
                  </a:ext>
                </a:extLst>
              </a:tr>
              <a:tr h="426520">
                <a:tc>
                  <a:txBody>
                    <a:bodyPr/>
                    <a:lstStyle/>
                    <a:p>
                      <a:pPr>
                        <a:spcAft>
                          <a:spcPts val="0"/>
                        </a:spcAft>
                      </a:pPr>
                      <a:r>
                        <a:rPr lang="en-US" sz="1800" dirty="0">
                          <a:effectLst/>
                        </a:rPr>
                        <a:t>Latin America</a:t>
                      </a:r>
                      <a:r>
                        <a:rPr lang="en-US" sz="1800" baseline="0" dirty="0">
                          <a:effectLst/>
                        </a:rPr>
                        <a:t> and</a:t>
                      </a:r>
                      <a:r>
                        <a:rPr lang="en-US" sz="1800" dirty="0">
                          <a:effectLst/>
                        </a:rPr>
                        <a:t> Caribbean </a:t>
                      </a:r>
                      <a:endParaRPr lang="en-GB" sz="1800" b="1"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  6.9</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16.8</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40.6</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latin typeface="+mn-lt"/>
                          <a:ea typeface="Georgia" charset="0"/>
                          <a:cs typeface="Georgia" charset="0"/>
                        </a:rPr>
                        <a:t>50.6</a:t>
                      </a:r>
                      <a:endParaRPr lang="en-GB" sz="2000" dirty="0">
                        <a:effectLst/>
                        <a:latin typeface="+mn-lt"/>
                        <a:ea typeface="Georgia" charset="0"/>
                        <a:cs typeface="Georgia" charset="0"/>
                      </a:endParaRPr>
                    </a:p>
                  </a:txBody>
                  <a:tcPr marL="68580" marR="68580" marT="0" marB="0"/>
                </a:tc>
                <a:extLst>
                  <a:ext uri="{0D108BD9-81ED-4DB2-BD59-A6C34878D82A}">
                    <a16:rowId xmlns:a16="http://schemas.microsoft.com/office/drawing/2014/main" xmlns="" val="10004"/>
                  </a:ext>
                </a:extLst>
              </a:tr>
              <a:tr h="797630">
                <a:tc>
                  <a:txBody>
                    <a:bodyPr/>
                    <a:lstStyle/>
                    <a:p>
                      <a:pPr>
                        <a:spcAft>
                          <a:spcPts val="0"/>
                        </a:spcAft>
                      </a:pPr>
                      <a:r>
                        <a:rPr lang="en-US" sz="1800" dirty="0">
                          <a:effectLst/>
                        </a:rPr>
                        <a:t>East Asia and Pacific</a:t>
                      </a:r>
                      <a:endParaRPr lang="en-GB" sz="1800" b="1" dirty="0">
                        <a:solidFill>
                          <a:schemeClr val="bg1">
                            <a:lumMod val="85000"/>
                          </a:schemeClr>
                        </a:solidFill>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  3.1</a:t>
                      </a:r>
                      <a:endParaRPr lang="en-GB" sz="2000" dirty="0">
                        <a:solidFill>
                          <a:schemeClr val="bg1">
                            <a:lumMod val="85000"/>
                          </a:schemeClr>
                        </a:solidFill>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  7.4</a:t>
                      </a:r>
                      <a:endParaRPr lang="en-GB" sz="2000" dirty="0">
                        <a:solidFill>
                          <a:schemeClr val="bg1">
                            <a:lumMod val="85000"/>
                          </a:schemeClr>
                        </a:solidFill>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27.9</a:t>
                      </a:r>
                      <a:endParaRPr lang="en-GB" sz="2000" dirty="0">
                        <a:solidFill>
                          <a:schemeClr val="bg1">
                            <a:lumMod val="85000"/>
                          </a:schemeClr>
                        </a:solidFill>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46.7</a:t>
                      </a:r>
                      <a:endParaRPr lang="en-GB" sz="2000" dirty="0">
                        <a:solidFill>
                          <a:schemeClr val="bg1">
                            <a:lumMod val="85000"/>
                          </a:schemeClr>
                        </a:solidFill>
                        <a:effectLst/>
                        <a:latin typeface="+mn-lt"/>
                        <a:ea typeface="Georgia" charset="0"/>
                        <a:cs typeface="Georgia" charset="0"/>
                      </a:endParaRPr>
                    </a:p>
                  </a:txBody>
                  <a:tcPr marL="68580" marR="68580" marT="0" marB="0"/>
                </a:tc>
                <a:extLst>
                  <a:ext uri="{0D108BD9-81ED-4DB2-BD59-A6C34878D82A}">
                    <a16:rowId xmlns:a16="http://schemas.microsoft.com/office/drawing/2014/main" xmlns="" val="10005"/>
                  </a:ext>
                </a:extLst>
              </a:tr>
              <a:tr h="426520">
                <a:tc>
                  <a:txBody>
                    <a:bodyPr/>
                    <a:lstStyle/>
                    <a:p>
                      <a:pPr>
                        <a:spcAft>
                          <a:spcPts val="0"/>
                        </a:spcAft>
                      </a:pPr>
                      <a:r>
                        <a:rPr lang="en-US" sz="1800" dirty="0">
                          <a:effectLst/>
                        </a:rPr>
                        <a:t>Arab States</a:t>
                      </a:r>
                      <a:endParaRPr lang="en-GB" sz="1800" b="1"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  6.1</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11.3</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25.5</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32.4</a:t>
                      </a:r>
                      <a:endParaRPr lang="en-GB" sz="2000" dirty="0">
                        <a:effectLst/>
                        <a:latin typeface="+mn-lt"/>
                        <a:ea typeface="Georgia" charset="0"/>
                        <a:cs typeface="Georgia" charset="0"/>
                      </a:endParaRPr>
                    </a:p>
                  </a:txBody>
                  <a:tcPr marL="68580" marR="68580" marT="0" marB="0"/>
                </a:tc>
                <a:extLst>
                  <a:ext uri="{0D108BD9-81ED-4DB2-BD59-A6C34878D82A}">
                    <a16:rowId xmlns:a16="http://schemas.microsoft.com/office/drawing/2014/main" xmlns="" val="10006"/>
                  </a:ext>
                </a:extLst>
              </a:tr>
              <a:tr h="426520">
                <a:tc>
                  <a:txBody>
                    <a:bodyPr/>
                    <a:lstStyle/>
                    <a:p>
                      <a:pPr>
                        <a:spcAft>
                          <a:spcPts val="0"/>
                        </a:spcAft>
                      </a:pPr>
                      <a:r>
                        <a:rPr lang="en-US" sz="1800" dirty="0">
                          <a:effectLst/>
                        </a:rPr>
                        <a:t>Central Asia</a:t>
                      </a:r>
                      <a:endParaRPr lang="en-GB" sz="1800" b="1" dirty="0">
                        <a:effectLst/>
                        <a:latin typeface="+mn-lt"/>
                        <a:ea typeface="Georgia" charset="0"/>
                        <a:cs typeface="Georgia" charset="0"/>
                      </a:endParaRPr>
                    </a:p>
                  </a:txBody>
                  <a:tcPr marL="68580" marR="68580" marT="0" marB="0"/>
                </a:tc>
                <a:tc>
                  <a:txBody>
                    <a:bodyPr/>
                    <a:lstStyle/>
                    <a:p>
                      <a:pPr algn="ctr">
                        <a:spcAft>
                          <a:spcPts val="0"/>
                        </a:spcAft>
                      </a:pPr>
                      <a:r>
                        <a:rPr lang="en-US" sz="2000">
                          <a:effectLst/>
                        </a:rPr>
                        <a:t>n.a.</a:t>
                      </a:r>
                      <a:endParaRPr lang="en-GB" sz="200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25.4</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24.9</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26.0</a:t>
                      </a:r>
                      <a:endParaRPr lang="en-GB" sz="2000" dirty="0">
                        <a:effectLst/>
                        <a:latin typeface="+mn-lt"/>
                        <a:ea typeface="Georgia" charset="0"/>
                        <a:cs typeface="Georgia" charset="0"/>
                      </a:endParaRPr>
                    </a:p>
                  </a:txBody>
                  <a:tcPr marL="68580" marR="68580" marT="0" marB="0"/>
                </a:tc>
                <a:extLst>
                  <a:ext uri="{0D108BD9-81ED-4DB2-BD59-A6C34878D82A}">
                    <a16:rowId xmlns:a16="http://schemas.microsoft.com/office/drawing/2014/main" xmlns="" val="10007"/>
                  </a:ext>
                </a:extLst>
              </a:tr>
              <a:tr h="426520">
                <a:tc>
                  <a:txBody>
                    <a:bodyPr/>
                    <a:lstStyle/>
                    <a:p>
                      <a:pPr>
                        <a:spcAft>
                          <a:spcPts val="0"/>
                        </a:spcAft>
                      </a:pPr>
                      <a:r>
                        <a:rPr lang="en-US" sz="1800" dirty="0">
                          <a:effectLst/>
                        </a:rPr>
                        <a:t>South and West Asia</a:t>
                      </a:r>
                      <a:endParaRPr lang="en-GB" sz="1800" b="1"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  4.3</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  5.8</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latin typeface="+mn-lt"/>
                          <a:ea typeface="Georgia" charset="0"/>
                          <a:cs typeface="Georgia" charset="0"/>
                        </a:rPr>
                        <a:t>21.2</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24.9</a:t>
                      </a:r>
                      <a:endParaRPr lang="en-GB" sz="2000" dirty="0">
                        <a:effectLst/>
                        <a:latin typeface="+mn-lt"/>
                        <a:ea typeface="Georgia" charset="0"/>
                        <a:cs typeface="Georgia" charset="0"/>
                      </a:endParaRPr>
                    </a:p>
                  </a:txBody>
                  <a:tcPr marL="68580" marR="68580" marT="0" marB="0"/>
                </a:tc>
                <a:extLst>
                  <a:ext uri="{0D108BD9-81ED-4DB2-BD59-A6C34878D82A}">
                    <a16:rowId xmlns:a16="http://schemas.microsoft.com/office/drawing/2014/main" xmlns="" val="10008"/>
                  </a:ext>
                </a:extLst>
              </a:tr>
              <a:tr h="600933">
                <a:tc>
                  <a:txBody>
                    <a:bodyPr/>
                    <a:lstStyle/>
                    <a:p>
                      <a:pPr>
                        <a:spcAft>
                          <a:spcPts val="0"/>
                        </a:spcAft>
                      </a:pPr>
                      <a:r>
                        <a:rPr lang="en-US" sz="1800" dirty="0">
                          <a:effectLst/>
                        </a:rPr>
                        <a:t>Sub-Saharan Africa</a:t>
                      </a:r>
                      <a:endParaRPr lang="en-GB" sz="1800" dirty="0">
                        <a:effectLst/>
                      </a:endParaRPr>
                    </a:p>
                    <a:p>
                      <a:pPr>
                        <a:spcAft>
                          <a:spcPts val="0"/>
                        </a:spcAft>
                      </a:pPr>
                      <a:r>
                        <a:rPr lang="en-US" sz="1800" dirty="0">
                          <a:effectLst/>
                        </a:rPr>
                        <a:t> </a:t>
                      </a:r>
                      <a:endParaRPr lang="en-GB" sz="1800" b="1"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  0.9</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  3.0</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    7.5</a:t>
                      </a:r>
                      <a:endParaRPr lang="en-GB" sz="2000" dirty="0">
                        <a:effectLst/>
                        <a:latin typeface="+mn-lt"/>
                        <a:ea typeface="Georgia" charset="0"/>
                        <a:cs typeface="Georgia" charset="0"/>
                      </a:endParaRPr>
                    </a:p>
                  </a:txBody>
                  <a:tcPr marL="68580" marR="68580" marT="0" marB="0"/>
                </a:tc>
                <a:tc>
                  <a:txBody>
                    <a:bodyPr/>
                    <a:lstStyle/>
                    <a:p>
                      <a:pPr algn="ctr">
                        <a:spcAft>
                          <a:spcPts val="0"/>
                        </a:spcAft>
                      </a:pPr>
                      <a:r>
                        <a:rPr lang="en-US" sz="2000" dirty="0">
                          <a:effectLst/>
                        </a:rPr>
                        <a:t>  9.0</a:t>
                      </a:r>
                      <a:endParaRPr lang="en-GB" sz="2000" dirty="0">
                        <a:effectLst/>
                        <a:latin typeface="+mn-lt"/>
                        <a:ea typeface="Georgia" charset="0"/>
                        <a:cs typeface="Georgia" charset="0"/>
                      </a:endParaRPr>
                    </a:p>
                  </a:txBody>
                  <a:tcPr marL="68580" marR="68580" marT="0" marB="0"/>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2086935648"/>
      </p:ext>
    </p:extLst>
  </p:cSld>
  <p:clrMapOvr>
    <a:masterClrMapping/>
  </p:clrMapOvr>
  <p:transition xmlns:p14="http://schemas.microsoft.com/office/powerpoint/2010/mai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E944C4-6868-FE44-9997-EE6586C3256D}"/>
              </a:ext>
            </a:extLst>
          </p:cNvPr>
          <p:cNvSpPr>
            <a:spLocks noGrp="1"/>
          </p:cNvSpPr>
          <p:nvPr>
            <p:ph type="title"/>
          </p:nvPr>
        </p:nvSpPr>
        <p:spPr>
          <a:xfrm>
            <a:off x="148068" y="290945"/>
            <a:ext cx="8651547" cy="1793137"/>
          </a:xfrm>
        </p:spPr>
        <p:txBody>
          <a:bodyPr>
            <a:normAutofit fontScale="90000"/>
          </a:bodyPr>
          <a:lstStyle/>
          <a:p>
            <a:pPr algn="ctr"/>
            <a:r>
              <a:rPr lang="en-GB" sz="2800" dirty="0"/>
              <a:t>In the last thirty years most countries exhibit little or no reduction in statistical relations between social background and access to elite higher education or high paying careers. In some, elite universities are less not more populated by lower SES families </a:t>
            </a:r>
          </a:p>
        </p:txBody>
      </p:sp>
      <p:sp>
        <p:nvSpPr>
          <p:cNvPr id="3" name="Content Placeholder 2">
            <a:extLst>
              <a:ext uri="{FF2B5EF4-FFF2-40B4-BE49-F238E27FC236}">
                <a16:creationId xmlns:a16="http://schemas.microsoft.com/office/drawing/2014/main" xmlns="" id="{E90464F1-3357-6648-A9E2-2A3BF78D3DF7}"/>
              </a:ext>
            </a:extLst>
          </p:cNvPr>
          <p:cNvSpPr>
            <a:spLocks noGrp="1"/>
          </p:cNvSpPr>
          <p:nvPr>
            <p:ph idx="1"/>
          </p:nvPr>
        </p:nvSpPr>
        <p:spPr>
          <a:xfrm>
            <a:off x="231196" y="2260880"/>
            <a:ext cx="8485292" cy="4597120"/>
          </a:xfrm>
        </p:spPr>
        <p:txBody>
          <a:bodyPr>
            <a:normAutofit/>
          </a:bodyPr>
          <a:lstStyle/>
          <a:p>
            <a:pPr>
              <a:lnSpc>
                <a:spcPct val="100000"/>
              </a:lnSpc>
            </a:pPr>
            <a:r>
              <a:rPr lang="en-GB" sz="2400" dirty="0"/>
              <a:t>See the country chapters in </a:t>
            </a:r>
            <a:r>
              <a:rPr lang="en-GB" sz="2400" dirty="0" err="1"/>
              <a:t>Shavit</a:t>
            </a:r>
            <a:r>
              <a:rPr lang="en-GB" sz="2400" dirty="0"/>
              <a:t> et al (2007), </a:t>
            </a:r>
            <a:r>
              <a:rPr lang="en-GB" sz="2400" i="1" dirty="0"/>
              <a:t>Stratification in Higher Education: A comparative study</a:t>
            </a:r>
            <a:endParaRPr lang="en-GB" sz="2400" dirty="0"/>
          </a:p>
          <a:p>
            <a:pPr>
              <a:lnSpc>
                <a:spcPct val="100000"/>
              </a:lnSpc>
            </a:pPr>
            <a:r>
              <a:rPr lang="en-GB" sz="2400" dirty="0"/>
              <a:t>This finding holds in </a:t>
            </a:r>
            <a:r>
              <a:rPr lang="en-GB" sz="2400" dirty="0" err="1"/>
              <a:t>marketised</a:t>
            </a:r>
            <a:r>
              <a:rPr lang="en-GB" sz="2400" dirty="0"/>
              <a:t> higher education systems like the UK in which universities and colleges are highly unequal in status and resources  and tuition fees are charged (e.g. of many Boliver, 2011, 2013) </a:t>
            </a:r>
          </a:p>
          <a:p>
            <a:pPr>
              <a:lnSpc>
                <a:spcPct val="100000"/>
              </a:lnSpc>
            </a:pPr>
            <a:r>
              <a:rPr lang="en-GB" sz="2400" dirty="0"/>
              <a:t>It is is apparent also in social democratic Nordic higher education systems with a strong commitment to social equality, no tuition and institutions all of high quality by international standards </a:t>
            </a:r>
          </a:p>
        </p:txBody>
      </p:sp>
    </p:spTree>
    <p:extLst>
      <p:ext uri="{BB962C8B-B14F-4D97-AF65-F5344CB8AC3E}">
        <p14:creationId xmlns:p14="http://schemas.microsoft.com/office/powerpoint/2010/main" val="1543219966"/>
      </p:ext>
    </p:extLst>
  </p:cSld>
  <p:clrMapOvr>
    <a:masterClrMapping/>
  </p:clrMapOvr>
  <p:transition xmlns:p14="http://schemas.microsoft.com/office/powerpoint/2010/mai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0" y="274638"/>
            <a:ext cx="9037122" cy="1606550"/>
          </a:xfrm>
        </p:spPr>
        <p:txBody>
          <a:bodyPr>
            <a:normAutofit/>
          </a:bodyPr>
          <a:lstStyle/>
          <a:p>
            <a:pPr algn="ctr">
              <a:defRPr/>
            </a:pPr>
            <a:r>
              <a:rPr lang="en-GB" sz="4000" b="1" dirty="0">
                <a:solidFill>
                  <a:srgbClr val="0070C0"/>
                </a:solidFill>
                <a:latin typeface="+mn-lt"/>
                <a:ea typeface="Gill Sans SemiBold" charset="0"/>
                <a:cs typeface="Gill Sans SemiBold" charset="0"/>
              </a:rPr>
              <a:t>R</a:t>
            </a:r>
            <a:r>
              <a:rPr lang="en-US" sz="4000" b="1" dirty="0" err="1">
                <a:solidFill>
                  <a:srgbClr val="0070C0"/>
                </a:solidFill>
                <a:latin typeface="+mn-lt"/>
                <a:ea typeface="Gill Sans SemiBold" charset="0"/>
                <a:cs typeface="Gill Sans SemiBold" charset="0"/>
              </a:rPr>
              <a:t>eproduction</a:t>
            </a:r>
            <a:r>
              <a:rPr lang="en-US" sz="4000" b="1" dirty="0">
                <a:solidFill>
                  <a:srgbClr val="0070C0"/>
                </a:solidFill>
                <a:latin typeface="+mn-lt"/>
                <a:ea typeface="Gill Sans SemiBold" charset="0"/>
                <a:cs typeface="Gill Sans SemiBold" charset="0"/>
              </a:rPr>
              <a:t> of social stratification:</a:t>
            </a:r>
            <a:br>
              <a:rPr lang="en-US" sz="4000" b="1" dirty="0">
                <a:solidFill>
                  <a:srgbClr val="0070C0"/>
                </a:solidFill>
                <a:latin typeface="+mn-lt"/>
                <a:ea typeface="Gill Sans SemiBold" charset="0"/>
                <a:cs typeface="Gill Sans SemiBold" charset="0"/>
              </a:rPr>
            </a:br>
            <a:r>
              <a:rPr lang="en-GB" sz="4000" b="1" dirty="0">
                <a:solidFill>
                  <a:srgbClr val="0070C0"/>
                </a:solidFill>
                <a:latin typeface="+mn-lt"/>
                <a:ea typeface="Gill Sans SemiBold" charset="0"/>
                <a:cs typeface="Gill Sans SemiBold" charset="0"/>
              </a:rPr>
              <a:t>education and other elements</a:t>
            </a:r>
            <a:endParaRPr lang="en-US" sz="4000" b="1" dirty="0">
              <a:solidFill>
                <a:srgbClr val="0070C0"/>
              </a:solidFill>
              <a:latin typeface="+mn-lt"/>
              <a:ea typeface="Gill Sans SemiBold" charset="0"/>
              <a:cs typeface="Gill Sans SemiBold" charset="0"/>
            </a:endParaRPr>
          </a:p>
        </p:txBody>
      </p:sp>
      <p:graphicFrame>
        <p:nvGraphicFramePr>
          <p:cNvPr id="2" name="Diagram 1"/>
          <p:cNvGraphicFramePr/>
          <p:nvPr>
            <p:extLst>
              <p:ext uri="{D42A27DB-BD31-4B8C-83A1-F6EECF244321}">
                <p14:modId xmlns:p14="http://schemas.microsoft.com/office/powerpoint/2010/main" val="1261447264"/>
              </p:ext>
            </p:extLst>
          </p:nvPr>
        </p:nvGraphicFramePr>
        <p:xfrm>
          <a:off x="924982" y="2054068"/>
          <a:ext cx="7467904" cy="4484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69622179"/>
      </p:ext>
    </p:extLst>
  </p:cSld>
  <p:clrMapOvr>
    <a:masterClrMapping/>
  </p:clrMapOvr>
  <p:transition xmlns:p14="http://schemas.microsoft.com/office/powerpoint/2010/mai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693" y="274638"/>
            <a:ext cx="8776723" cy="1292905"/>
          </a:xfrm>
        </p:spPr>
        <p:txBody>
          <a:bodyPr>
            <a:noAutofit/>
          </a:bodyPr>
          <a:lstStyle/>
          <a:p>
            <a:pPr algn="ctr"/>
            <a:r>
              <a:rPr lang="en-US" sz="4000" b="1" dirty="0">
                <a:solidFill>
                  <a:srgbClr val="0070C0"/>
                </a:solidFill>
                <a:latin typeface="+mn-lt"/>
                <a:ea typeface="Gill Sans SemiBold" charset="0"/>
                <a:cs typeface="Gill Sans SemiBold" charset="0"/>
              </a:rPr>
              <a:t>Factors facilitating differentiation of opportunity in stratified education</a:t>
            </a:r>
          </a:p>
        </p:txBody>
      </p:sp>
      <p:sp>
        <p:nvSpPr>
          <p:cNvPr id="3" name="Content Placeholder 2"/>
          <p:cNvSpPr>
            <a:spLocks noGrp="1"/>
          </p:cNvSpPr>
          <p:nvPr>
            <p:ph idx="1"/>
          </p:nvPr>
        </p:nvSpPr>
        <p:spPr>
          <a:xfrm>
            <a:off x="381761" y="1567543"/>
            <a:ext cx="8235070" cy="5290457"/>
          </a:xfrm>
        </p:spPr>
        <p:txBody>
          <a:bodyPr>
            <a:normAutofit/>
          </a:bodyPr>
          <a:lstStyle/>
          <a:p>
            <a:r>
              <a:rPr lang="en-US" sz="2400" dirty="0"/>
              <a:t>Elite schools which offer doorways to elite universities enable families to invest in education to secure private advantage</a:t>
            </a:r>
          </a:p>
          <a:p>
            <a:r>
              <a:rPr lang="en-US" sz="2400" dirty="0"/>
              <a:t>Classification hierarchies and public/private sector differences</a:t>
            </a:r>
          </a:p>
          <a:p>
            <a:r>
              <a:rPr lang="en-US" sz="2400" dirty="0"/>
              <a:t>Intensified competition between higher education institutions, for resources and/or status</a:t>
            </a:r>
          </a:p>
          <a:p>
            <a:r>
              <a:rPr lang="en-US" sz="2400" dirty="0"/>
              <a:t>Field of study (discipline) differences with social significance</a:t>
            </a:r>
          </a:p>
          <a:p>
            <a:r>
              <a:rPr lang="en-US" sz="2400" dirty="0"/>
              <a:t>Tuition barriers and differentiated tuition prices</a:t>
            </a:r>
          </a:p>
          <a:p>
            <a:r>
              <a:rPr lang="en-US" sz="2400" dirty="0"/>
              <a:t>Differentiated aspirations, ‘under-matching’ in applications by high achieving school students from low income families</a:t>
            </a:r>
          </a:p>
          <a:p>
            <a:r>
              <a:rPr lang="en-US" sz="2400" dirty="0"/>
              <a:t>‘Under-learning’, poor quality cognitive formation in education, which </a:t>
            </a:r>
            <a:r>
              <a:rPr lang="en-US" sz="2400" dirty="0" err="1"/>
              <a:t>penalises</a:t>
            </a:r>
            <a:r>
              <a:rPr lang="en-US" sz="2400" dirty="0"/>
              <a:t> hard working students from poor families</a:t>
            </a:r>
          </a:p>
        </p:txBody>
      </p:sp>
    </p:spTree>
    <p:extLst>
      <p:ext uri="{BB962C8B-B14F-4D97-AF65-F5344CB8AC3E}">
        <p14:creationId xmlns:p14="http://schemas.microsoft.com/office/powerpoint/2010/main" val="421307923"/>
      </p:ext>
    </p:extLst>
  </p:cSld>
  <p:clrMapOvr>
    <a:masterClrMapping/>
  </p:clrMapOvr>
  <p:transition xmlns:p14="http://schemas.microsoft.com/office/powerpoint/2010/mai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913B97-79F7-4142-9103-C077FD577897}"/>
              </a:ext>
            </a:extLst>
          </p:cNvPr>
          <p:cNvSpPr>
            <a:spLocks noGrp="1"/>
          </p:cNvSpPr>
          <p:nvPr>
            <p:ph type="title"/>
          </p:nvPr>
        </p:nvSpPr>
        <p:spPr>
          <a:xfrm>
            <a:off x="0" y="227363"/>
            <a:ext cx="9037122" cy="1191986"/>
          </a:xfrm>
        </p:spPr>
        <p:txBody>
          <a:bodyPr>
            <a:normAutofit/>
          </a:bodyPr>
          <a:lstStyle/>
          <a:p>
            <a:pPr algn="ctr"/>
            <a:r>
              <a:rPr lang="en-GB" sz="4000" b="1" dirty="0">
                <a:solidFill>
                  <a:srgbClr val="0070C0"/>
                </a:solidFill>
                <a:latin typeface="+mn-lt"/>
              </a:rPr>
              <a:t>Expansion in itself fosters stratification</a:t>
            </a:r>
          </a:p>
        </p:txBody>
      </p:sp>
      <p:sp>
        <p:nvSpPr>
          <p:cNvPr id="3" name="Content Placeholder 2">
            <a:extLst>
              <a:ext uri="{FF2B5EF4-FFF2-40B4-BE49-F238E27FC236}">
                <a16:creationId xmlns:a16="http://schemas.microsoft.com/office/drawing/2014/main" xmlns="" id="{E62987A1-1B59-0A41-BD5B-BE7B1E3C1852}"/>
              </a:ext>
            </a:extLst>
          </p:cNvPr>
          <p:cNvSpPr>
            <a:spLocks noGrp="1"/>
          </p:cNvSpPr>
          <p:nvPr>
            <p:ph idx="1"/>
          </p:nvPr>
        </p:nvSpPr>
        <p:spPr>
          <a:xfrm>
            <a:off x="224936" y="1285200"/>
            <a:ext cx="8694128" cy="5712640"/>
          </a:xfrm>
        </p:spPr>
        <p:txBody>
          <a:bodyPr>
            <a:normAutofit/>
          </a:bodyPr>
          <a:lstStyle/>
          <a:p>
            <a:pPr>
              <a:spcBef>
                <a:spcPts val="0"/>
              </a:spcBef>
              <a:spcAft>
                <a:spcPts val="1200"/>
              </a:spcAft>
            </a:pPr>
            <a:r>
              <a:rPr lang="en-GB" sz="2400" dirty="0"/>
              <a:t>The expansion of participation in higher education is associated with an enhanced tendency to bifurcation (c/f Bourdieu) between elite selective institutions and mass demand-absorbing institutions </a:t>
            </a:r>
          </a:p>
          <a:p>
            <a:pPr>
              <a:lnSpc>
                <a:spcPct val="100000"/>
              </a:lnSpc>
              <a:spcBef>
                <a:spcPts val="0"/>
              </a:spcBef>
              <a:spcAft>
                <a:spcPts val="1200"/>
              </a:spcAft>
            </a:pPr>
            <a:r>
              <a:rPr lang="en-GB" sz="2400" dirty="0"/>
              <a:t>This tendency to bi-furcation drives continuing vertical stratification in the value of higher education, all else equal</a:t>
            </a:r>
          </a:p>
          <a:p>
            <a:pPr>
              <a:lnSpc>
                <a:spcPct val="100000"/>
              </a:lnSpc>
              <a:spcBef>
                <a:spcPts val="0"/>
              </a:spcBef>
              <a:spcAft>
                <a:spcPts val="1200"/>
              </a:spcAft>
            </a:pPr>
            <a:r>
              <a:rPr lang="en-GB" sz="2400" dirty="0"/>
              <a:t>The more intense ‘hierarchisation’ is the natural outcome of the growing positional shortage of elite opportunities – places in elite universities, high status occupations, high income earning careers – relative to the expanding number of higher education students.  When social competition for the increasingly scarce places becomes magnified, in this more competitive setting, the advantages of the affluent middle class become increasingly determining of education and social outcomes. The social elite crowd out the most sought-after higher education institutions</a:t>
            </a:r>
          </a:p>
        </p:txBody>
      </p:sp>
    </p:spTree>
    <p:extLst>
      <p:ext uri="{BB962C8B-B14F-4D97-AF65-F5344CB8AC3E}">
        <p14:creationId xmlns:p14="http://schemas.microsoft.com/office/powerpoint/2010/main" val="3811386629"/>
      </p:ext>
    </p:extLst>
  </p:cSld>
  <p:clrMapOvr>
    <a:masterClrMapping/>
  </p:clrMapOvr>
  <p:transition xmlns:p14="http://schemas.microsoft.com/office/powerpoint/2010/main" spd="slow">
    <p:wipe/>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6463</TotalTime>
  <Words>1641</Words>
  <Application>Microsoft Macintosh PowerPoint</Application>
  <PresentationFormat>On-screen Show (4:3)</PresentationFormat>
  <Paragraphs>124</Paragraphs>
  <Slides>16</Slides>
  <Notes>5</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High participation systems  of higher education:  The growing obstacles to strategies  of social equalisation  Prepared for the International Symposium of the Frontiers of the Study of social inequality Program, Tohoku University, Japan, 2 March 2019</vt:lpstr>
      <vt:lpstr>PowerPoint Presentation</vt:lpstr>
      <vt:lpstr>Growth of tertiary education, 1970-2017 World level. 1970 = 1.0. UNESCO/World Bank data Four fifths of tertiary enrolments are in degree programmes </vt:lpstr>
      <vt:lpstr>Gross Enrolment Ratio tertiary education (%)  World, N. America/W. Europe: 1971-2017, UNESCO data</vt:lpstr>
      <vt:lpstr>World regional Gross Tertiary Enrolment Ratios (%): 1970, 1990, 2010 and 2017</vt:lpstr>
      <vt:lpstr>In the last thirty years most countries exhibit little or no reduction in statistical relations between social background and access to elite higher education or high paying careers. In some, elite universities are less not more populated by lower SES families </vt:lpstr>
      <vt:lpstr>Reproduction of social stratification: education and other elements</vt:lpstr>
      <vt:lpstr>Factors facilitating differentiation of opportunity in stratified education</vt:lpstr>
      <vt:lpstr>Expansion in itself fosters stratification</vt:lpstr>
      <vt:lpstr>Higher education as differentiation: immiseration effects </vt:lpstr>
      <vt:lpstr>Stratification and competition policy</vt:lpstr>
      <vt:lpstr>Findings of study:  stratification</vt:lpstr>
      <vt:lpstr>Findings: social equality </vt:lpstr>
      <vt:lpstr>Stratification in the eight countries</vt:lpstr>
      <vt:lpstr>Equality in the eight countries </vt:lpstr>
      <vt:lpstr>What can be done to advance social equality in higher education?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Research University Higher School of Economics  VII International Conference ‘University between Global Challenges and Local Commitments’, Moscow 20-22 October 2016    The public good created by higher  education institutions in Russia</dc:title>
  <dc:creator>Simon Marginson</dc:creator>
  <cp:lastModifiedBy>Shaneene Levey</cp:lastModifiedBy>
  <cp:revision>309</cp:revision>
  <cp:lastPrinted>2018-11-28T18:28:37Z</cp:lastPrinted>
  <dcterms:created xsi:type="dcterms:W3CDTF">2016-10-21T06:35:01Z</dcterms:created>
  <dcterms:modified xsi:type="dcterms:W3CDTF">2019-03-04T15:06:24Z</dcterms:modified>
</cp:coreProperties>
</file>