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57" r:id="rId3"/>
    <p:sldId id="259" r:id="rId4"/>
    <p:sldId id="260" r:id="rId5"/>
    <p:sldId id="262" r:id="rId6"/>
    <p:sldId id="263" r:id="rId7"/>
    <p:sldId id="261" r:id="rId8"/>
    <p:sldId id="266"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4"/>
    <p:restoredTop sz="94658"/>
  </p:normalViewPr>
  <p:slideViewPr>
    <p:cSldViewPr snapToGrid="0" snapToObjects="1">
      <p:cViewPr>
        <p:scale>
          <a:sx n="105" d="100"/>
          <a:sy n="105" d="100"/>
        </p:scale>
        <p:origin x="103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B810E-6EEC-584E-A69F-D80296104FAD}" type="datetimeFigureOut">
              <a:rPr lang="en-US" smtClean="0"/>
              <a:t>5/16/17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95049-48F1-5C46-9F4F-E27D817D3B59}" type="slidenum">
              <a:rPr lang="en-US" smtClean="0"/>
              <a:t>‹#›</a:t>
            </a:fld>
            <a:endParaRPr lang="en-US"/>
          </a:p>
        </p:txBody>
      </p:sp>
    </p:spTree>
    <p:extLst>
      <p:ext uri="{BB962C8B-B14F-4D97-AF65-F5344CB8AC3E}">
        <p14:creationId xmlns:p14="http://schemas.microsoft.com/office/powerpoint/2010/main" val="143338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D16A7-15A3-B54B-A308-17D154837FE5}" type="datetimeFigureOut">
              <a:rPr lang="en-US" smtClean="0"/>
              <a:t>5/16/17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835-7967-9541-9877-FACBB8BCB1E5}" type="slidenum">
              <a:rPr lang="en-US" smtClean="0"/>
              <a:t>‹#›</a:t>
            </a:fld>
            <a:endParaRPr lang="en-US"/>
          </a:p>
        </p:txBody>
      </p:sp>
    </p:spTree>
    <p:extLst>
      <p:ext uri="{BB962C8B-B14F-4D97-AF65-F5344CB8AC3E}">
        <p14:creationId xmlns:p14="http://schemas.microsoft.com/office/powerpoint/2010/main" val="132976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xfrm>
            <a:off x="685800" y="4267200"/>
            <a:ext cx="5486400" cy="466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Goods are non-rivalrous when consumed by any number of people without being depleted, for example knowledge of a mathematical theorem, which sustains its use value everywhere, indefinitely, on the basis of free access. Goods are non-excludable when the benefits cannot be confined to individual buyers, such as clean air regulation. Private goods are neither non-rivalrous nor non-excludable. Public goods and part-public goods cannot be produced on a profitable basis, and normally require government funding or philanthropic support.</a:t>
            </a:r>
          </a:p>
          <a:p>
            <a:r>
              <a:rPr lang="en-US" altLang="en-US"/>
              <a:t>Here is an enduring fiscal principle for limited liberal states: state funds public goods, family/individual funds private goods </a:t>
            </a:r>
          </a:p>
          <a:p>
            <a:r>
              <a:rPr lang="en-US" altLang="en-US"/>
              <a:t>However, Samuelson’s framework is not very helpful in dealing with collective goods,, because it is hard to define collective goods in economic terms</a:t>
            </a:r>
          </a:p>
          <a:p>
            <a:r>
              <a:rPr lang="en-US" altLang="en-US"/>
              <a:t>Another key weakness of Samuelson’s definition is that it naturalises the public/private distinction. In reality some ‘public goods’ are shaped by policy. Teaching can be either a public or a private good. Learned knowledge is non-excludable and non-rivalrous. However, whenever student places confer value in comparison with non participation, there is rivalry; and in HEIs with a surplus of applications over places, participation is excludable. Private goods are created and it is possible to have a market in tuition. The extent to which it is a private good is shaped by state policy-- , it depends on the approach to tuition, institutional stratification and so on.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811CD6B-3C77-5741-BECB-EE27DB2ADB22}" type="slidenum">
              <a:rPr lang="en-US" altLang="en-US"/>
              <a:pPr>
                <a:spcBef>
                  <a:spcPct val="0"/>
                </a:spcBef>
              </a:pPr>
              <a:t>3</a:t>
            </a:fld>
            <a:endParaRPr lang="en-US" altLang="en-US"/>
          </a:p>
        </p:txBody>
      </p:sp>
    </p:spTree>
    <p:extLst>
      <p:ext uri="{BB962C8B-B14F-4D97-AF65-F5344CB8AC3E}">
        <p14:creationId xmlns:p14="http://schemas.microsoft.com/office/powerpoint/2010/main" val="212875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z="1400"/>
              <a:t>Samuelson’s economic approach to ‘public’ focuses on the market/non-market distinction. It is stronger with individual-level than collective goods. </a:t>
            </a:r>
          </a:p>
          <a:p>
            <a:pPr marL="171450" indent="-171450">
              <a:buFontTx/>
              <a:buChar char="•"/>
            </a:pPr>
            <a:r>
              <a:rPr lang="en-US" altLang="en-US" sz="1400"/>
              <a:t>Dewey’s political approach focuses on the state/non-state distinction. It is stronger in the handling of collective public goods, or public good </a:t>
            </a:r>
          </a:p>
          <a:p>
            <a:pPr marL="171450" indent="-171450">
              <a:buFontTx/>
              <a:buChar char="•"/>
            </a:pPr>
            <a:r>
              <a:rPr lang="en-US" altLang="en-US" sz="1400"/>
              <a:t>The economic definition identifies the minimum necessary public goods, but posits a zero-sum relation between public and private, and constrains policy choices. </a:t>
            </a:r>
          </a:p>
          <a:p>
            <a:pPr marL="171450" indent="-171450">
              <a:buFontTx/>
              <a:buChar char="•"/>
            </a:pPr>
            <a:r>
              <a:rPr lang="en-US" altLang="en-US" sz="1400"/>
              <a:t>The political definition makes the public/private relation a political choice, not a natural event, enabling zero-summism to be overcome. It also makes explicit the implicit economic assumptions, subjecting them to open choice. It is more comfortable in the normative domain</a:t>
            </a:r>
          </a:p>
          <a:p>
            <a:pPr marL="171450" indent="-171450">
              <a:buFontTx/>
              <a:buChar char="•"/>
            </a:pPr>
            <a:r>
              <a:rPr lang="en-US" altLang="en-US" sz="1400"/>
              <a:t>But the political definition has no limits. This suggests that Dewey’s understanding of ‘public’ should be subjected to the discipline of the economic approach, based on scarcity and costs</a:t>
            </a:r>
            <a:r>
              <a:rPr lang="en-US" altLang="en-US"/>
              <a:t>.</a:t>
            </a:r>
            <a:r>
              <a:rPr lang="en-GB" altLang="en-US"/>
              <a:t> </a:t>
            </a:r>
            <a:endParaRPr lang="en-US" altLang="en-US"/>
          </a:p>
          <a:p>
            <a:pPr marL="171450" indent="-171450"/>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A9CF5C5-CF58-9341-8582-F8D11CE3D0D0}" type="slidenum">
              <a:rPr lang="en-US" altLang="en-US"/>
              <a:pPr>
                <a:spcBef>
                  <a:spcPct val="0"/>
                </a:spcBef>
              </a:pPr>
              <a:t>6</a:t>
            </a:fld>
            <a:endParaRPr lang="en-US" altLang="en-US"/>
          </a:p>
        </p:txBody>
      </p:sp>
    </p:spTree>
    <p:extLst>
      <p:ext uri="{BB962C8B-B14F-4D97-AF65-F5344CB8AC3E}">
        <p14:creationId xmlns:p14="http://schemas.microsoft.com/office/powerpoint/2010/main" val="208407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altLang="en-US" sz="1400" dirty="0"/>
              <a:t>The four quadrants constitute four different political economies of higher education: Civil Society, Social Democracy based on universal public provision (Nordic model), State Quasi-market (now the UK model, isn’t it great!), Commercial Market</a:t>
            </a:r>
          </a:p>
          <a:p>
            <a:pPr>
              <a:lnSpc>
                <a:spcPct val="90000"/>
              </a:lnSpc>
              <a:defRPr/>
            </a:pPr>
            <a:r>
              <a:rPr lang="en-US" altLang="en-US" sz="1400" dirty="0"/>
              <a:t>The state is active in all four. On the right hand side it shapes production more comprehensively and directly, through public services in Q1 and state quasi-markets in Q2 (both Dewey public activities). On the left hand side it sets regulatory frameworks for conduct (civil and commercial law).</a:t>
            </a:r>
          </a:p>
          <a:p>
            <a:pPr>
              <a:lnSpc>
                <a:spcPct val="90000"/>
              </a:lnSpc>
              <a:defRPr/>
            </a:pPr>
            <a:r>
              <a:rPr lang="en-US" altLang="en-US" sz="1400" dirty="0"/>
              <a:t>Q1 combines economically public goods with politically private goods. As also in Q2, research and education are non-</a:t>
            </a:r>
            <a:r>
              <a:rPr lang="en-US" altLang="en-US" sz="1400" dirty="0" err="1"/>
              <a:t>rivalrous</a:t>
            </a:r>
            <a:r>
              <a:rPr lang="en-US" altLang="en-US" sz="1400" dirty="0"/>
              <a:t> and non-excludable, Samuelson public goods. In Q1 these activities are in Dewey’s private domain, outside politics and regulation. </a:t>
            </a:r>
            <a:r>
              <a:rPr lang="en-US" altLang="en-US" sz="1400" i="1" dirty="0"/>
              <a:t>I call this zone civil society</a:t>
            </a:r>
            <a:r>
              <a:rPr lang="en-US" altLang="en-US" sz="1400" dirty="0"/>
              <a:t> and it includes families, communities, social movements. In HE faculty and students pursue unpaid and unregulated activities between more formal agendas. </a:t>
            </a:r>
          </a:p>
          <a:p>
            <a:pPr>
              <a:lnSpc>
                <a:spcPct val="90000"/>
              </a:lnSpc>
              <a:defRPr/>
            </a:pPr>
            <a:r>
              <a:rPr lang="en-US" altLang="en-US" sz="1400" dirty="0"/>
              <a:t>Q 2 research is research supported from general university funding. Projects are driven by curiosity and merit, not competitive acumen or university status. Much of what we do still sits in Q2. Including this paper. It is not part of a funded research </a:t>
            </a:r>
            <a:r>
              <a:rPr lang="en-US" altLang="en-US" sz="1400" dirty="0" smtClean="0"/>
              <a:t>project.</a:t>
            </a:r>
          </a:p>
          <a:p>
            <a:pPr>
              <a:defRPr/>
            </a:pPr>
            <a:r>
              <a:rPr lang="en-US" altLang="en-US" sz="1400" dirty="0" smtClean="0"/>
              <a:t>The neo-liberal era has moved action in higher education from Q1 and Q2 to Q3. In Q3 there is a tension between economic (private) and political (public).  All is ‘public’ in Dewey’s political sense. Quasi-markets are policy controlled</a:t>
            </a:r>
            <a:endParaRPr lang="en-GB" altLang="en-US" sz="1400" dirty="0" smtClean="0"/>
          </a:p>
          <a:p>
            <a:pPr>
              <a:defRPr/>
            </a:pPr>
            <a:r>
              <a:rPr lang="en-US" altLang="en-US" sz="1400" dirty="0" smtClean="0"/>
              <a:t>Educational or research activity in higher education can be positioned on this diagram, according to the extent it is ‘public’ in Samuelson’s economic sense; and the extent it is ‘public’ in Dewey’s political sense, </a:t>
            </a:r>
            <a:r>
              <a:rPr lang="en-US" altLang="en-US" sz="1400" dirty="0" err="1" smtClean="0"/>
              <a:t>recognised</a:t>
            </a:r>
            <a:r>
              <a:rPr lang="en-US" altLang="en-US" sz="1400" dirty="0" smtClean="0"/>
              <a:t> as a matter of common interest and state regulation. </a:t>
            </a:r>
            <a:endParaRPr lang="en-GB" altLang="en-US" sz="1400" dirty="0" smtClean="0"/>
          </a:p>
          <a:p>
            <a:pPr>
              <a:defRPr/>
            </a:pPr>
            <a:r>
              <a:rPr lang="en-US" altLang="en-US" sz="1400" dirty="0" smtClean="0"/>
              <a:t>The 4-quadrant diagram makes explicit the political choices associated with economic provision, for example whether or not to produce higher education on a non-market basis—and if non-market, whether to do this in the regulated funded public sector or leave it to civil society. </a:t>
            </a:r>
            <a:endParaRPr lang="en-GB" altLang="en-US" sz="1400" dirty="0" smtClean="0"/>
          </a:p>
          <a:p>
            <a:pPr>
              <a:defRPr/>
            </a:pPr>
            <a:r>
              <a:rPr lang="en-US" altLang="en-US" sz="1400" dirty="0" smtClean="0"/>
              <a:t>The 4-quadrants also highlight the question of who should pay, whether the state through taxation or the individual beneficiaries. In matters defined as public in the political sense, it poses the question ‘how public can we afford to be?’ in economic terms. </a:t>
            </a:r>
            <a:endParaRPr lang="en-GB" altLang="en-US" sz="1400" dirty="0" smtClean="0"/>
          </a:p>
          <a:p>
            <a:pPr>
              <a:lnSpc>
                <a:spcPct val="90000"/>
              </a:lnSpc>
              <a:defRPr/>
            </a:pPr>
            <a:endParaRPr lang="en-US" altLang="en-US" sz="1400" dirty="0"/>
          </a:p>
          <a:p>
            <a:pPr>
              <a:lnSpc>
                <a:spcPct val="90000"/>
              </a:lnSpc>
              <a:defRPr/>
            </a:pPr>
            <a:endParaRPr lang="en-US" altLang="en-US" sz="1400" dirty="0"/>
          </a:p>
          <a:p>
            <a:pPr>
              <a:lnSpc>
                <a:spcPct val="90000"/>
              </a:lnSpc>
              <a:defRPr/>
            </a:pPr>
            <a:endParaRPr lang="en-US" altLang="en-US" sz="1400"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B622C3-07E1-3144-9530-1AAC0263DC54}" type="slidenum">
              <a:rPr lang="en-US" altLang="en-US"/>
              <a:pPr>
                <a:spcBef>
                  <a:spcPct val="0"/>
                </a:spcBef>
              </a:pPr>
              <a:t>7</a:t>
            </a:fld>
            <a:endParaRPr lang="en-US" altLang="en-US"/>
          </a:p>
        </p:txBody>
      </p:sp>
    </p:spTree>
    <p:extLst>
      <p:ext uri="{BB962C8B-B14F-4D97-AF65-F5344CB8AC3E}">
        <p14:creationId xmlns:p14="http://schemas.microsoft.com/office/powerpoint/2010/main" val="21225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45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9087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6304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55850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5EBCF-77A2-D949-81EC-58E1BF169D13}" type="datetimeFigureOut">
              <a:rPr lang="en-US" smtClean="0"/>
              <a:t>5/16/17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21723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5EBCF-77A2-D949-81EC-58E1BF169D13}" type="datetimeFigureOut">
              <a:rPr lang="en-US" smtClean="0"/>
              <a:t>5/16/17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39493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5EBCF-77A2-D949-81EC-58E1BF169D13}" type="datetimeFigureOut">
              <a:rPr lang="en-US" smtClean="0"/>
              <a:t>5/16/17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1941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5EBCF-77A2-D949-81EC-58E1BF169D13}" type="datetimeFigureOut">
              <a:rPr lang="en-US" smtClean="0"/>
              <a:t>5/16/17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98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5EBCF-77A2-D949-81EC-58E1BF169D13}" type="datetimeFigureOut">
              <a:rPr lang="en-US" smtClean="0"/>
              <a:t>5/16/17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31860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5/16/17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3118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5/16/17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157998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5EBCF-77A2-D949-81EC-58E1BF169D13}" type="datetimeFigureOut">
              <a:rPr lang="en-US" smtClean="0"/>
              <a:t>5/16/17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9AF5-C067-5A43-AD93-39F24D2FF222}" type="slidenum">
              <a:rPr lang="en-US" smtClean="0"/>
              <a:t>‹#›</a:t>
            </a:fld>
            <a:endParaRPr lang="en-US"/>
          </a:p>
        </p:txBody>
      </p:sp>
    </p:spTree>
    <p:extLst>
      <p:ext uri="{BB962C8B-B14F-4D97-AF65-F5344CB8AC3E}">
        <p14:creationId xmlns:p14="http://schemas.microsoft.com/office/powerpoint/2010/main" val="72038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 y="243840"/>
            <a:ext cx="8548116" cy="2791968"/>
          </a:xfrm>
        </p:spPr>
        <p:txBody>
          <a:bodyPr>
            <a:normAutofit/>
          </a:bodyPr>
          <a:lstStyle/>
          <a:p>
            <a:r>
              <a:rPr lang="en-GB" sz="2800" b="1" i="1" dirty="0" smtClean="0">
                <a:solidFill>
                  <a:srgbClr val="0070C0"/>
                </a:solidFill>
                <a:latin typeface="+mn-lt"/>
              </a:rPr>
              <a:t>University of Chile, 16 May 2017</a:t>
            </a:r>
            <a:r>
              <a:rPr lang="en-GB" sz="2800" b="1" i="1" dirty="0">
                <a:solidFill>
                  <a:srgbClr val="0070C0"/>
                </a:solidFill>
                <a:latin typeface="+mn-lt"/>
              </a:rPr>
              <a:t/>
            </a:r>
            <a:br>
              <a:rPr lang="en-GB" sz="2800" b="1" i="1" dirty="0">
                <a:solidFill>
                  <a:srgbClr val="0070C0"/>
                </a:solidFill>
                <a:latin typeface="+mn-lt"/>
              </a:rPr>
            </a:br>
            <a:r>
              <a:rPr lang="en-GB" sz="1800" dirty="0"/>
              <a:t> </a:t>
            </a:r>
            <a:br>
              <a:rPr lang="en-GB" sz="1800" dirty="0"/>
            </a:br>
            <a:r>
              <a:rPr lang="en-GB" sz="4400" b="1" dirty="0">
                <a:solidFill>
                  <a:srgbClr val="0070C0"/>
                </a:solidFill>
                <a:latin typeface="+mn-lt"/>
              </a:rPr>
              <a:t>The public role of higher education: A critical review and a new idea</a:t>
            </a:r>
          </a:p>
        </p:txBody>
      </p:sp>
      <p:sp>
        <p:nvSpPr>
          <p:cNvPr id="3" name="Subtitle 2"/>
          <p:cNvSpPr>
            <a:spLocks noGrp="1"/>
          </p:cNvSpPr>
          <p:nvPr>
            <p:ph type="subTitle" idx="1"/>
          </p:nvPr>
        </p:nvSpPr>
        <p:spPr>
          <a:xfrm>
            <a:off x="1149858" y="3334242"/>
            <a:ext cx="7006590" cy="2737374"/>
          </a:xfrm>
        </p:spPr>
        <p:txBody>
          <a:bodyPr>
            <a:noAutofit/>
          </a:bodyPr>
          <a:lstStyle/>
          <a:p>
            <a:pPr>
              <a:lnSpc>
                <a:spcPct val="120000"/>
              </a:lnSpc>
            </a:pPr>
            <a:r>
              <a:rPr lang="en-GB" sz="2800" dirty="0" smtClean="0">
                <a:latin typeface="+mj-lt"/>
              </a:rPr>
              <a:t>Simon Marginson</a:t>
            </a:r>
            <a:br>
              <a:rPr lang="en-GB" sz="2800" dirty="0" smtClean="0">
                <a:latin typeface="+mj-lt"/>
              </a:rPr>
            </a:br>
            <a:r>
              <a:rPr lang="en-GB" sz="2800" dirty="0" smtClean="0">
                <a:latin typeface="+mj-lt"/>
              </a:rPr>
              <a:t> </a:t>
            </a:r>
            <a:br>
              <a:rPr lang="en-GB" sz="2800" dirty="0" smtClean="0">
                <a:latin typeface="+mj-lt"/>
              </a:rPr>
            </a:br>
            <a:r>
              <a:rPr lang="en-GB" sz="2000" dirty="0" smtClean="0">
                <a:latin typeface="+mj-lt"/>
              </a:rPr>
              <a:t>Professor of </a:t>
            </a:r>
            <a:r>
              <a:rPr lang="en-GB" sz="2000" dirty="0" smtClean="0">
                <a:latin typeface="+mj-lt"/>
              </a:rPr>
              <a:t>International Higher Education, UCL </a:t>
            </a:r>
            <a:r>
              <a:rPr lang="en-GB" sz="2000" dirty="0" smtClean="0">
                <a:latin typeface="+mj-lt"/>
              </a:rPr>
              <a:t>Institute of </a:t>
            </a:r>
            <a:r>
              <a:rPr lang="en-GB" sz="2000" dirty="0" smtClean="0">
                <a:latin typeface="+mj-lt"/>
              </a:rPr>
              <a:t>Education, University </a:t>
            </a:r>
            <a:r>
              <a:rPr lang="en-GB" sz="2000" dirty="0" smtClean="0">
                <a:latin typeface="+mj-lt"/>
              </a:rPr>
              <a:t>College London, </a:t>
            </a:r>
            <a:r>
              <a:rPr lang="en-GB" sz="2000" dirty="0" smtClean="0">
                <a:latin typeface="+mj-lt"/>
              </a:rPr>
              <a:t>UK</a:t>
            </a:r>
          </a:p>
          <a:p>
            <a:pPr>
              <a:lnSpc>
                <a:spcPct val="120000"/>
              </a:lnSpc>
            </a:pPr>
            <a:r>
              <a:rPr lang="en-GB" sz="2000" dirty="0" smtClean="0">
                <a:latin typeface="+mj-lt"/>
              </a:rPr>
              <a:t>Director, ESRC/HEFCE Centre for Global Higher Education</a:t>
            </a:r>
            <a:endParaRPr lang="en-US" sz="2000" dirty="0">
              <a:latin typeface="+mj-lt"/>
            </a:endParaRPr>
          </a:p>
        </p:txBody>
      </p:sp>
    </p:spTree>
    <p:extLst>
      <p:ext uri="{BB962C8B-B14F-4D97-AF65-F5344CB8AC3E}">
        <p14:creationId xmlns:p14="http://schemas.microsoft.com/office/powerpoint/2010/main" val="118327758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3968" y="595894"/>
            <a:ext cx="3465295" cy="5483062"/>
          </a:xfrm>
          <a:prstGeom prst="rect">
            <a:avLst/>
          </a:prstGeom>
          <a:ln w="76200">
            <a:solidFill>
              <a:schemeClr val="bg1"/>
            </a:solidFill>
          </a:ln>
          <a:effectLst>
            <a:softEdge rad="0"/>
          </a:effectLst>
        </p:spPr>
      </p:pic>
      <p:sp>
        <p:nvSpPr>
          <p:cNvPr id="3" name="TextBox 2"/>
          <p:cNvSpPr txBox="1"/>
          <p:nvPr/>
        </p:nvSpPr>
        <p:spPr>
          <a:xfrm>
            <a:off x="5327905" y="4227846"/>
            <a:ext cx="3601934" cy="800219"/>
          </a:xfrm>
          <a:prstGeom prst="rect">
            <a:avLst/>
          </a:prstGeom>
          <a:noFill/>
        </p:spPr>
        <p:txBody>
          <a:bodyPr wrap="square" rtlCol="0">
            <a:spAutoFit/>
          </a:bodyPr>
          <a:lstStyle/>
          <a:p>
            <a:r>
              <a:rPr lang="en-US" sz="1600" b="1" dirty="0" smtClean="0">
                <a:solidFill>
                  <a:schemeClr val="bg1"/>
                </a:solidFill>
              </a:rPr>
              <a:t>Published 19 December 2016, Melbourne University Publishing</a:t>
            </a:r>
          </a:p>
          <a:p>
            <a:r>
              <a:rPr lang="en-US" sz="1400" b="1" u="sng" dirty="0">
                <a:solidFill>
                  <a:schemeClr val="bg1"/>
                </a:solidFill>
              </a:rPr>
              <a:t>https://</a:t>
            </a:r>
            <a:r>
              <a:rPr lang="en-US" sz="1400" b="1" u="sng" dirty="0" err="1">
                <a:solidFill>
                  <a:schemeClr val="bg1"/>
                </a:solidFill>
              </a:rPr>
              <a:t>www.mup.com.au</a:t>
            </a:r>
            <a:r>
              <a:rPr lang="en-US" sz="1400" b="1" u="sng" dirty="0">
                <a:solidFill>
                  <a:schemeClr val="bg1"/>
                </a:solidFill>
              </a:rPr>
              <a:t>/items/199659</a:t>
            </a:r>
            <a:endParaRPr lang="en-US" sz="1400" b="1" dirty="0">
              <a:solidFill>
                <a:schemeClr val="bg1"/>
              </a:solidFill>
            </a:endParaRPr>
          </a:p>
        </p:txBody>
      </p:sp>
    </p:spTree>
    <p:extLst>
      <p:ext uri="{BB962C8B-B14F-4D97-AF65-F5344CB8AC3E}">
        <p14:creationId xmlns:p14="http://schemas.microsoft.com/office/powerpoint/2010/main" val="50891211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365126"/>
            <a:ext cx="8583168" cy="1325563"/>
          </a:xfrm>
        </p:spPr>
        <p:txBody>
          <a:bodyPr/>
          <a:lstStyle/>
          <a:p>
            <a:pPr algn="ctr"/>
            <a:r>
              <a:rPr lang="en-US" dirty="0" smtClean="0">
                <a:solidFill>
                  <a:srgbClr val="002060"/>
                </a:solidFill>
              </a:rPr>
              <a:t>Three </a:t>
            </a:r>
            <a:r>
              <a:rPr lang="en-US" dirty="0" smtClean="0">
                <a:solidFill>
                  <a:srgbClr val="002060"/>
                </a:solidFill>
              </a:rPr>
              <a:t>questions about public good</a:t>
            </a:r>
            <a:endParaRPr lang="en-US" dirty="0">
              <a:solidFill>
                <a:srgbClr val="002060"/>
              </a:solidFill>
            </a:endParaRPr>
          </a:p>
        </p:txBody>
      </p:sp>
      <p:sp>
        <p:nvSpPr>
          <p:cNvPr id="3" name="Content Placeholder 2"/>
          <p:cNvSpPr>
            <a:spLocks noGrp="1"/>
          </p:cNvSpPr>
          <p:nvPr>
            <p:ph idx="1"/>
          </p:nvPr>
        </p:nvSpPr>
        <p:spPr>
          <a:xfrm>
            <a:off x="628650" y="1816725"/>
            <a:ext cx="8173974" cy="4279275"/>
          </a:xfrm>
        </p:spPr>
        <p:txBody>
          <a:bodyPr>
            <a:noAutofit/>
          </a:bodyPr>
          <a:lstStyle/>
          <a:p>
            <a:pPr marL="385763" indent="-385763">
              <a:buFont typeface="+mj-lt"/>
              <a:buAutoNum type="arabicPeriod"/>
            </a:pPr>
            <a:r>
              <a:rPr lang="en-US" dirty="0" smtClean="0"/>
              <a:t>Is the public/private line a distinction between </a:t>
            </a:r>
          </a:p>
          <a:p>
            <a:pPr marL="622300" indent="-177800">
              <a:buNone/>
            </a:pPr>
            <a:r>
              <a:rPr lang="en-US" dirty="0" smtClean="0"/>
              <a:t>- non-market or market forms of education (economic distinction), </a:t>
            </a:r>
          </a:p>
          <a:p>
            <a:pPr marL="622300" indent="-177800">
              <a:buNone/>
            </a:pPr>
            <a:r>
              <a:rPr lang="en-US" dirty="0" smtClean="0"/>
              <a:t>- state or non-state controlled education (political distinction)? </a:t>
            </a:r>
            <a:endParaRPr lang="en-US" dirty="0"/>
          </a:p>
          <a:p>
            <a:pPr marL="385763" indent="-385763">
              <a:buFont typeface="+mj-lt"/>
              <a:buAutoNum type="arabicPeriod" startAt="2"/>
            </a:pPr>
            <a:r>
              <a:rPr lang="en-US" dirty="0" smtClean="0"/>
              <a:t>What are ‘public goods’ in higher education? How are they defined, observe, measured and improved</a:t>
            </a:r>
            <a:r>
              <a:rPr lang="en-US" dirty="0" smtClean="0"/>
              <a:t>?</a:t>
            </a:r>
          </a:p>
          <a:p>
            <a:pPr marL="385763" indent="-385763">
              <a:buFont typeface="+mj-lt"/>
              <a:buAutoNum type="arabicPeriod" startAt="2"/>
            </a:pPr>
            <a:r>
              <a:rPr lang="en-US" dirty="0" smtClean="0"/>
              <a:t>Is there a common understanding of public/private in higher education across the world?</a:t>
            </a:r>
            <a:endParaRPr lang="en-US" dirty="0"/>
          </a:p>
        </p:txBody>
      </p:sp>
    </p:spTree>
    <p:extLst>
      <p:ext uri="{BB962C8B-B14F-4D97-AF65-F5344CB8AC3E}">
        <p14:creationId xmlns:p14="http://schemas.microsoft.com/office/powerpoint/2010/main" val="7781986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21920" y="3177"/>
            <a:ext cx="8912352" cy="2920999"/>
          </a:xfrm>
        </p:spPr>
        <p:txBody>
          <a:bodyPr>
            <a:normAutofit/>
          </a:bodyPr>
          <a:lstStyle/>
          <a:p>
            <a:pPr algn="ctr"/>
            <a:r>
              <a:rPr lang="en-US" altLang="en-US" dirty="0" smtClean="0">
                <a:cs typeface="Gill Sans" charset="0"/>
              </a:rPr>
              <a:t>Economic </a:t>
            </a:r>
            <a:r>
              <a:rPr lang="en-US" altLang="en-US" dirty="0">
                <a:cs typeface="Gill Sans" charset="0"/>
              </a:rPr>
              <a:t>definition </a:t>
            </a:r>
            <a:r>
              <a:rPr lang="en-US" altLang="en-US" dirty="0" smtClean="0">
                <a:cs typeface="Gill Sans" charset="0"/>
              </a:rPr>
              <a:t>of public/private—based on </a:t>
            </a:r>
            <a:br>
              <a:rPr lang="en-US" altLang="en-US" dirty="0" smtClean="0">
                <a:cs typeface="Gill Sans" charset="0"/>
              </a:rPr>
            </a:br>
            <a:r>
              <a:rPr lang="en-US" altLang="en-US" dirty="0" smtClean="0">
                <a:cs typeface="Gill Sans" charset="0"/>
              </a:rPr>
              <a:t>market vs. non-market production</a:t>
            </a:r>
            <a:br>
              <a:rPr lang="en-US" altLang="en-US" dirty="0" smtClean="0">
                <a:cs typeface="Gill Sans" charset="0"/>
              </a:rPr>
            </a:br>
            <a:r>
              <a:rPr lang="en-US" altLang="en-US" sz="2700" i="1" dirty="0">
                <a:cs typeface="Gill Sans" charset="0"/>
              </a:rPr>
              <a:t> </a:t>
            </a:r>
            <a:r>
              <a:rPr lang="en-US" altLang="en-US" sz="2700" dirty="0">
                <a:cs typeface="Gill Sans" charset="0"/>
              </a:rPr>
              <a:t>Samuelson (1954)</a:t>
            </a:r>
          </a:p>
        </p:txBody>
      </p:sp>
      <p:sp>
        <p:nvSpPr>
          <p:cNvPr id="27650" name="Content Placeholder 2"/>
          <p:cNvSpPr>
            <a:spLocks noGrp="1"/>
          </p:cNvSpPr>
          <p:nvPr>
            <p:ph idx="1"/>
          </p:nvPr>
        </p:nvSpPr>
        <p:spPr>
          <a:xfrm>
            <a:off x="431800" y="4705350"/>
            <a:ext cx="8382000" cy="1441450"/>
          </a:xfrm>
        </p:spPr>
        <p:txBody>
          <a:bodyPr>
            <a:normAutofit/>
          </a:bodyPr>
          <a:lstStyle/>
          <a:p>
            <a:pPr marL="0" indent="0">
              <a:buNone/>
            </a:pPr>
            <a:r>
              <a:rPr lang="en-US" altLang="en-US" dirty="0">
                <a:cs typeface="Gill Sans" charset="0"/>
              </a:rPr>
              <a:t>Public goods are non-rivalrous and/or non excludable. </a:t>
            </a:r>
            <a:r>
              <a:rPr lang="en-US" altLang="en-US" dirty="0" smtClean="0">
                <a:cs typeface="Gill Sans" charset="0"/>
              </a:rPr>
              <a:t>They </a:t>
            </a:r>
            <a:r>
              <a:rPr lang="en-US" altLang="en-US" dirty="0">
                <a:cs typeface="Gill Sans" charset="0"/>
              </a:rPr>
              <a:t>are under-produced or unproduced in economic </a:t>
            </a:r>
            <a:r>
              <a:rPr lang="en-US" altLang="en-US" dirty="0" smtClean="0">
                <a:cs typeface="Gill Sans" charset="0"/>
              </a:rPr>
              <a:t>markets. All other goods are private goods</a:t>
            </a:r>
            <a:endParaRPr lang="en-US" altLang="en-US" dirty="0">
              <a:cs typeface="Gill Sans" charset="0"/>
            </a:endParaRP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0852" y="2680095"/>
            <a:ext cx="1076460" cy="11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89023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0501" y="203075"/>
            <a:ext cx="8191499" cy="994172"/>
          </a:xfrm>
        </p:spPr>
        <p:txBody>
          <a:bodyPr>
            <a:normAutofit fontScale="90000"/>
          </a:bodyPr>
          <a:lstStyle/>
          <a:p>
            <a:pPr algn="ctr"/>
            <a:r>
              <a:rPr lang="en-US" altLang="en-US" dirty="0" smtClean="0">
                <a:ea typeface="Gill Sans SemiBold" charset="0"/>
                <a:cs typeface="Gill Sans SemiBold" charset="0"/>
              </a:rPr>
              <a:t>Economic public goods: </a:t>
            </a:r>
            <a:br>
              <a:rPr lang="en-US" altLang="en-US" dirty="0" smtClean="0">
                <a:ea typeface="Gill Sans SemiBold" charset="0"/>
                <a:cs typeface="Gill Sans SemiBold" charset="0"/>
              </a:rPr>
            </a:br>
            <a:r>
              <a:rPr lang="en-US" altLang="en-US" dirty="0" smtClean="0">
                <a:ea typeface="Gill Sans SemiBold" charset="0"/>
                <a:cs typeface="Gill Sans SemiBold" charset="0"/>
              </a:rPr>
              <a:t>non-rivalrous and </a:t>
            </a:r>
            <a:r>
              <a:rPr lang="en-US" altLang="en-US" dirty="0">
                <a:ea typeface="Gill Sans SemiBold" charset="0"/>
                <a:cs typeface="Gill Sans SemiBold" charset="0"/>
              </a:rPr>
              <a:t>non-excludable</a:t>
            </a:r>
          </a:p>
        </p:txBody>
      </p:sp>
      <p:sp>
        <p:nvSpPr>
          <p:cNvPr id="20482" name="Content Placeholder 2"/>
          <p:cNvSpPr>
            <a:spLocks noGrp="1"/>
          </p:cNvSpPr>
          <p:nvPr>
            <p:ph idx="1"/>
          </p:nvPr>
        </p:nvSpPr>
        <p:spPr>
          <a:xfrm>
            <a:off x="318168" y="1437879"/>
            <a:ext cx="8063832" cy="5227616"/>
          </a:xfrm>
        </p:spPr>
        <p:txBody>
          <a:bodyPr>
            <a:normAutofit fontScale="92500"/>
          </a:bodyPr>
          <a:lstStyle/>
          <a:p>
            <a:r>
              <a:rPr lang="en-US" altLang="en-US" dirty="0"/>
              <a:t>Goods are non-rivalrous when consumed by any number of people without being depleted, </a:t>
            </a:r>
            <a:r>
              <a:rPr lang="en-US" altLang="en-US" dirty="0" smtClean="0"/>
              <a:t>e.g. knowledge </a:t>
            </a:r>
            <a:r>
              <a:rPr lang="en-US" altLang="en-US" dirty="0"/>
              <a:t>of a mathematical theorem, </a:t>
            </a:r>
            <a:r>
              <a:rPr lang="en-US" altLang="en-US" dirty="0" smtClean="0"/>
              <a:t>sustains use </a:t>
            </a:r>
            <a:r>
              <a:rPr lang="en-US" altLang="en-US" dirty="0"/>
              <a:t>value everywhere, </a:t>
            </a:r>
            <a:r>
              <a:rPr lang="en-US" altLang="en-US" dirty="0" smtClean="0"/>
              <a:t>globally, indefinitely</a:t>
            </a:r>
            <a:r>
              <a:rPr lang="en-US" altLang="en-US" dirty="0"/>
              <a:t>, on the basis of free access </a:t>
            </a:r>
          </a:p>
          <a:p>
            <a:r>
              <a:rPr lang="en-US" altLang="en-US" dirty="0"/>
              <a:t>Goods are non-excludable when benefits cannot be confined to individuals, </a:t>
            </a:r>
            <a:r>
              <a:rPr lang="en-US" altLang="en-US" dirty="0" smtClean="0"/>
              <a:t>e.g. </a:t>
            </a:r>
            <a:r>
              <a:rPr lang="en-US" altLang="en-US" dirty="0"/>
              <a:t>clean air regulation, </a:t>
            </a:r>
            <a:r>
              <a:rPr lang="en-US" altLang="en-US" dirty="0" err="1" smtClean="0"/>
              <a:t>defence</a:t>
            </a:r>
            <a:endParaRPr lang="en-US" altLang="en-US" dirty="0"/>
          </a:p>
          <a:p>
            <a:r>
              <a:rPr lang="en-US" altLang="en-US" dirty="0"/>
              <a:t>Private goods are neither non-rivalrous nor </a:t>
            </a:r>
            <a:r>
              <a:rPr lang="en-US" altLang="en-US" dirty="0" smtClean="0"/>
              <a:t>non-excludable. They can </a:t>
            </a:r>
            <a:r>
              <a:rPr lang="en-US" altLang="en-US" dirty="0"/>
              <a:t>be produced, sold and bought as </a:t>
            </a:r>
            <a:r>
              <a:rPr lang="en-US" altLang="en-US" dirty="0" err="1"/>
              <a:t>individualised</a:t>
            </a:r>
            <a:r>
              <a:rPr lang="en-US" altLang="en-US" dirty="0"/>
              <a:t> commodities in economic </a:t>
            </a:r>
            <a:r>
              <a:rPr lang="en-US" altLang="en-US" dirty="0" smtClean="0"/>
              <a:t>markets. </a:t>
            </a:r>
            <a:r>
              <a:rPr lang="en-US" altLang="en-US" i="1" dirty="0" smtClean="0"/>
              <a:t>This public/private </a:t>
            </a:r>
            <a:r>
              <a:rPr lang="en-US" altLang="en-US" i="1" dirty="0" smtClean="0">
                <a:ea typeface="Gill Sans SemiBold" charset="0"/>
                <a:cs typeface="Gill Sans SemiBold" charset="0"/>
              </a:rPr>
              <a:t>distinction is between non-market production and market production</a:t>
            </a:r>
          </a:p>
          <a:p>
            <a:r>
              <a:rPr lang="en-US" altLang="en-US" dirty="0" smtClean="0">
                <a:ea typeface="Gill Sans SemiBold" charset="0"/>
                <a:cs typeface="Gill Sans SemiBold" charset="0"/>
              </a:rPr>
              <a:t>Research is primarily a public good. Teaching/student places can be either public or private; depends on policy</a:t>
            </a:r>
          </a:p>
        </p:txBody>
      </p:sp>
    </p:spTree>
    <p:extLst>
      <p:ext uri="{BB962C8B-B14F-4D97-AF65-F5344CB8AC3E}">
        <p14:creationId xmlns:p14="http://schemas.microsoft.com/office/powerpoint/2010/main" val="70150409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599" y="275829"/>
            <a:ext cx="8783053" cy="1326356"/>
          </a:xfrm>
        </p:spPr>
        <p:txBody>
          <a:bodyPr>
            <a:noAutofit/>
          </a:bodyPr>
          <a:lstStyle/>
          <a:p>
            <a:pPr algn="ctr"/>
            <a:r>
              <a:rPr lang="en-US" altLang="en-US" dirty="0">
                <a:solidFill>
                  <a:srgbClr val="002060"/>
                </a:solidFill>
                <a:ea typeface="Gill Sans SemiBold" charset="0"/>
                <a:cs typeface="Gill Sans SemiBold" charset="0"/>
              </a:rPr>
              <a:t>Political </a:t>
            </a:r>
            <a:r>
              <a:rPr lang="en-US" altLang="en-US" dirty="0" smtClean="0">
                <a:solidFill>
                  <a:srgbClr val="002060"/>
                </a:solidFill>
                <a:ea typeface="Gill Sans SemiBold" charset="0"/>
                <a:cs typeface="Gill Sans SemiBold" charset="0"/>
              </a:rPr>
              <a:t>definition of public </a:t>
            </a:r>
            <a:r>
              <a:rPr lang="en-US" altLang="en-US" dirty="0">
                <a:solidFill>
                  <a:srgbClr val="002060"/>
                </a:solidFill>
                <a:ea typeface="Gill Sans SemiBold" charset="0"/>
                <a:cs typeface="Gill Sans SemiBold" charset="0"/>
              </a:rPr>
              <a:t>and </a:t>
            </a:r>
            <a:r>
              <a:rPr lang="en-US" altLang="en-US" dirty="0" smtClean="0">
                <a:solidFill>
                  <a:srgbClr val="002060"/>
                </a:solidFill>
                <a:ea typeface="Gill Sans SemiBold" charset="0"/>
                <a:cs typeface="Gill Sans SemiBold" charset="0"/>
              </a:rPr>
              <a:t>private—state vs. non-state</a:t>
            </a:r>
            <a:endParaRPr lang="en-US" altLang="en-US" dirty="0">
              <a:solidFill>
                <a:srgbClr val="002060"/>
              </a:solidFill>
              <a:ea typeface="Gill Sans SemiBold" charset="0"/>
              <a:cs typeface="Gill Sans SemiBold" charset="0"/>
            </a:endParaRPr>
          </a:p>
        </p:txBody>
      </p:sp>
      <p:sp>
        <p:nvSpPr>
          <p:cNvPr id="25602" name="Content Placeholder 2"/>
          <p:cNvSpPr>
            <a:spLocks noGrp="1"/>
          </p:cNvSpPr>
          <p:nvPr>
            <p:ph idx="1"/>
          </p:nvPr>
        </p:nvSpPr>
        <p:spPr>
          <a:xfrm>
            <a:off x="374650" y="1729185"/>
            <a:ext cx="8305800" cy="4785915"/>
          </a:xfrm>
        </p:spPr>
        <p:txBody>
          <a:bodyPr>
            <a:noAutofit/>
          </a:bodyPr>
          <a:lstStyle/>
          <a:p>
            <a:r>
              <a:rPr lang="en-US" altLang="en-US" dirty="0" smtClean="0"/>
              <a:t>“The </a:t>
            </a:r>
            <a:r>
              <a:rPr lang="en-US" altLang="en-US" dirty="0"/>
              <a:t>line between public and private is to be drawn on the basis of the extent and scope of the consequences of acts which are so important as to need control, whether by inhibition or by promotion… The public consists of all those who are affected by the indirect consequences of </a:t>
            </a:r>
            <a:r>
              <a:rPr lang="en-US" altLang="en-US" dirty="0" smtClean="0"/>
              <a:t>transactions” </a:t>
            </a:r>
            <a:endParaRPr lang="en-US" altLang="en-US" sz="1400" dirty="0"/>
          </a:p>
          <a:p>
            <a:pPr marL="0" indent="0">
              <a:buNone/>
            </a:pPr>
            <a:r>
              <a:rPr lang="en-US" altLang="en-US" sz="1600" dirty="0"/>
              <a:t>	</a:t>
            </a:r>
            <a:r>
              <a:rPr lang="en-US" altLang="en-US" sz="1600" dirty="0" smtClean="0"/>
              <a:t>~ John </a:t>
            </a:r>
            <a:r>
              <a:rPr lang="en-US" altLang="en-US" sz="1600" dirty="0"/>
              <a:t>Dewey, </a:t>
            </a:r>
            <a:r>
              <a:rPr lang="en-US" altLang="en-US" sz="1600" i="1" dirty="0"/>
              <a:t>The Public and its Problems</a:t>
            </a:r>
            <a:r>
              <a:rPr lang="en-US" altLang="en-US" sz="1600" dirty="0"/>
              <a:t>, 1927, pp. </a:t>
            </a:r>
            <a:r>
              <a:rPr lang="en-US" altLang="en-US" sz="1600" dirty="0" smtClean="0"/>
              <a:t>15-16</a:t>
            </a:r>
            <a:endParaRPr lang="en-US" altLang="en-US" sz="1600" dirty="0"/>
          </a:p>
          <a:p>
            <a:r>
              <a:rPr lang="en-US" altLang="en-US" dirty="0" smtClean="0"/>
              <a:t>Matters with ‘consequences</a:t>
            </a:r>
            <a:r>
              <a:rPr lang="en-US" altLang="en-US" dirty="0"/>
              <a:t>’ for others </a:t>
            </a:r>
            <a:r>
              <a:rPr lang="en-US" altLang="en-US" dirty="0" smtClean="0"/>
              <a:t>include </a:t>
            </a:r>
            <a:r>
              <a:rPr lang="en-US" altLang="en-US" dirty="0"/>
              <a:t>market transactions, </a:t>
            </a:r>
            <a:r>
              <a:rPr lang="en-US" altLang="en-US" dirty="0" err="1" smtClean="0"/>
              <a:t>organisation</a:t>
            </a:r>
            <a:r>
              <a:rPr lang="en-US" altLang="en-US" dirty="0" smtClean="0"/>
              <a:t> </a:t>
            </a:r>
            <a:r>
              <a:rPr lang="en-US" altLang="en-US" dirty="0"/>
              <a:t>of </a:t>
            </a:r>
            <a:r>
              <a:rPr lang="en-US" altLang="en-US" dirty="0" smtClean="0"/>
              <a:t>education systems</a:t>
            </a:r>
            <a:r>
              <a:rPr lang="en-US" altLang="en-US" dirty="0"/>
              <a:t>, </a:t>
            </a:r>
            <a:r>
              <a:rPr lang="en-US" altLang="en-US" dirty="0" err="1"/>
              <a:t>etc</a:t>
            </a:r>
            <a:r>
              <a:rPr lang="en-US" altLang="en-US" dirty="0"/>
              <a:t> </a:t>
            </a:r>
            <a:endParaRPr lang="en-US" altLang="en-US" dirty="0" smtClean="0"/>
          </a:p>
          <a:p>
            <a:r>
              <a:rPr lang="en-US" altLang="en-US" i="1" dirty="0" smtClean="0">
                <a:ea typeface="Gill Sans SemiBold" charset="0"/>
                <a:cs typeface="Gill Sans SemiBold" charset="0"/>
              </a:rPr>
              <a:t>This public/private distinction is between state-controlled and non-state controlled production</a:t>
            </a:r>
            <a:endParaRPr lang="en-US" altLang="en-US" i="1" cap="all" dirty="0"/>
          </a:p>
        </p:txBody>
      </p:sp>
    </p:spTree>
    <p:extLst>
      <p:ext uri="{BB962C8B-B14F-4D97-AF65-F5344CB8AC3E}">
        <p14:creationId xmlns:p14="http://schemas.microsoft.com/office/powerpoint/2010/main" val="179251410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5425" y="504596"/>
            <a:ext cx="8547100" cy="838598"/>
          </a:xfrm>
        </p:spPr>
        <p:txBody>
          <a:bodyPr>
            <a:noAutofit/>
          </a:bodyPr>
          <a:lstStyle/>
          <a:p>
            <a:pPr algn="ctr"/>
            <a:r>
              <a:rPr lang="en-US" altLang="en-US" dirty="0" smtClean="0">
                <a:solidFill>
                  <a:srgbClr val="002060"/>
                </a:solidFill>
                <a:cs typeface="Gill Sans" charset="0"/>
              </a:rPr>
              <a:t>Putting the two definitions together</a:t>
            </a:r>
            <a:endParaRPr lang="en-US" altLang="en-US" dirty="0">
              <a:solidFill>
                <a:srgbClr val="002060"/>
              </a:solidFill>
              <a:cs typeface="Gill Sans" charset="0"/>
            </a:endParaRPr>
          </a:p>
        </p:txBody>
      </p:sp>
      <p:sp>
        <p:nvSpPr>
          <p:cNvPr id="31746" name="Content Placeholder 2"/>
          <p:cNvSpPr>
            <a:spLocks noGrp="1"/>
          </p:cNvSpPr>
          <p:nvPr>
            <p:ph idx="1"/>
          </p:nvPr>
        </p:nvSpPr>
        <p:spPr>
          <a:xfrm>
            <a:off x="504490" y="1624264"/>
            <a:ext cx="7988969" cy="5233736"/>
          </a:xfrm>
        </p:spPr>
        <p:txBody>
          <a:bodyPr>
            <a:normAutofit/>
          </a:bodyPr>
          <a:lstStyle/>
          <a:p>
            <a:pPr>
              <a:buFontTx/>
              <a:buChar char=""/>
            </a:pPr>
            <a:r>
              <a:rPr lang="en-GB" altLang="en-US" dirty="0" smtClean="0">
                <a:ea typeface="Gill Sans SemiBold" charset="0"/>
                <a:cs typeface="Gill Sans SemiBold" charset="0"/>
              </a:rPr>
              <a:t>The economic distinction is non-market vs market </a:t>
            </a:r>
          </a:p>
          <a:p>
            <a:pPr>
              <a:buFontTx/>
              <a:buChar char=""/>
            </a:pPr>
            <a:r>
              <a:rPr lang="en-GB" altLang="en-US" dirty="0" smtClean="0">
                <a:ea typeface="Gill Sans SemiBold" charset="0"/>
                <a:cs typeface="Gill Sans SemiBold" charset="0"/>
              </a:rPr>
              <a:t>The political distinction is state vs non state</a:t>
            </a:r>
            <a:endParaRPr lang="en-US" altLang="en-US" dirty="0"/>
          </a:p>
          <a:p>
            <a:r>
              <a:rPr lang="en-US" altLang="en-US" dirty="0" smtClean="0"/>
              <a:t>For Paul Samuelson </a:t>
            </a:r>
            <a:r>
              <a:rPr lang="en-US" altLang="en-US" dirty="0"/>
              <a:t>higher education is </a:t>
            </a:r>
            <a:r>
              <a:rPr lang="en-US" altLang="en-US" dirty="0" smtClean="0"/>
              <a:t>public, </a:t>
            </a:r>
            <a:r>
              <a:rPr lang="en-US" altLang="en-US" dirty="0"/>
              <a:t>unless it can be produced in a market outside the state. For </a:t>
            </a:r>
            <a:r>
              <a:rPr lang="en-US" altLang="en-US" dirty="0" smtClean="0"/>
              <a:t>John Dewey public </a:t>
            </a:r>
            <a:r>
              <a:rPr lang="en-US" altLang="en-US" dirty="0"/>
              <a:t>or </a:t>
            </a:r>
            <a:r>
              <a:rPr lang="en-US" altLang="en-US" dirty="0" smtClean="0"/>
              <a:t>private is decided by states and/or democratic communities</a:t>
            </a:r>
            <a:r>
              <a:rPr lang="en-GB" altLang="en-US" dirty="0" smtClean="0"/>
              <a:t> </a:t>
            </a:r>
            <a:endParaRPr lang="en-US" altLang="en-US" dirty="0"/>
          </a:p>
          <a:p>
            <a:r>
              <a:rPr lang="en-US" altLang="en-US" dirty="0" smtClean="0">
                <a:cs typeface="Gill Sans" charset="0"/>
              </a:rPr>
              <a:t>The </a:t>
            </a:r>
            <a:r>
              <a:rPr lang="en-US" altLang="en-US" dirty="0">
                <a:cs typeface="Gill Sans" charset="0"/>
              </a:rPr>
              <a:t>economic and political definitions each have virtues, but also </a:t>
            </a:r>
            <a:r>
              <a:rPr lang="en-US" altLang="en-US" dirty="0" smtClean="0">
                <a:cs typeface="Gill Sans" charset="0"/>
              </a:rPr>
              <a:t>gaps, and each is ambiguous </a:t>
            </a:r>
            <a:r>
              <a:rPr lang="en-GB" altLang="en-US" dirty="0" smtClean="0">
                <a:cs typeface="Gill Sans" charset="0"/>
              </a:rPr>
              <a:t> </a:t>
            </a:r>
            <a:endParaRPr lang="en-GB" altLang="en-US" dirty="0">
              <a:cs typeface="Gill Sans" charset="0"/>
            </a:endParaRPr>
          </a:p>
          <a:p>
            <a:r>
              <a:rPr lang="en-US" altLang="en-US" dirty="0" smtClean="0">
                <a:cs typeface="Gill Sans" charset="0"/>
              </a:rPr>
              <a:t>Putting </a:t>
            </a:r>
            <a:r>
              <a:rPr lang="en-US" altLang="en-US" dirty="0">
                <a:cs typeface="Gill Sans" charset="0"/>
              </a:rPr>
              <a:t>them </a:t>
            </a:r>
            <a:r>
              <a:rPr lang="en-US" altLang="en-US" dirty="0" smtClean="0">
                <a:cs typeface="Gill Sans" charset="0"/>
              </a:rPr>
              <a:t>together creates four unambiguous categories (four political economies) that can be used to explain higher education and research</a:t>
            </a:r>
            <a:endParaRPr lang="en-US" altLang="en-US" dirty="0">
              <a:cs typeface="Gill Sans" charset="0"/>
            </a:endParaRPr>
          </a:p>
        </p:txBody>
      </p:sp>
    </p:spTree>
    <p:extLst>
      <p:ext uri="{BB962C8B-B14F-4D97-AF65-F5344CB8AC3E}">
        <p14:creationId xmlns:p14="http://schemas.microsoft.com/office/powerpoint/2010/main" val="14067448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endCxn id="33801" idx="2"/>
          </p:cNvCxnSpPr>
          <p:nvPr/>
        </p:nvCxnSpPr>
        <p:spPr>
          <a:xfrm flipH="1">
            <a:off x="4521994" y="1779986"/>
            <a:ext cx="13098" cy="3914331"/>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699397" y="3768330"/>
            <a:ext cx="2947988" cy="1568053"/>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26" name="Rectangle 25"/>
          <p:cNvSpPr/>
          <p:nvPr/>
        </p:nvSpPr>
        <p:spPr>
          <a:xfrm>
            <a:off x="1563291" y="1885951"/>
            <a:ext cx="2818209" cy="1593056"/>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1563291" y="3768330"/>
            <a:ext cx="2818209" cy="1568053"/>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p>
        </p:txBody>
      </p:sp>
      <p:sp>
        <p:nvSpPr>
          <p:cNvPr id="2" name="Rectangle 1"/>
          <p:cNvSpPr/>
          <p:nvPr/>
        </p:nvSpPr>
        <p:spPr>
          <a:xfrm>
            <a:off x="4699397" y="1903811"/>
            <a:ext cx="2947988" cy="1593056"/>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3797" name="Title 1"/>
          <p:cNvSpPr>
            <a:spLocks noGrp="1"/>
          </p:cNvSpPr>
          <p:nvPr>
            <p:ph type="title"/>
          </p:nvPr>
        </p:nvSpPr>
        <p:spPr>
          <a:xfrm>
            <a:off x="264694" y="0"/>
            <a:ext cx="8602579" cy="1576910"/>
          </a:xfrm>
          <a:noFill/>
        </p:spPr>
        <p:txBody>
          <a:bodyPr>
            <a:noAutofit/>
          </a:bodyPr>
          <a:lstStyle/>
          <a:p>
            <a:pPr algn="ctr"/>
            <a:r>
              <a:rPr lang="en-US" altLang="en-US" dirty="0">
                <a:solidFill>
                  <a:srgbClr val="002060"/>
                </a:solidFill>
                <a:cs typeface="Gill Sans" charset="0"/>
              </a:rPr>
              <a:t>Public and private goods: </a:t>
            </a:r>
            <a:r>
              <a:rPr lang="en-US" altLang="en-US" dirty="0" smtClean="0">
                <a:solidFill>
                  <a:srgbClr val="002060"/>
                </a:solidFill>
                <a:cs typeface="Gill Sans" charset="0"/>
              </a:rPr>
              <a:t>four political economies of education</a:t>
            </a:r>
            <a:endParaRPr lang="en-US" altLang="en-US" dirty="0">
              <a:solidFill>
                <a:srgbClr val="002060"/>
              </a:solidFill>
              <a:cs typeface="Gill Sans" charset="0"/>
            </a:endParaRPr>
          </a:p>
        </p:txBody>
      </p:sp>
      <p:sp>
        <p:nvSpPr>
          <p:cNvPr id="33801" name="Content Placeholder 14"/>
          <p:cNvSpPr>
            <a:spLocks noGrp="1"/>
          </p:cNvSpPr>
          <p:nvPr>
            <p:ph idx="1"/>
          </p:nvPr>
        </p:nvSpPr>
        <p:spPr>
          <a:xfrm>
            <a:off x="4133850" y="5228036"/>
            <a:ext cx="776288" cy="466281"/>
          </a:xfrm>
          <a:solidFill>
            <a:schemeClr val="tx1"/>
          </a:solidFill>
        </p:spPr>
        <p:txBody>
          <a:bodyPr>
            <a:spAutoFit/>
          </a:bodyPr>
          <a:lstStyle/>
          <a:p>
            <a:pPr marL="0" indent="0" algn="ctr">
              <a:buNone/>
            </a:pPr>
            <a:r>
              <a:rPr lang="en-US" altLang="en-US" sz="900" b="1" dirty="0">
                <a:solidFill>
                  <a:schemeClr val="bg1"/>
                </a:solidFill>
                <a:latin typeface="Gill Sans" charset="0"/>
                <a:cs typeface="Gill Sans" charset="0"/>
              </a:rPr>
              <a:t>Market-produced goods</a:t>
            </a:r>
          </a:p>
        </p:txBody>
      </p:sp>
      <p:cxnSp>
        <p:nvCxnSpPr>
          <p:cNvPr id="6" name="Straight Connector 5"/>
          <p:cNvCxnSpPr/>
          <p:nvPr/>
        </p:nvCxnSpPr>
        <p:spPr>
          <a:xfrm>
            <a:off x="1475185" y="3640931"/>
            <a:ext cx="6172200" cy="0"/>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3800" name="TextBox 12"/>
          <p:cNvSpPr txBox="1">
            <a:spLocks noChangeArrowheads="1"/>
          </p:cNvSpPr>
          <p:nvPr/>
        </p:nvSpPr>
        <p:spPr bwMode="auto">
          <a:xfrm>
            <a:off x="4021933" y="1710929"/>
            <a:ext cx="775097" cy="507831"/>
          </a:xfrm>
          <a:prstGeom prst="rect">
            <a:avLst/>
          </a:prstGeom>
          <a:solidFill>
            <a:schemeClr val="tx1"/>
          </a:solidFill>
          <a:ln>
            <a:noFill/>
          </a:ln>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eaLnBrk="1" hangingPunct="1">
              <a:spcBef>
                <a:spcPct val="0"/>
              </a:spcBef>
              <a:buFontTx/>
              <a:buNone/>
            </a:pPr>
            <a:r>
              <a:rPr lang="en-US" altLang="en-US" sz="900" b="1" dirty="0">
                <a:solidFill>
                  <a:schemeClr val="bg1"/>
                </a:solidFill>
              </a:rPr>
              <a:t>Non-market goods</a:t>
            </a:r>
          </a:p>
        </p:txBody>
      </p:sp>
      <p:sp>
        <p:nvSpPr>
          <p:cNvPr id="33802" name="Content Placeholder 14"/>
          <p:cNvSpPr txBox="1">
            <a:spLocks/>
          </p:cNvSpPr>
          <p:nvPr/>
        </p:nvSpPr>
        <p:spPr bwMode="auto">
          <a:xfrm>
            <a:off x="7152085" y="3381376"/>
            <a:ext cx="775097" cy="507831"/>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900" b="1" dirty="0">
                <a:solidFill>
                  <a:schemeClr val="bg1"/>
                </a:solidFill>
              </a:rPr>
              <a:t>State sector goods</a:t>
            </a:r>
          </a:p>
        </p:txBody>
      </p:sp>
      <p:sp>
        <p:nvSpPr>
          <p:cNvPr id="33803" name="Content Placeholder 14"/>
          <p:cNvSpPr txBox="1">
            <a:spLocks/>
          </p:cNvSpPr>
          <p:nvPr/>
        </p:nvSpPr>
        <p:spPr bwMode="auto">
          <a:xfrm>
            <a:off x="1269208" y="3399235"/>
            <a:ext cx="775097" cy="473206"/>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825" b="1" dirty="0">
                <a:solidFill>
                  <a:schemeClr val="bg1"/>
                </a:solidFill>
              </a:rPr>
              <a:t>Non-state sector goods</a:t>
            </a:r>
          </a:p>
        </p:txBody>
      </p:sp>
      <p:sp>
        <p:nvSpPr>
          <p:cNvPr id="33804" name="TextBox 22"/>
          <p:cNvSpPr txBox="1">
            <a:spLocks noChangeArrowheads="1"/>
          </p:cNvSpPr>
          <p:nvPr/>
        </p:nvSpPr>
        <p:spPr bwMode="auto">
          <a:xfrm>
            <a:off x="4938013" y="2302181"/>
            <a:ext cx="2392666"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a:t>
            </a:r>
            <a:r>
              <a:rPr lang="en-US" altLang="en-US" sz="1350" dirty="0"/>
              <a:t>: Free </a:t>
            </a:r>
            <a:r>
              <a:rPr lang="en-US" altLang="en-US" sz="1350" dirty="0" smtClean="0"/>
              <a:t>or low cost,  </a:t>
            </a:r>
            <a:r>
              <a:rPr lang="en-US" altLang="en-US" sz="1350" dirty="0"/>
              <a:t>low </a:t>
            </a:r>
            <a:r>
              <a:rPr lang="en-US" altLang="en-US" sz="1350" dirty="0" smtClean="0"/>
              <a:t>differentials between HEIs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Publicly funded, integral to researcher</a:t>
            </a:r>
          </a:p>
        </p:txBody>
      </p:sp>
      <p:sp>
        <p:nvSpPr>
          <p:cNvPr id="33805" name="TextBox 25"/>
          <p:cNvSpPr txBox="1">
            <a:spLocks noChangeArrowheads="1"/>
          </p:cNvSpPr>
          <p:nvPr/>
        </p:nvSpPr>
        <p:spPr bwMode="auto">
          <a:xfrm>
            <a:off x="5114925" y="4277917"/>
            <a:ext cx="2215754"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  </a:t>
            </a:r>
            <a:r>
              <a:rPr lang="en-US" altLang="en-US" sz="1350" dirty="0"/>
              <a:t>Quasi market in student </a:t>
            </a:r>
            <a:r>
              <a:rPr lang="en-US" altLang="en-US" sz="1350" dirty="0" smtClean="0"/>
              <a:t>places/degrees, fees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  </a:t>
            </a:r>
            <a:r>
              <a:rPr lang="en-US" altLang="en-US" sz="1350" dirty="0"/>
              <a:t>State quasi-market, product </a:t>
            </a:r>
            <a:r>
              <a:rPr lang="en-US" altLang="en-US" sz="1350" dirty="0" smtClean="0"/>
              <a:t>formats, competitive</a:t>
            </a:r>
            <a:endParaRPr lang="en-US" altLang="en-US" sz="1350" dirty="0"/>
          </a:p>
        </p:txBody>
      </p:sp>
      <p:sp>
        <p:nvSpPr>
          <p:cNvPr id="33806" name="TextBox 30"/>
          <p:cNvSpPr txBox="1">
            <a:spLocks noChangeArrowheads="1"/>
          </p:cNvSpPr>
          <p:nvPr/>
        </p:nvSpPr>
        <p:spPr bwMode="auto">
          <a:xfrm>
            <a:off x="2051447" y="2306242"/>
            <a:ext cx="1994297"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a:t>
            </a:r>
            <a:r>
              <a:rPr lang="en-US" altLang="en-US" sz="1350" dirty="0"/>
              <a:t>: Private learning in Internet, libraries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Self-made scholarship and inquiry</a:t>
            </a:r>
          </a:p>
        </p:txBody>
      </p:sp>
      <p:sp>
        <p:nvSpPr>
          <p:cNvPr id="33807" name="TextBox 31"/>
          <p:cNvSpPr txBox="1">
            <a:spLocks noChangeArrowheads="1"/>
          </p:cNvSpPr>
          <p:nvPr/>
        </p:nvSpPr>
        <p:spPr bwMode="auto">
          <a:xfrm>
            <a:off x="2078833" y="4211242"/>
            <a:ext cx="2041922"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a:t>Teaching:</a:t>
            </a:r>
            <a:r>
              <a:rPr lang="en-US" altLang="en-US" sz="1350"/>
              <a:t> Commercial market in tuition/degrees</a:t>
            </a:r>
            <a:endParaRPr lang="en-US" altLang="en-US" sz="750"/>
          </a:p>
          <a:p>
            <a:pPr eaLnBrk="1" hangingPunct="1">
              <a:spcBef>
                <a:spcPct val="0"/>
              </a:spcBef>
              <a:buFontTx/>
              <a:buNone/>
            </a:pPr>
            <a:endParaRPr lang="en-US" altLang="en-US" sz="1350"/>
          </a:p>
          <a:p>
            <a:pPr eaLnBrk="1" hangingPunct="1">
              <a:spcBef>
                <a:spcPct val="0"/>
              </a:spcBef>
              <a:buFontTx/>
              <a:buNone/>
            </a:pPr>
            <a:r>
              <a:rPr lang="en-US" altLang="en-US" sz="1350" i="1"/>
              <a:t>Research:</a:t>
            </a:r>
            <a:r>
              <a:rPr lang="en-US" altLang="en-US" sz="1350"/>
              <a:t> Commercial research and consultancy</a:t>
            </a:r>
          </a:p>
        </p:txBody>
      </p:sp>
      <p:sp>
        <p:nvSpPr>
          <p:cNvPr id="33808" name="TextBox 22"/>
          <p:cNvSpPr txBox="1">
            <a:spLocks noChangeArrowheads="1"/>
          </p:cNvSpPr>
          <p:nvPr/>
        </p:nvSpPr>
        <p:spPr bwMode="auto">
          <a:xfrm>
            <a:off x="1887141" y="1953817"/>
            <a:ext cx="22336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dirty="0"/>
              <a:t>Quadrant 1: CIVIL SOCIETY </a:t>
            </a:r>
          </a:p>
        </p:txBody>
      </p:sp>
      <p:sp>
        <p:nvSpPr>
          <p:cNvPr id="33809" name="TextBox 45"/>
          <p:cNvSpPr txBox="1">
            <a:spLocks noChangeArrowheads="1"/>
          </p:cNvSpPr>
          <p:nvPr/>
        </p:nvSpPr>
        <p:spPr bwMode="auto">
          <a:xfrm>
            <a:off x="4897042" y="1941911"/>
            <a:ext cx="264675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dirty="0"/>
              <a:t>Quadrant 2: SOCIAL DEMOCRACY</a:t>
            </a:r>
          </a:p>
        </p:txBody>
      </p:sp>
      <p:sp>
        <p:nvSpPr>
          <p:cNvPr id="33810" name="TextBox 46"/>
          <p:cNvSpPr txBox="1">
            <a:spLocks noChangeArrowheads="1"/>
          </p:cNvSpPr>
          <p:nvPr/>
        </p:nvSpPr>
        <p:spPr bwMode="auto">
          <a:xfrm>
            <a:off x="1563291" y="3882629"/>
            <a:ext cx="279439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a:t>Quadrant 4: </a:t>
            </a:r>
            <a:r>
              <a:rPr lang="en-US" altLang="en-US" sz="1050" b="1" dirty="0"/>
              <a:t>COMMERCIAL MARKET</a:t>
            </a:r>
          </a:p>
        </p:txBody>
      </p:sp>
      <p:sp>
        <p:nvSpPr>
          <p:cNvPr id="33811" name="TextBox 50"/>
          <p:cNvSpPr txBox="1">
            <a:spLocks noChangeArrowheads="1"/>
          </p:cNvSpPr>
          <p:nvPr/>
        </p:nvSpPr>
        <p:spPr bwMode="auto">
          <a:xfrm>
            <a:off x="4797028" y="3894885"/>
            <a:ext cx="29729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a:t>Quadrant </a:t>
            </a:r>
            <a:r>
              <a:rPr lang="en-US" altLang="en-US" sz="1050" b="1" smtClean="0"/>
              <a:t>3: </a:t>
            </a:r>
            <a:r>
              <a:rPr lang="en-US" altLang="en-US" sz="1050" b="1" dirty="0"/>
              <a:t>STATE QUASI-MARKET</a:t>
            </a:r>
          </a:p>
        </p:txBody>
      </p:sp>
      <p:sp>
        <p:nvSpPr>
          <p:cNvPr id="33812" name="TextBox 28"/>
          <p:cNvSpPr txBox="1">
            <a:spLocks noChangeArrowheads="1"/>
          </p:cNvSpPr>
          <p:nvPr/>
        </p:nvSpPr>
        <p:spPr bwMode="auto">
          <a:xfrm>
            <a:off x="5272088" y="5578016"/>
            <a:ext cx="26550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i="1" dirty="0"/>
              <a:t>NOTE: State, institutions and individuals are active agents in all four quadrants</a:t>
            </a:r>
          </a:p>
        </p:txBody>
      </p:sp>
    </p:spTree>
    <p:extLst>
      <p:ext uri="{BB962C8B-B14F-4D97-AF65-F5344CB8AC3E}">
        <p14:creationId xmlns:p14="http://schemas.microsoft.com/office/powerpoint/2010/main" val="22783218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69499" y="548189"/>
            <a:ext cx="7919884" cy="857250"/>
          </a:xfrm>
        </p:spPr>
        <p:txBody>
          <a:bodyPr>
            <a:normAutofit/>
          </a:bodyPr>
          <a:lstStyle/>
          <a:p>
            <a:pPr algn="ctr"/>
            <a:r>
              <a:rPr lang="en-US" altLang="en-US" dirty="0">
                <a:solidFill>
                  <a:srgbClr val="002060"/>
                </a:solidFill>
                <a:ea typeface="Gill Sans SemiBold" charset="0"/>
                <a:cs typeface="Gill Sans SemiBold" charset="0"/>
              </a:rPr>
              <a:t>Global public goods</a:t>
            </a:r>
          </a:p>
        </p:txBody>
      </p:sp>
      <p:sp>
        <p:nvSpPr>
          <p:cNvPr id="33794" name="Content Placeholder 2"/>
          <p:cNvSpPr>
            <a:spLocks noGrp="1"/>
          </p:cNvSpPr>
          <p:nvPr>
            <p:ph idx="1"/>
          </p:nvPr>
        </p:nvSpPr>
        <p:spPr>
          <a:xfrm>
            <a:off x="902368" y="1598683"/>
            <a:ext cx="7868653" cy="4609612"/>
          </a:xfrm>
        </p:spPr>
        <p:txBody>
          <a:bodyPr>
            <a:normAutofit fontScale="25000" lnSpcReduction="20000"/>
          </a:bodyPr>
          <a:lstStyle/>
          <a:p>
            <a:pPr>
              <a:lnSpc>
                <a:spcPct val="120000"/>
              </a:lnSpc>
              <a:spcBef>
                <a:spcPts val="0"/>
              </a:spcBef>
            </a:pPr>
            <a:r>
              <a:rPr lang="en-US" altLang="en-US" sz="11200" dirty="0"/>
              <a:t>‘Global public goods are goods that have a significant element of non-rivalry and/or non-excludability and made broadly available across populations on a global scale. They affect more than one group of countries, are broadly available within countries, and are inter-generational; that is, they meet needs in the present generation without jeopardizing future generations.’</a:t>
            </a:r>
          </a:p>
          <a:p>
            <a:pPr>
              <a:lnSpc>
                <a:spcPct val="120000"/>
              </a:lnSpc>
              <a:spcBef>
                <a:spcPts val="0"/>
              </a:spcBef>
            </a:pPr>
            <a:endParaRPr lang="en-US" altLang="en-US" sz="8400" dirty="0"/>
          </a:p>
          <a:p>
            <a:pPr marL="469106" indent="-266700">
              <a:lnSpc>
                <a:spcPct val="120000"/>
              </a:lnSpc>
              <a:spcBef>
                <a:spcPts val="0"/>
              </a:spcBef>
              <a:buNone/>
            </a:pPr>
            <a:r>
              <a:rPr lang="en-US" altLang="en-US" sz="5600" dirty="0" smtClean="0"/>
              <a:t>~ </a:t>
            </a:r>
            <a:r>
              <a:rPr lang="en-US" altLang="en-US" sz="5600" dirty="0"/>
              <a:t>Inge </a:t>
            </a:r>
            <a:r>
              <a:rPr lang="en-US" altLang="en-US" sz="5600" dirty="0" err="1"/>
              <a:t>Kaul</a:t>
            </a:r>
            <a:r>
              <a:rPr lang="en-US" altLang="en-US" sz="5600" dirty="0"/>
              <a:t>, I. Grunberg and Marc Stern (Eds.), </a:t>
            </a:r>
            <a:r>
              <a:rPr lang="en-US" altLang="en-US" sz="5600" i="1" dirty="0"/>
              <a:t>Global Public Goods: International cooperation in the 21</a:t>
            </a:r>
            <a:r>
              <a:rPr lang="en-US" altLang="en-US" sz="5600" i="1" baseline="30000" dirty="0"/>
              <a:t>st</a:t>
            </a:r>
            <a:r>
              <a:rPr lang="en-US" altLang="en-US" sz="5600" i="1" dirty="0"/>
              <a:t> century</a:t>
            </a:r>
            <a:r>
              <a:rPr lang="en-US" altLang="en-US" sz="5600" dirty="0"/>
              <a:t>, New York, Oxford University Press, 1999, pp. 2–3</a:t>
            </a:r>
          </a:p>
          <a:p>
            <a:endParaRPr lang="en-US" altLang="en-US" sz="8400" dirty="0"/>
          </a:p>
          <a:p>
            <a:endParaRPr lang="en-US" altLang="en-US" dirty="0">
              <a:latin typeface="Gill Sans" charset="0"/>
            </a:endParaRPr>
          </a:p>
          <a:p>
            <a:pPr>
              <a:buFont typeface="Arial" charset="0"/>
              <a:buNone/>
            </a:pPr>
            <a:endParaRPr lang="en-US" altLang="en-US" dirty="0">
              <a:latin typeface="Gill Sans" charset="0"/>
            </a:endParaRPr>
          </a:p>
          <a:p>
            <a:endParaRPr lang="en-US" altLang="en-US" dirty="0">
              <a:latin typeface="Calibri" charset="0"/>
            </a:endParaRPr>
          </a:p>
          <a:p>
            <a:pPr>
              <a:buFont typeface="Arial" charset="0"/>
              <a:buNone/>
            </a:pPr>
            <a:endParaRPr lang="en-US" altLang="en-US" dirty="0">
              <a:latin typeface="Calibri" charset="0"/>
            </a:endParaRPr>
          </a:p>
          <a:p>
            <a:pPr>
              <a:buFont typeface="Arial" charset="0"/>
              <a:buNone/>
            </a:pPr>
            <a:endParaRPr lang="en-US" altLang="en-US" dirty="0">
              <a:latin typeface="Calibri" charset="0"/>
            </a:endParaRPr>
          </a:p>
          <a:p>
            <a:endParaRPr lang="en-US" altLang="en-US" dirty="0">
              <a:latin typeface="Calibri" charset="0"/>
            </a:endParaRPr>
          </a:p>
          <a:p>
            <a:endParaRPr lang="en-US" altLang="en-US" dirty="0">
              <a:latin typeface="Calibri" charset="0"/>
            </a:endParaRPr>
          </a:p>
          <a:p>
            <a:endParaRPr lang="en-US" altLang="en-US" dirty="0">
              <a:latin typeface="Calibri" charset="0"/>
            </a:endParaRPr>
          </a:p>
          <a:p>
            <a:pPr>
              <a:buFont typeface="Arial" charset="0"/>
              <a:buNone/>
            </a:pPr>
            <a:r>
              <a:rPr lang="en-US" altLang="en-US" dirty="0">
                <a:latin typeface="Calibri" charset="0"/>
              </a:rPr>
              <a:t>	.</a:t>
            </a:r>
            <a:r>
              <a:rPr lang="en-AU" altLang="en-US" dirty="0">
                <a:latin typeface="Calibri" charset="0"/>
              </a:rPr>
              <a:t> </a:t>
            </a:r>
            <a:endParaRPr lang="en-US" altLang="en-US" dirty="0">
              <a:latin typeface="Calibri" charset="0"/>
            </a:endParaRPr>
          </a:p>
        </p:txBody>
      </p:sp>
    </p:spTree>
    <p:extLst>
      <p:ext uri="{BB962C8B-B14F-4D97-AF65-F5344CB8AC3E}">
        <p14:creationId xmlns:p14="http://schemas.microsoft.com/office/powerpoint/2010/main" val="3740944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rPr>
              <a:t>Common goods</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t>A particular kind of political public good. Collective and relational goods, goods that provide for social solidarity, equity, democratic self-determination, and social and geographic mobility in populations</a:t>
            </a:r>
          </a:p>
          <a:p>
            <a:r>
              <a:rPr lang="en-US" dirty="0" smtClean="0"/>
              <a:t>The provision of higher education on the basis of equal social opportunity and maximum social mobility is one such common good </a:t>
            </a:r>
            <a:endParaRPr lang="en-US" dirty="0"/>
          </a:p>
        </p:txBody>
      </p:sp>
    </p:spTree>
    <p:extLst>
      <p:ext uri="{BB962C8B-B14F-4D97-AF65-F5344CB8AC3E}">
        <p14:creationId xmlns:p14="http://schemas.microsoft.com/office/powerpoint/2010/main" val="166824657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1922</TotalTime>
  <Words>1469</Words>
  <Application>Microsoft Macintosh PowerPoint</Application>
  <PresentationFormat>On-screen Show (4:3)</PresentationFormat>
  <Paragraphs>89</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Calibri Light</vt:lpstr>
      <vt:lpstr>Gill Sans</vt:lpstr>
      <vt:lpstr>Gill Sans SemiBold</vt:lpstr>
      <vt:lpstr>ＭＳ Ｐゴシック</vt:lpstr>
      <vt:lpstr>Arial</vt:lpstr>
      <vt:lpstr>Office Theme</vt:lpstr>
      <vt:lpstr>University of Chile, 16 May 2017   The public role of higher education: A critical review and a new idea</vt:lpstr>
      <vt:lpstr>Three questions about public good</vt:lpstr>
      <vt:lpstr>Economic definition of public/private—based on  market vs. non-market production  Samuelson (1954)</vt:lpstr>
      <vt:lpstr>Economic public goods:  non-rivalrous and non-excludable</vt:lpstr>
      <vt:lpstr>Political definition of public and private—state vs. non-state</vt:lpstr>
      <vt:lpstr>Putting the two definitions together</vt:lpstr>
      <vt:lpstr>Public and private goods: four political economies of education</vt:lpstr>
      <vt:lpstr>Global public goods</vt:lpstr>
      <vt:lpstr>Common goods</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Research University Higher School of Economics  VII International Conference ‘University between Global Challenges and Local Commitments’, Moscow 20-22 October 2016    The public good created by higher  education institutions in Russia</dc:title>
  <dc:creator>Simon Marginson</dc:creator>
  <cp:lastModifiedBy>Simon Marginson</cp:lastModifiedBy>
  <cp:revision>61</cp:revision>
  <cp:lastPrinted>2017-03-31T19:52:26Z</cp:lastPrinted>
  <dcterms:created xsi:type="dcterms:W3CDTF">2016-10-21T06:35:01Z</dcterms:created>
  <dcterms:modified xsi:type="dcterms:W3CDTF">2017-05-16T11:34:22Z</dcterms:modified>
</cp:coreProperties>
</file>