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
  </p:notesMasterIdLst>
  <p:handoutMasterIdLst>
    <p:handoutMasterId r:id="rId22"/>
  </p:handoutMasterIdLst>
  <p:sldIdLst>
    <p:sldId id="279" r:id="rId2"/>
    <p:sldId id="493" r:id="rId3"/>
    <p:sldId id="494" r:id="rId4"/>
    <p:sldId id="514" r:id="rId5"/>
    <p:sldId id="515" r:id="rId6"/>
    <p:sldId id="496" r:id="rId7"/>
    <p:sldId id="502" r:id="rId8"/>
    <p:sldId id="511" r:id="rId9"/>
    <p:sldId id="513" r:id="rId10"/>
    <p:sldId id="518" r:id="rId11"/>
    <p:sldId id="503" r:id="rId12"/>
    <p:sldId id="497" r:id="rId13"/>
    <p:sldId id="510" r:id="rId14"/>
    <p:sldId id="509" r:id="rId15"/>
    <p:sldId id="512" r:id="rId16"/>
    <p:sldId id="516" r:id="rId17"/>
    <p:sldId id="517" r:id="rId18"/>
    <p:sldId id="467" r:id="rId19"/>
    <p:sldId id="519" r:id="rId20"/>
  </p:sldIdLst>
  <p:sldSz cx="9144000" cy="6858000" type="screen4x3"/>
  <p:notesSz cx="6877050" cy="1000125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91" autoAdjust="0"/>
  </p:normalViewPr>
  <p:slideViewPr>
    <p:cSldViewPr>
      <p:cViewPr varScale="1">
        <p:scale>
          <a:sx n="100" d="100"/>
          <a:sy n="100" d="100"/>
        </p:scale>
        <p:origin x="1536" y="96"/>
      </p:cViewPr>
      <p:guideLst>
        <p:guide orient="horz" pos="2160"/>
        <p:guide pos="2880"/>
      </p:guideLst>
    </p:cSldViewPr>
  </p:slideViewPr>
  <p:outlineViewPr>
    <p:cViewPr>
      <p:scale>
        <a:sx n="33" d="100"/>
        <a:sy n="33" d="100"/>
      </p:scale>
      <p:origin x="0" y="2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9738" cy="5000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eaLnBrk="0" hangingPunct="0">
              <a:defRPr sz="1200">
                <a:cs typeface="+mn-cs"/>
              </a:defRPr>
            </a:lvl1pPr>
          </a:lstStyle>
          <a:p>
            <a:pPr>
              <a:defRPr/>
            </a:pPr>
            <a:endParaRPr lang="en-GB" dirty="0"/>
          </a:p>
        </p:txBody>
      </p:sp>
      <p:sp>
        <p:nvSpPr>
          <p:cNvPr id="16387" name="Rectangle 3"/>
          <p:cNvSpPr>
            <a:spLocks noGrp="1" noChangeArrowheads="1"/>
          </p:cNvSpPr>
          <p:nvPr>
            <p:ph type="dt" sz="quarter" idx="1"/>
          </p:nvPr>
        </p:nvSpPr>
        <p:spPr bwMode="auto">
          <a:xfrm>
            <a:off x="3897313" y="0"/>
            <a:ext cx="2979737" cy="5000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eaLnBrk="0" hangingPunct="0">
              <a:defRPr sz="1200">
                <a:cs typeface="+mn-cs"/>
              </a:defRPr>
            </a:lvl1pPr>
          </a:lstStyle>
          <a:p>
            <a:pPr>
              <a:defRPr/>
            </a:pPr>
            <a:endParaRPr lang="en-GB" dirty="0"/>
          </a:p>
        </p:txBody>
      </p:sp>
      <p:sp>
        <p:nvSpPr>
          <p:cNvPr id="16388" name="Rectangle 4"/>
          <p:cNvSpPr>
            <a:spLocks noGrp="1" noChangeArrowheads="1"/>
          </p:cNvSpPr>
          <p:nvPr>
            <p:ph type="ftr" sz="quarter" idx="2"/>
          </p:nvPr>
        </p:nvSpPr>
        <p:spPr bwMode="auto">
          <a:xfrm>
            <a:off x="0" y="9501188"/>
            <a:ext cx="2979738" cy="5000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eaLnBrk="0" hangingPunct="0">
              <a:defRPr sz="1200">
                <a:cs typeface="+mn-cs"/>
              </a:defRPr>
            </a:lvl1pPr>
          </a:lstStyle>
          <a:p>
            <a:pPr>
              <a:defRPr/>
            </a:pPr>
            <a:endParaRPr lang="en-GB" dirty="0"/>
          </a:p>
        </p:txBody>
      </p:sp>
      <p:sp>
        <p:nvSpPr>
          <p:cNvPr id="16389" name="Rectangle 5"/>
          <p:cNvSpPr>
            <a:spLocks noGrp="1" noChangeArrowheads="1"/>
          </p:cNvSpPr>
          <p:nvPr>
            <p:ph type="sldNum" sz="quarter" idx="3"/>
          </p:nvPr>
        </p:nvSpPr>
        <p:spPr bwMode="auto">
          <a:xfrm>
            <a:off x="3897313" y="9501188"/>
            <a:ext cx="2979737" cy="5000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eaLnBrk="0" hangingPunct="0">
              <a:defRPr sz="1200">
                <a:cs typeface="+mn-cs"/>
              </a:defRPr>
            </a:lvl1pPr>
          </a:lstStyle>
          <a:p>
            <a:pPr>
              <a:defRPr/>
            </a:pPr>
            <a:fld id="{03CC74B6-59E6-44A0-A82D-5889C5190835}" type="slidenum">
              <a:rPr lang="en-GB"/>
              <a:pPr>
                <a:defRPr/>
              </a:pPr>
              <a:t>‹#›</a:t>
            </a:fld>
            <a:endParaRPr lang="en-GB" dirty="0"/>
          </a:p>
        </p:txBody>
      </p:sp>
    </p:spTree>
    <p:extLst>
      <p:ext uri="{BB962C8B-B14F-4D97-AF65-F5344CB8AC3E}">
        <p14:creationId xmlns:p14="http://schemas.microsoft.com/office/powerpoint/2010/main" val="421242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9738" cy="5000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eaLnBrk="0" hangingPunct="0">
              <a:defRPr sz="1200">
                <a:cs typeface="+mn-cs"/>
              </a:defRPr>
            </a:lvl1pPr>
          </a:lstStyle>
          <a:p>
            <a:pPr>
              <a:defRPr/>
            </a:pPr>
            <a:endParaRPr lang="en-GB" dirty="0"/>
          </a:p>
        </p:txBody>
      </p:sp>
      <p:sp>
        <p:nvSpPr>
          <p:cNvPr id="13315" name="Rectangle 3"/>
          <p:cNvSpPr>
            <a:spLocks noGrp="1" noChangeArrowheads="1"/>
          </p:cNvSpPr>
          <p:nvPr>
            <p:ph type="dt" idx="1"/>
          </p:nvPr>
        </p:nvSpPr>
        <p:spPr bwMode="auto">
          <a:xfrm>
            <a:off x="3897313" y="0"/>
            <a:ext cx="2979737" cy="5000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eaLnBrk="0" hangingPunct="0">
              <a:defRPr sz="1200">
                <a:cs typeface="+mn-cs"/>
              </a:defRPr>
            </a:lvl1pPr>
          </a:lstStyle>
          <a:p>
            <a:pPr>
              <a:defRPr/>
            </a:pPr>
            <a:endParaRPr lang="en-GB" dirty="0"/>
          </a:p>
        </p:txBody>
      </p:sp>
      <p:sp>
        <p:nvSpPr>
          <p:cNvPr id="13316" name="Rectangle 4"/>
          <p:cNvSpPr>
            <a:spLocks noGrp="1" noRot="1" noChangeAspect="1" noChangeArrowheads="1" noTextEdit="1"/>
          </p:cNvSpPr>
          <p:nvPr>
            <p:ph type="sldImg" idx="2"/>
          </p:nvPr>
        </p:nvSpPr>
        <p:spPr bwMode="auto">
          <a:xfrm>
            <a:off x="938213" y="750888"/>
            <a:ext cx="5000625" cy="374967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7575" y="4749800"/>
            <a:ext cx="5041900" cy="45005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318" name="Rectangle 6"/>
          <p:cNvSpPr>
            <a:spLocks noGrp="1" noChangeArrowheads="1"/>
          </p:cNvSpPr>
          <p:nvPr>
            <p:ph type="ftr" sz="quarter" idx="4"/>
          </p:nvPr>
        </p:nvSpPr>
        <p:spPr bwMode="auto">
          <a:xfrm>
            <a:off x="0" y="9501188"/>
            <a:ext cx="2979738" cy="5000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eaLnBrk="0" hangingPunct="0">
              <a:defRPr sz="1200">
                <a:cs typeface="+mn-cs"/>
              </a:defRPr>
            </a:lvl1pPr>
          </a:lstStyle>
          <a:p>
            <a:pPr>
              <a:defRPr/>
            </a:pPr>
            <a:endParaRPr lang="en-GB" dirty="0"/>
          </a:p>
        </p:txBody>
      </p:sp>
      <p:sp>
        <p:nvSpPr>
          <p:cNvPr id="13319" name="Rectangle 7"/>
          <p:cNvSpPr>
            <a:spLocks noGrp="1" noChangeArrowheads="1"/>
          </p:cNvSpPr>
          <p:nvPr>
            <p:ph type="sldNum" sz="quarter" idx="5"/>
          </p:nvPr>
        </p:nvSpPr>
        <p:spPr bwMode="auto">
          <a:xfrm>
            <a:off x="3897313" y="9501188"/>
            <a:ext cx="2979737" cy="5000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eaLnBrk="0" hangingPunct="0">
              <a:defRPr sz="1200">
                <a:cs typeface="+mn-cs"/>
              </a:defRPr>
            </a:lvl1pPr>
          </a:lstStyle>
          <a:p>
            <a:pPr>
              <a:defRPr/>
            </a:pPr>
            <a:fld id="{02EEA13B-45C3-4051-9695-304EC912529F}" type="slidenum">
              <a:rPr lang="en-GB"/>
              <a:pPr>
                <a:defRPr/>
              </a:pPr>
              <a:t>‹#›</a:t>
            </a:fld>
            <a:endParaRPr lang="en-GB" dirty="0"/>
          </a:p>
        </p:txBody>
      </p:sp>
    </p:spTree>
    <p:extLst>
      <p:ext uri="{BB962C8B-B14F-4D97-AF65-F5344CB8AC3E}">
        <p14:creationId xmlns:p14="http://schemas.microsoft.com/office/powerpoint/2010/main" val="1497182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D49A22A-A239-4405-A566-90FC9A549197}" type="slidenum">
              <a:rPr lang="en-GB" smtClean="0">
                <a:cs typeface="Arial" charset="0"/>
              </a:rPr>
              <a:pPr/>
              <a:t>1</a:t>
            </a:fld>
            <a:endParaRPr lang="en-GB" dirty="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687388" y="4749800"/>
            <a:ext cx="5502275" cy="4500563"/>
          </a:xfrm>
          <a:noFill/>
          <a:ln/>
        </p:spPr>
        <p:txBody>
          <a:bodyPr/>
          <a:lstStyle/>
          <a:p>
            <a:endParaRPr lang="en-US" dirty="0"/>
          </a:p>
        </p:txBody>
      </p:sp>
    </p:spTree>
    <p:extLst>
      <p:ext uri="{BB962C8B-B14F-4D97-AF65-F5344CB8AC3E}">
        <p14:creationId xmlns:p14="http://schemas.microsoft.com/office/powerpoint/2010/main" val="168685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4847ABB-E649-4D43-9E68-D2E5607E862B}" type="slidenum">
              <a:rPr lang="en-GB" altLang="en-US" sz="1200" smtClean="0"/>
              <a:pPr/>
              <a:t>12</a:t>
            </a:fld>
            <a:endParaRPr lang="en-GB" altLang="en-US" sz="1200" dirty="0"/>
          </a:p>
        </p:txBody>
      </p:sp>
    </p:spTree>
    <p:extLst>
      <p:ext uri="{BB962C8B-B14F-4D97-AF65-F5344CB8AC3E}">
        <p14:creationId xmlns:p14="http://schemas.microsoft.com/office/powerpoint/2010/main" val="1687154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MOOCs = Second Life c.2007</a:t>
            </a:r>
          </a:p>
        </p:txBody>
      </p:sp>
      <p:sp>
        <p:nvSpPr>
          <p:cNvPr id="4" name="Slide Number Placeholder 3"/>
          <p:cNvSpPr>
            <a:spLocks noGrp="1"/>
          </p:cNvSpPr>
          <p:nvPr>
            <p:ph type="sldNum" sz="quarter" idx="10"/>
          </p:nvPr>
        </p:nvSpPr>
        <p:spPr/>
        <p:txBody>
          <a:bodyPr/>
          <a:lstStyle/>
          <a:p>
            <a:pPr>
              <a:defRPr/>
            </a:pPr>
            <a:fld id="{02EEA13B-45C3-4051-9695-304EC912529F}" type="slidenum">
              <a:rPr lang="en-GB" smtClean="0"/>
              <a:pPr>
                <a:defRPr/>
              </a:pPr>
              <a:t>13</a:t>
            </a:fld>
            <a:endParaRPr lang="en-GB" dirty="0"/>
          </a:p>
        </p:txBody>
      </p:sp>
    </p:spTree>
    <p:extLst>
      <p:ext uri="{BB962C8B-B14F-4D97-AF65-F5344CB8AC3E}">
        <p14:creationId xmlns:p14="http://schemas.microsoft.com/office/powerpoint/2010/main" val="1356227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are BYOD</a:t>
            </a:r>
            <a:r>
              <a:rPr lang="en-GB" baseline="0" dirty="0"/>
              <a:t> and analytics disruptive?</a:t>
            </a:r>
          </a:p>
          <a:p>
            <a:r>
              <a:rPr lang="en-GB" baseline="0" dirty="0"/>
              <a:t>Why aren’t MOOCs disruptive? </a:t>
            </a:r>
            <a:endParaRPr lang="en-US" dirty="0"/>
          </a:p>
        </p:txBody>
      </p:sp>
      <p:sp>
        <p:nvSpPr>
          <p:cNvPr id="4" name="Slide Number Placeholder 3"/>
          <p:cNvSpPr>
            <a:spLocks noGrp="1"/>
          </p:cNvSpPr>
          <p:nvPr>
            <p:ph type="sldNum" sz="quarter" idx="10"/>
          </p:nvPr>
        </p:nvSpPr>
        <p:spPr/>
        <p:txBody>
          <a:bodyPr/>
          <a:lstStyle/>
          <a:p>
            <a:pPr>
              <a:defRPr/>
            </a:pPr>
            <a:fld id="{02EEA13B-45C3-4051-9695-304EC912529F}" type="slidenum">
              <a:rPr lang="en-GB" smtClean="0"/>
              <a:pPr>
                <a:defRPr/>
              </a:pPr>
              <a:t>14</a:t>
            </a:fld>
            <a:endParaRPr lang="en-GB" dirty="0"/>
          </a:p>
        </p:txBody>
      </p:sp>
    </p:spTree>
    <p:extLst>
      <p:ext uri="{BB962C8B-B14F-4D97-AF65-F5344CB8AC3E}">
        <p14:creationId xmlns:p14="http://schemas.microsoft.com/office/powerpoint/2010/main" val="2189348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EEA13B-45C3-4051-9695-304EC912529F}" type="slidenum">
              <a:rPr lang="en-GB" smtClean="0"/>
              <a:pPr>
                <a:defRPr/>
              </a:pPr>
              <a:t>16</a:t>
            </a:fld>
            <a:endParaRPr lang="en-GB" dirty="0"/>
          </a:p>
        </p:txBody>
      </p:sp>
    </p:spTree>
    <p:extLst>
      <p:ext uri="{BB962C8B-B14F-4D97-AF65-F5344CB8AC3E}">
        <p14:creationId xmlns:p14="http://schemas.microsoft.com/office/powerpoint/2010/main" val="50274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EEA13B-45C3-4051-9695-304EC912529F}" type="slidenum">
              <a:rPr lang="en-GB" smtClean="0"/>
              <a:pPr>
                <a:defRPr/>
              </a:pPr>
              <a:t>17</a:t>
            </a:fld>
            <a:endParaRPr lang="en-GB" dirty="0"/>
          </a:p>
        </p:txBody>
      </p:sp>
    </p:spTree>
    <p:extLst>
      <p:ext uri="{BB962C8B-B14F-4D97-AF65-F5344CB8AC3E}">
        <p14:creationId xmlns:p14="http://schemas.microsoft.com/office/powerpoint/2010/main" val="147131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EEA13B-45C3-4051-9695-304EC912529F}" type="slidenum">
              <a:rPr lang="en-GB" smtClean="0"/>
              <a:pPr>
                <a:defRPr/>
              </a:pPr>
              <a:t>2</a:t>
            </a:fld>
            <a:endParaRPr lang="en-GB" dirty="0"/>
          </a:p>
        </p:txBody>
      </p:sp>
    </p:spTree>
    <p:extLst>
      <p:ext uri="{BB962C8B-B14F-4D97-AF65-F5344CB8AC3E}">
        <p14:creationId xmlns:p14="http://schemas.microsoft.com/office/powerpoint/2010/main" val="333682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Disruption = a silicon valley buzzword</a:t>
            </a:r>
          </a:p>
        </p:txBody>
      </p:sp>
      <p:sp>
        <p:nvSpPr>
          <p:cNvPr id="4" name="Slide Number Placeholder 3"/>
          <p:cNvSpPr>
            <a:spLocks noGrp="1"/>
          </p:cNvSpPr>
          <p:nvPr>
            <p:ph type="sldNum" sz="quarter" idx="10"/>
          </p:nvPr>
        </p:nvSpPr>
        <p:spPr/>
        <p:txBody>
          <a:bodyPr/>
          <a:lstStyle/>
          <a:p>
            <a:pPr>
              <a:defRPr/>
            </a:pPr>
            <a:fld id="{02EEA13B-45C3-4051-9695-304EC912529F}" type="slidenum">
              <a:rPr lang="en-GB" smtClean="0"/>
              <a:pPr>
                <a:defRPr/>
              </a:pPr>
              <a:t>3</a:t>
            </a:fld>
            <a:endParaRPr lang="en-GB" dirty="0"/>
          </a:p>
        </p:txBody>
      </p:sp>
    </p:spTree>
    <p:extLst>
      <p:ext uri="{BB962C8B-B14F-4D97-AF65-F5344CB8AC3E}">
        <p14:creationId xmlns:p14="http://schemas.microsoft.com/office/powerpoint/2010/main" val="15289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435CC2E-E473-4B25-93BA-9D637B1C051C}" type="slidenum">
              <a:rPr lang="en-GB" smtClean="0"/>
              <a:pPr/>
              <a:t>5</a:t>
            </a:fld>
            <a:endParaRPr lang="en-GB"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49357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The retrospective case study</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E4C6B67-436E-45F6-ABC3-D04101329ACB}" type="slidenum">
              <a:rPr lang="en-GB" altLang="en-US" sz="1200" smtClean="0"/>
              <a:pPr/>
              <a:t>6</a:t>
            </a:fld>
            <a:endParaRPr lang="en-GB" altLang="en-US" sz="1200" dirty="0"/>
          </a:p>
        </p:txBody>
      </p:sp>
    </p:spTree>
    <p:extLst>
      <p:ext uri="{BB962C8B-B14F-4D97-AF65-F5344CB8AC3E}">
        <p14:creationId xmlns:p14="http://schemas.microsoft.com/office/powerpoint/2010/main" val="3958254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Costs expressed quantitiavely</a:t>
            </a:r>
          </a:p>
          <a:p>
            <a:r>
              <a:rPr lang="en-GB" dirty="0"/>
              <a:t>Benefits expressed qualitatively</a:t>
            </a:r>
          </a:p>
        </p:txBody>
      </p:sp>
      <p:sp>
        <p:nvSpPr>
          <p:cNvPr id="4" name="Slide Number Placeholder 3"/>
          <p:cNvSpPr>
            <a:spLocks noGrp="1"/>
          </p:cNvSpPr>
          <p:nvPr>
            <p:ph type="sldNum" sz="quarter" idx="10"/>
          </p:nvPr>
        </p:nvSpPr>
        <p:spPr/>
        <p:txBody>
          <a:bodyPr/>
          <a:lstStyle/>
          <a:p>
            <a:pPr>
              <a:defRPr/>
            </a:pPr>
            <a:fld id="{02EEA13B-45C3-4051-9695-304EC912529F}" type="slidenum">
              <a:rPr lang="en-GB" smtClean="0"/>
              <a:pPr>
                <a:defRPr/>
              </a:pPr>
              <a:t>7</a:t>
            </a:fld>
            <a:endParaRPr lang="en-GB" dirty="0"/>
          </a:p>
        </p:txBody>
      </p:sp>
    </p:spTree>
    <p:extLst>
      <p:ext uri="{BB962C8B-B14F-4D97-AF65-F5344CB8AC3E}">
        <p14:creationId xmlns:p14="http://schemas.microsoft.com/office/powerpoint/2010/main" val="293659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this a DI? </a:t>
            </a:r>
          </a:p>
        </p:txBody>
      </p:sp>
      <p:sp>
        <p:nvSpPr>
          <p:cNvPr id="4" name="Slide Number Placeholder 3"/>
          <p:cNvSpPr>
            <a:spLocks noGrp="1"/>
          </p:cNvSpPr>
          <p:nvPr>
            <p:ph type="sldNum" sz="quarter" idx="10"/>
          </p:nvPr>
        </p:nvSpPr>
        <p:spPr/>
        <p:txBody>
          <a:bodyPr/>
          <a:lstStyle/>
          <a:p>
            <a:pPr>
              <a:defRPr/>
            </a:pPr>
            <a:fld id="{02EEA13B-45C3-4051-9695-304EC912529F}" type="slidenum">
              <a:rPr lang="en-GB" smtClean="0"/>
              <a:pPr>
                <a:defRPr/>
              </a:pPr>
              <a:t>8</a:t>
            </a:fld>
            <a:endParaRPr lang="en-GB" dirty="0"/>
          </a:p>
        </p:txBody>
      </p:sp>
    </p:spTree>
    <p:extLst>
      <p:ext uri="{BB962C8B-B14F-4D97-AF65-F5344CB8AC3E}">
        <p14:creationId xmlns:p14="http://schemas.microsoft.com/office/powerpoint/2010/main" val="181668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Times New Roman" pitchFamily="18" charset="0"/>
                <a:ea typeface="+mn-ea"/>
                <a:cs typeface="+mn-cs"/>
              </a:rPr>
              <a:t>learning analytics, a process which gathers details of students’ actions in online environments. </a:t>
            </a:r>
          </a:p>
          <a:p>
            <a:r>
              <a:rPr lang="en-GB" sz="1200" kern="1200" dirty="0">
                <a:solidFill>
                  <a:schemeClr val="tx1"/>
                </a:solidFill>
                <a:effectLst/>
                <a:latin typeface="Times New Roman" pitchFamily="18" charset="0"/>
                <a:ea typeface="+mn-ea"/>
                <a:cs typeface="+mn-cs"/>
              </a:rPr>
              <a:t>Identify at-risk students</a:t>
            </a:r>
          </a:p>
          <a:p>
            <a:r>
              <a:rPr lang="en-GB" sz="1200" kern="1200" dirty="0">
                <a:solidFill>
                  <a:schemeClr val="tx1"/>
                </a:solidFill>
                <a:effectLst/>
                <a:latin typeface="Times New Roman" pitchFamily="18" charset="0"/>
                <a:ea typeface="+mn-ea"/>
                <a:cs typeface="+mn-cs"/>
              </a:rPr>
              <a:t>Marketing potential</a:t>
            </a:r>
          </a:p>
          <a:p>
            <a:r>
              <a:rPr lang="en-GB" sz="1200" kern="1200" dirty="0">
                <a:solidFill>
                  <a:schemeClr val="tx1"/>
                </a:solidFill>
                <a:effectLst/>
                <a:latin typeface="Times New Roman" pitchFamily="18" charset="0"/>
                <a:ea typeface="+mn-ea"/>
                <a:cs typeface="+mn-cs"/>
              </a:rPr>
              <a:t>Personalised learning</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Times New Roman" pitchFamily="18" charset="0"/>
                <a:ea typeface="+mn-ea"/>
                <a:cs typeface="+mn-cs"/>
              </a:rPr>
              <a:t>Ethical issues around accessing data. </a:t>
            </a:r>
            <a:endParaRPr lang="en-GB" dirty="0"/>
          </a:p>
          <a:p>
            <a:endParaRPr lang="en-GB" sz="1200" kern="1200" dirty="0">
              <a:solidFill>
                <a:schemeClr val="tx1"/>
              </a:solidFill>
              <a:effectLst/>
              <a:latin typeface="Times New Roman" pitchFamily="18"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02EEA13B-45C3-4051-9695-304EC912529F}" type="slidenum">
              <a:rPr lang="en-GB" smtClean="0"/>
              <a:pPr>
                <a:defRPr/>
              </a:pPr>
              <a:t>9</a:t>
            </a:fld>
            <a:endParaRPr lang="en-GB" dirty="0"/>
          </a:p>
        </p:txBody>
      </p:sp>
    </p:spTree>
    <p:extLst>
      <p:ext uri="{BB962C8B-B14F-4D97-AF65-F5344CB8AC3E}">
        <p14:creationId xmlns:p14="http://schemas.microsoft.com/office/powerpoint/2010/main" val="414917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EEA13B-45C3-4051-9695-304EC912529F}" type="slidenum">
              <a:rPr lang="en-GB" smtClean="0"/>
              <a:pPr>
                <a:defRPr/>
              </a:pPr>
              <a:t>11</a:t>
            </a:fld>
            <a:endParaRPr lang="en-GB" dirty="0"/>
          </a:p>
        </p:txBody>
      </p:sp>
    </p:spTree>
    <p:extLst>
      <p:ext uri="{BB962C8B-B14F-4D97-AF65-F5344CB8AC3E}">
        <p14:creationId xmlns:p14="http://schemas.microsoft.com/office/powerpoint/2010/main" val="707282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maughan library"/>
          <p:cNvPicPr>
            <a:picLocks noChangeAspect="1" noChangeArrowheads="1"/>
          </p:cNvPicPr>
          <p:nvPr/>
        </p:nvPicPr>
        <p:blipFill>
          <a:blip r:embed="rId2"/>
          <a:srcRect b="6528"/>
          <a:stretch>
            <a:fillRect/>
          </a:stretch>
        </p:blipFill>
        <p:spPr bwMode="auto">
          <a:xfrm>
            <a:off x="0" y="3429000"/>
            <a:ext cx="1524000" cy="1600200"/>
          </a:xfrm>
          <a:prstGeom prst="rect">
            <a:avLst/>
          </a:prstGeom>
          <a:noFill/>
          <a:ln w="9525">
            <a:noFill/>
            <a:miter lim="800000"/>
            <a:headEnd/>
            <a:tailEnd/>
          </a:ln>
        </p:spPr>
      </p:pic>
      <p:sp>
        <p:nvSpPr>
          <p:cNvPr id="5" name="Rectangle 12"/>
          <p:cNvSpPr>
            <a:spLocks noChangeArrowheads="1"/>
          </p:cNvSpPr>
          <p:nvPr/>
        </p:nvSpPr>
        <p:spPr bwMode="auto">
          <a:xfrm>
            <a:off x="0" y="6534150"/>
            <a:ext cx="9144000" cy="323850"/>
          </a:xfrm>
          <a:prstGeom prst="rect">
            <a:avLst/>
          </a:prstGeom>
          <a:solidFill>
            <a:schemeClr val="tx2"/>
          </a:solidFill>
          <a:ln w="9525">
            <a:noFill/>
            <a:miter lim="800000"/>
            <a:headEnd/>
            <a:tailEnd/>
          </a:ln>
          <a:effectLst/>
        </p:spPr>
        <p:txBody>
          <a:bodyPr wrap="none" anchor="ctr"/>
          <a:lstStyle/>
          <a:p>
            <a:pPr eaLnBrk="0" hangingPunct="0">
              <a:defRPr/>
            </a:pPr>
            <a:endParaRPr lang="en-GB" dirty="0">
              <a:cs typeface="+mn-cs"/>
            </a:endParaRPr>
          </a:p>
        </p:txBody>
      </p:sp>
      <p:pic>
        <p:nvPicPr>
          <p:cNvPr id="6" name="Picture 15" descr="web7_22_04"/>
          <p:cNvPicPr>
            <a:picLocks noChangeAspect="1" noChangeArrowheads="1"/>
          </p:cNvPicPr>
          <p:nvPr/>
        </p:nvPicPr>
        <p:blipFill>
          <a:blip r:embed="rId3"/>
          <a:srcRect/>
          <a:stretch>
            <a:fillRect/>
          </a:stretch>
        </p:blipFill>
        <p:spPr bwMode="auto">
          <a:xfrm>
            <a:off x="7696200" y="6642100"/>
            <a:ext cx="792163" cy="112713"/>
          </a:xfrm>
          <a:prstGeom prst="rect">
            <a:avLst/>
          </a:prstGeom>
          <a:noFill/>
          <a:ln w="9525">
            <a:noFill/>
            <a:miter lim="800000"/>
            <a:headEnd/>
            <a:tailEnd/>
          </a:ln>
        </p:spPr>
      </p:pic>
      <p:sp>
        <p:nvSpPr>
          <p:cNvPr id="7" name="Rectangle 24"/>
          <p:cNvSpPr>
            <a:spLocks noChangeArrowheads="1"/>
          </p:cNvSpPr>
          <p:nvPr/>
        </p:nvSpPr>
        <p:spPr bwMode="auto">
          <a:xfrm>
            <a:off x="0" y="0"/>
            <a:ext cx="9144000" cy="304800"/>
          </a:xfrm>
          <a:prstGeom prst="rect">
            <a:avLst/>
          </a:prstGeom>
          <a:solidFill>
            <a:schemeClr val="tx2"/>
          </a:solidFill>
          <a:ln w="9525">
            <a:noFill/>
            <a:miter lim="800000"/>
            <a:headEnd/>
            <a:tailEnd/>
          </a:ln>
          <a:effectLst/>
        </p:spPr>
        <p:txBody>
          <a:bodyPr wrap="none" anchor="ctr"/>
          <a:lstStyle/>
          <a:p>
            <a:pPr eaLnBrk="0" hangingPunct="0">
              <a:defRPr/>
            </a:pPr>
            <a:endParaRPr lang="en-GB" dirty="0">
              <a:cs typeface="+mn-cs"/>
            </a:endParaRPr>
          </a:p>
        </p:txBody>
      </p:sp>
      <p:pic>
        <p:nvPicPr>
          <p:cNvPr id="8" name="Picture 28" descr="grad-students"/>
          <p:cNvPicPr>
            <a:picLocks noChangeAspect="1" noChangeArrowheads="1"/>
          </p:cNvPicPr>
          <p:nvPr/>
        </p:nvPicPr>
        <p:blipFill>
          <a:blip r:embed="rId4"/>
          <a:srcRect/>
          <a:stretch>
            <a:fillRect/>
          </a:stretch>
        </p:blipFill>
        <p:spPr bwMode="auto">
          <a:xfrm>
            <a:off x="0" y="304800"/>
            <a:ext cx="1539875" cy="1600200"/>
          </a:xfrm>
          <a:prstGeom prst="rect">
            <a:avLst/>
          </a:prstGeom>
          <a:noFill/>
          <a:ln w="9525">
            <a:noFill/>
            <a:miter lim="800000"/>
            <a:headEnd/>
            <a:tailEnd/>
          </a:ln>
        </p:spPr>
      </p:pic>
      <p:pic>
        <p:nvPicPr>
          <p:cNvPr id="9" name="Picture 31" descr="006-GILDING"/>
          <p:cNvPicPr>
            <a:picLocks noChangeAspect="1" noChangeArrowheads="1"/>
          </p:cNvPicPr>
          <p:nvPr/>
        </p:nvPicPr>
        <p:blipFill>
          <a:blip r:embed="rId5"/>
          <a:srcRect/>
          <a:stretch>
            <a:fillRect/>
          </a:stretch>
        </p:blipFill>
        <p:spPr bwMode="auto">
          <a:xfrm>
            <a:off x="0" y="1905000"/>
            <a:ext cx="1524000" cy="1524000"/>
          </a:xfrm>
          <a:prstGeom prst="rect">
            <a:avLst/>
          </a:prstGeom>
          <a:noFill/>
          <a:ln w="9525">
            <a:noFill/>
            <a:miter lim="800000"/>
            <a:headEnd/>
            <a:tailEnd/>
          </a:ln>
        </p:spPr>
      </p:pic>
      <p:pic>
        <p:nvPicPr>
          <p:cNvPr id="10" name="Picture 32" descr="franklin"/>
          <p:cNvPicPr>
            <a:picLocks noChangeAspect="1" noChangeArrowheads="1"/>
          </p:cNvPicPr>
          <p:nvPr/>
        </p:nvPicPr>
        <p:blipFill>
          <a:blip r:embed="rId6"/>
          <a:srcRect/>
          <a:stretch>
            <a:fillRect/>
          </a:stretch>
        </p:blipFill>
        <p:spPr bwMode="auto">
          <a:xfrm>
            <a:off x="0" y="5029200"/>
            <a:ext cx="1524000" cy="1524000"/>
          </a:xfrm>
          <a:prstGeom prst="rect">
            <a:avLst/>
          </a:prstGeom>
          <a:noFill/>
          <a:ln w="9525">
            <a:noFill/>
            <a:miter lim="800000"/>
            <a:headEnd/>
            <a:tailEnd/>
          </a:ln>
        </p:spPr>
      </p:pic>
      <p:pic>
        <p:nvPicPr>
          <p:cNvPr id="11" name="Picture 33" descr="KCL_noUoL_A4_40mm_PowerPoint_blue"/>
          <p:cNvPicPr>
            <a:picLocks noChangeAspect="1" noChangeArrowheads="1"/>
          </p:cNvPicPr>
          <p:nvPr/>
        </p:nvPicPr>
        <p:blipFill>
          <a:blip r:embed="rId7"/>
          <a:srcRect/>
          <a:stretch>
            <a:fillRect/>
          </a:stretch>
        </p:blipFill>
        <p:spPr bwMode="auto">
          <a:xfrm>
            <a:off x="7380288" y="600075"/>
            <a:ext cx="1435100" cy="957263"/>
          </a:xfrm>
          <a:prstGeom prst="rect">
            <a:avLst/>
          </a:prstGeom>
          <a:noFill/>
          <a:ln w="9525">
            <a:noFill/>
            <a:miter lim="800000"/>
            <a:headEnd/>
            <a:tailEnd/>
          </a:ln>
        </p:spPr>
      </p:pic>
      <p:sp>
        <p:nvSpPr>
          <p:cNvPr id="3074" name="Rectangle 2"/>
          <p:cNvSpPr>
            <a:spLocks noGrp="1" noChangeArrowheads="1"/>
          </p:cNvSpPr>
          <p:nvPr>
            <p:ph type="ctrTitle"/>
          </p:nvPr>
        </p:nvSpPr>
        <p:spPr>
          <a:xfrm>
            <a:off x="1828800" y="2438400"/>
            <a:ext cx="6248400" cy="2362200"/>
          </a:xfrm>
        </p:spPr>
        <p:txBody>
          <a:bodyPr/>
          <a:lstStyle>
            <a:lvl1pPr>
              <a:lnSpc>
                <a:spcPct val="90000"/>
              </a:lnSpc>
              <a:defRPr sz="7200"/>
            </a:lvl1pPr>
          </a:lstStyle>
          <a:p>
            <a:r>
              <a:rPr lang="en-GB"/>
              <a:t>Click to edit Master title style</a:t>
            </a:r>
          </a:p>
        </p:txBody>
      </p:sp>
      <p:sp>
        <p:nvSpPr>
          <p:cNvPr id="3075" name="Rectangle 3"/>
          <p:cNvSpPr>
            <a:spLocks noGrp="1" noChangeArrowheads="1"/>
          </p:cNvSpPr>
          <p:nvPr>
            <p:ph type="subTitle" idx="1"/>
          </p:nvPr>
        </p:nvSpPr>
        <p:spPr>
          <a:xfrm>
            <a:off x="1828800" y="4953000"/>
            <a:ext cx="6248400" cy="838200"/>
          </a:xfrm>
        </p:spPr>
        <p:txBody>
          <a:bodyPr/>
          <a:lstStyle>
            <a:lvl1pPr>
              <a:defRPr sz="5400">
                <a:latin typeface="BureauGrotesqueThreeSeven" pitchFamily="2" charset="0"/>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4925B78-B2F4-4E2F-9D3F-A38E696A5AE3}"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143000"/>
            <a:ext cx="1905000"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62000" y="1143000"/>
            <a:ext cx="55626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F70366F-1DA2-422E-92A7-7C3AC938945B}"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3633A0B-B119-4E99-8D5B-637379AFF883}"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DF86F1C-4C45-4487-AD4D-E342323511C0}"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62000" y="22860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2860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926B5BC0-6BD2-4DB8-BECF-CB238ABFC2EC}"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29784B8B-AA17-45B6-9B93-1B679CFA17DA}"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9E32D593-FE14-4237-9E2D-7B1D6B64EDC5}"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4AC2A71-6844-4FAF-B4AE-6574F90F65C3}"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5B16F8B-E8C0-4FB7-BBD6-FFC8EBA5477E}"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BAE4912-C8CE-4847-AE8D-E8553F76835C}"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6534150"/>
            <a:ext cx="9144000" cy="323850"/>
          </a:xfrm>
          <a:prstGeom prst="rect">
            <a:avLst/>
          </a:prstGeom>
          <a:solidFill>
            <a:schemeClr val="tx2"/>
          </a:solidFill>
          <a:ln w="9525">
            <a:noFill/>
            <a:miter lim="800000"/>
            <a:headEnd/>
            <a:tailEnd/>
          </a:ln>
          <a:effectLst/>
        </p:spPr>
        <p:txBody>
          <a:bodyPr wrap="none" anchor="ctr"/>
          <a:lstStyle/>
          <a:p>
            <a:pPr eaLnBrk="0" hangingPunct="0">
              <a:defRPr/>
            </a:pPr>
            <a:endParaRPr lang="en-GB" dirty="0">
              <a:cs typeface="+mn-cs"/>
            </a:endParaRPr>
          </a:p>
        </p:txBody>
      </p:sp>
      <p:sp>
        <p:nvSpPr>
          <p:cNvPr id="1027" name="Rectangle 2"/>
          <p:cNvSpPr>
            <a:spLocks noGrp="1" noChangeArrowheads="1"/>
          </p:cNvSpPr>
          <p:nvPr>
            <p:ph type="title"/>
          </p:nvPr>
        </p:nvSpPr>
        <p:spPr bwMode="auto">
          <a:xfrm>
            <a:off x="762000" y="1143000"/>
            <a:ext cx="76200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762000" y="2286000"/>
            <a:ext cx="76200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0" name="Rectangle 6"/>
          <p:cNvSpPr>
            <a:spLocks noGrp="1" noChangeArrowheads="1"/>
          </p:cNvSpPr>
          <p:nvPr>
            <p:ph type="sldNum" sz="quarter" idx="4"/>
          </p:nvPr>
        </p:nvSpPr>
        <p:spPr bwMode="auto">
          <a:xfrm>
            <a:off x="142875" y="6534150"/>
            <a:ext cx="539750" cy="3238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defRPr sz="1000">
                <a:solidFill>
                  <a:schemeClr val="bg2"/>
                </a:solidFill>
                <a:latin typeface="Kings Caslon Display" pitchFamily="2" charset="0"/>
                <a:cs typeface="+mn-cs"/>
              </a:defRPr>
            </a:lvl1pPr>
          </a:lstStyle>
          <a:p>
            <a:pPr>
              <a:defRPr/>
            </a:pPr>
            <a:fld id="{05DDBD94-EE26-4C7A-99B2-6E53D4F5D1FC}" type="slidenum">
              <a:rPr lang="en-GB"/>
              <a:pPr>
                <a:defRPr/>
              </a:pPr>
              <a:t>‹#›</a:t>
            </a:fld>
            <a:endParaRPr lang="en-GB" dirty="0"/>
          </a:p>
        </p:txBody>
      </p:sp>
      <p:pic>
        <p:nvPicPr>
          <p:cNvPr id="2" name="Picture 26" descr="web7_22_04"/>
          <p:cNvPicPr>
            <a:picLocks noChangeAspect="1" noChangeArrowheads="1"/>
          </p:cNvPicPr>
          <p:nvPr/>
        </p:nvPicPr>
        <p:blipFill>
          <a:blip r:embed="rId13"/>
          <a:srcRect/>
          <a:stretch>
            <a:fillRect/>
          </a:stretch>
        </p:blipFill>
        <p:spPr bwMode="auto">
          <a:xfrm>
            <a:off x="7696200" y="6642100"/>
            <a:ext cx="792163" cy="112713"/>
          </a:xfrm>
          <a:prstGeom prst="rect">
            <a:avLst/>
          </a:prstGeom>
          <a:noFill/>
          <a:ln w="9525">
            <a:noFill/>
            <a:miter lim="800000"/>
            <a:headEnd/>
            <a:tailEnd/>
          </a:ln>
        </p:spPr>
      </p:pic>
      <p:sp>
        <p:nvSpPr>
          <p:cNvPr id="1051" name="Rectangle 27"/>
          <p:cNvSpPr>
            <a:spLocks noChangeArrowheads="1"/>
          </p:cNvSpPr>
          <p:nvPr/>
        </p:nvSpPr>
        <p:spPr bwMode="auto">
          <a:xfrm>
            <a:off x="0" y="0"/>
            <a:ext cx="9144000" cy="323850"/>
          </a:xfrm>
          <a:prstGeom prst="rect">
            <a:avLst/>
          </a:prstGeom>
          <a:solidFill>
            <a:schemeClr val="tx2"/>
          </a:solidFill>
          <a:ln w="9525">
            <a:noFill/>
            <a:miter lim="800000"/>
            <a:headEnd/>
            <a:tailEnd/>
          </a:ln>
          <a:effectLst/>
        </p:spPr>
        <p:txBody>
          <a:bodyPr wrap="none" anchor="ctr"/>
          <a:lstStyle/>
          <a:p>
            <a:pPr eaLnBrk="0" hangingPunct="0">
              <a:defRPr/>
            </a:pPr>
            <a:endParaRPr lang="en-GB" dirty="0">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l" rtl="0" eaLnBrk="0" fontAlgn="base" hangingPunct="0">
        <a:lnSpc>
          <a:spcPct val="80000"/>
        </a:lnSpc>
        <a:spcBef>
          <a:spcPct val="0"/>
        </a:spcBef>
        <a:spcAft>
          <a:spcPct val="0"/>
        </a:spcAft>
        <a:defRPr sz="4800">
          <a:solidFill>
            <a:schemeClr val="tx2"/>
          </a:solidFill>
          <a:latin typeface="+mj-lt"/>
          <a:ea typeface="+mj-ea"/>
          <a:cs typeface="+mj-cs"/>
        </a:defRPr>
      </a:lvl1pPr>
      <a:lvl2pPr algn="l" rtl="0" eaLnBrk="0" fontAlgn="base" hangingPunct="0">
        <a:lnSpc>
          <a:spcPct val="80000"/>
        </a:lnSpc>
        <a:spcBef>
          <a:spcPct val="0"/>
        </a:spcBef>
        <a:spcAft>
          <a:spcPct val="0"/>
        </a:spcAft>
        <a:defRPr sz="4800">
          <a:solidFill>
            <a:schemeClr val="tx2"/>
          </a:solidFill>
          <a:latin typeface="KingsBureauGrot ThreeSeven" pitchFamily="2" charset="0"/>
        </a:defRPr>
      </a:lvl2pPr>
      <a:lvl3pPr algn="l" rtl="0" eaLnBrk="0" fontAlgn="base" hangingPunct="0">
        <a:lnSpc>
          <a:spcPct val="80000"/>
        </a:lnSpc>
        <a:spcBef>
          <a:spcPct val="0"/>
        </a:spcBef>
        <a:spcAft>
          <a:spcPct val="0"/>
        </a:spcAft>
        <a:defRPr sz="4800">
          <a:solidFill>
            <a:schemeClr val="tx2"/>
          </a:solidFill>
          <a:latin typeface="KingsBureauGrot ThreeSeven" pitchFamily="2" charset="0"/>
        </a:defRPr>
      </a:lvl3pPr>
      <a:lvl4pPr algn="l" rtl="0" eaLnBrk="0" fontAlgn="base" hangingPunct="0">
        <a:lnSpc>
          <a:spcPct val="80000"/>
        </a:lnSpc>
        <a:spcBef>
          <a:spcPct val="0"/>
        </a:spcBef>
        <a:spcAft>
          <a:spcPct val="0"/>
        </a:spcAft>
        <a:defRPr sz="4800">
          <a:solidFill>
            <a:schemeClr val="tx2"/>
          </a:solidFill>
          <a:latin typeface="KingsBureauGrot ThreeSeven" pitchFamily="2" charset="0"/>
        </a:defRPr>
      </a:lvl4pPr>
      <a:lvl5pPr algn="l" rtl="0" eaLnBrk="0" fontAlgn="base" hangingPunct="0">
        <a:lnSpc>
          <a:spcPct val="80000"/>
        </a:lnSpc>
        <a:spcBef>
          <a:spcPct val="0"/>
        </a:spcBef>
        <a:spcAft>
          <a:spcPct val="0"/>
        </a:spcAft>
        <a:defRPr sz="4800">
          <a:solidFill>
            <a:schemeClr val="tx2"/>
          </a:solidFill>
          <a:latin typeface="KingsBureauGrot ThreeSeven" pitchFamily="2" charset="0"/>
        </a:defRPr>
      </a:lvl5pPr>
      <a:lvl6pPr marL="457200" algn="l" rtl="0" eaLnBrk="0" fontAlgn="base" hangingPunct="0">
        <a:lnSpc>
          <a:spcPct val="80000"/>
        </a:lnSpc>
        <a:spcBef>
          <a:spcPct val="0"/>
        </a:spcBef>
        <a:spcAft>
          <a:spcPct val="0"/>
        </a:spcAft>
        <a:defRPr sz="4800">
          <a:solidFill>
            <a:schemeClr val="tx2"/>
          </a:solidFill>
          <a:latin typeface="KingsBureauGrot ThreeSeven" pitchFamily="2" charset="0"/>
        </a:defRPr>
      </a:lvl6pPr>
      <a:lvl7pPr marL="914400" algn="l" rtl="0" eaLnBrk="0" fontAlgn="base" hangingPunct="0">
        <a:lnSpc>
          <a:spcPct val="80000"/>
        </a:lnSpc>
        <a:spcBef>
          <a:spcPct val="0"/>
        </a:spcBef>
        <a:spcAft>
          <a:spcPct val="0"/>
        </a:spcAft>
        <a:defRPr sz="4800">
          <a:solidFill>
            <a:schemeClr val="tx2"/>
          </a:solidFill>
          <a:latin typeface="KingsBureauGrot ThreeSeven" pitchFamily="2" charset="0"/>
        </a:defRPr>
      </a:lvl7pPr>
      <a:lvl8pPr marL="1371600" algn="l" rtl="0" eaLnBrk="0" fontAlgn="base" hangingPunct="0">
        <a:lnSpc>
          <a:spcPct val="80000"/>
        </a:lnSpc>
        <a:spcBef>
          <a:spcPct val="0"/>
        </a:spcBef>
        <a:spcAft>
          <a:spcPct val="0"/>
        </a:spcAft>
        <a:defRPr sz="4800">
          <a:solidFill>
            <a:schemeClr val="tx2"/>
          </a:solidFill>
          <a:latin typeface="KingsBureauGrot ThreeSeven" pitchFamily="2" charset="0"/>
        </a:defRPr>
      </a:lvl8pPr>
      <a:lvl9pPr marL="1828800" algn="l" rtl="0" eaLnBrk="0" fontAlgn="base" hangingPunct="0">
        <a:lnSpc>
          <a:spcPct val="80000"/>
        </a:lnSpc>
        <a:spcBef>
          <a:spcPct val="0"/>
        </a:spcBef>
        <a:spcAft>
          <a:spcPct val="0"/>
        </a:spcAft>
        <a:defRPr sz="4800">
          <a:solidFill>
            <a:schemeClr val="tx2"/>
          </a:solidFill>
          <a:latin typeface="KingsBureauGrot ThreeSeven" pitchFamily="2" charset="0"/>
        </a:defRPr>
      </a:lvl9pPr>
    </p:titleStyle>
    <p:bodyStyle>
      <a:lvl1pPr algn="l" rtl="0" eaLnBrk="0" fontAlgn="base" hangingPunct="0">
        <a:lnSpc>
          <a:spcPct val="120000"/>
        </a:lnSpc>
        <a:spcBef>
          <a:spcPct val="20000"/>
        </a:spcBef>
        <a:spcAft>
          <a:spcPct val="0"/>
        </a:spcAft>
        <a:defRPr sz="3200">
          <a:solidFill>
            <a:schemeClr val="tx1"/>
          </a:solidFill>
          <a:latin typeface="+mn-lt"/>
          <a:ea typeface="+mn-ea"/>
          <a:cs typeface="+mn-cs"/>
        </a:defRPr>
      </a:lvl1pPr>
      <a:lvl2pPr marL="571500" indent="-190500" algn="l" rtl="0" eaLnBrk="0" fontAlgn="base" hangingPunct="0">
        <a:spcBef>
          <a:spcPct val="20000"/>
        </a:spcBef>
        <a:spcAft>
          <a:spcPct val="0"/>
        </a:spcAft>
        <a:buClr>
          <a:schemeClr val="tx2"/>
        </a:buClr>
        <a:buFont typeface="Times New Roman" pitchFamily="18" charset="0"/>
        <a:buChar char="•"/>
        <a:defRPr sz="2800">
          <a:solidFill>
            <a:schemeClr val="tx1"/>
          </a:solidFill>
          <a:latin typeface="+mn-lt"/>
        </a:defRPr>
      </a:lvl2pPr>
      <a:lvl3pPr marL="952500" indent="-190500" algn="l" rtl="0" eaLnBrk="0" fontAlgn="base" hangingPunct="0">
        <a:spcBef>
          <a:spcPct val="20000"/>
        </a:spcBef>
        <a:spcAft>
          <a:spcPct val="0"/>
        </a:spcAft>
        <a:buClr>
          <a:schemeClr val="tx2"/>
        </a:buClr>
        <a:buChar char="•"/>
        <a:defRPr sz="2400">
          <a:solidFill>
            <a:schemeClr val="tx1"/>
          </a:solidFill>
          <a:latin typeface="+mn-lt"/>
        </a:defRPr>
      </a:lvl3pPr>
      <a:lvl4pPr marL="1333500" indent="-190500" algn="l" rtl="0" eaLnBrk="0" fontAlgn="base" hangingPunct="0">
        <a:spcBef>
          <a:spcPct val="20000"/>
        </a:spcBef>
        <a:spcAft>
          <a:spcPct val="0"/>
        </a:spcAft>
        <a:buClr>
          <a:schemeClr val="tx2"/>
        </a:buClr>
        <a:buChar char="–"/>
        <a:defRPr sz="2000">
          <a:solidFill>
            <a:schemeClr val="tx1"/>
          </a:solidFill>
          <a:latin typeface="+mn-lt"/>
        </a:defRPr>
      </a:lvl4pPr>
      <a:lvl5pPr marL="1714500" indent="-190500" algn="l" rtl="0" eaLnBrk="0" fontAlgn="base" hangingPunct="0">
        <a:spcBef>
          <a:spcPct val="20000"/>
        </a:spcBef>
        <a:spcAft>
          <a:spcPct val="0"/>
        </a:spcAft>
        <a:buClr>
          <a:schemeClr val="tx2"/>
        </a:buClr>
        <a:buChar char="–"/>
        <a:defRPr>
          <a:solidFill>
            <a:schemeClr val="tx1"/>
          </a:solidFill>
          <a:latin typeface="+mn-lt"/>
        </a:defRPr>
      </a:lvl5pPr>
      <a:lvl6pPr marL="2171700" indent="-190500" algn="l" rtl="0" eaLnBrk="0" fontAlgn="base" hangingPunct="0">
        <a:spcBef>
          <a:spcPct val="20000"/>
        </a:spcBef>
        <a:spcAft>
          <a:spcPct val="0"/>
        </a:spcAft>
        <a:buClr>
          <a:schemeClr val="tx2"/>
        </a:buClr>
        <a:buChar char="–"/>
        <a:defRPr>
          <a:solidFill>
            <a:schemeClr val="tx1"/>
          </a:solidFill>
          <a:latin typeface="+mn-lt"/>
        </a:defRPr>
      </a:lvl6pPr>
      <a:lvl7pPr marL="2628900" indent="-190500" algn="l" rtl="0" eaLnBrk="0" fontAlgn="base" hangingPunct="0">
        <a:spcBef>
          <a:spcPct val="20000"/>
        </a:spcBef>
        <a:spcAft>
          <a:spcPct val="0"/>
        </a:spcAft>
        <a:buClr>
          <a:schemeClr val="tx2"/>
        </a:buClr>
        <a:buChar char="–"/>
        <a:defRPr>
          <a:solidFill>
            <a:schemeClr val="tx1"/>
          </a:solidFill>
          <a:latin typeface="+mn-lt"/>
        </a:defRPr>
      </a:lvl7pPr>
      <a:lvl8pPr marL="3086100" indent="-190500" algn="l" rtl="0" eaLnBrk="0" fontAlgn="base" hangingPunct="0">
        <a:spcBef>
          <a:spcPct val="20000"/>
        </a:spcBef>
        <a:spcAft>
          <a:spcPct val="0"/>
        </a:spcAft>
        <a:buClr>
          <a:schemeClr val="tx2"/>
        </a:buClr>
        <a:buChar char="–"/>
        <a:defRPr>
          <a:solidFill>
            <a:schemeClr val="tx1"/>
          </a:solidFill>
          <a:latin typeface="+mn-lt"/>
        </a:defRPr>
      </a:lvl8pPr>
      <a:lvl9pPr marL="3543300" indent="-190500" algn="l" rtl="0" eaLnBrk="0" fontAlgn="base" hangingPunct="0">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esearchinlearningtechnology.net/index.php/rlt/article/view/2936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obhe.ac.uk/documents/view_details?id=93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aisel.aisnet.org/cgi/viewcontent.cgi?article=1045&amp;context=confirm201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Michael.flavin@kcl.ac.uk"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835150" y="2060575"/>
            <a:ext cx="6248400" cy="2362200"/>
          </a:xfrm>
        </p:spPr>
        <p:txBody>
          <a:bodyPr/>
          <a:lstStyle/>
          <a:p>
            <a:pPr algn="ctr"/>
            <a:r>
              <a:rPr lang="en-GB" sz="2800" dirty="0"/>
              <a:t> </a:t>
            </a:r>
            <a:br>
              <a:rPr lang="en-GB" sz="2800" dirty="0"/>
            </a:br>
            <a:r>
              <a:rPr lang="en-GB" sz="2800" dirty="0"/>
              <a:t/>
            </a:r>
            <a:br>
              <a:rPr lang="en-GB" sz="2800" dirty="0"/>
            </a:br>
            <a:r>
              <a:rPr lang="en-GB" sz="2800" dirty="0"/>
              <a:t>Disruptive Technology Enhanced Learning</a:t>
            </a:r>
            <a:r>
              <a:rPr lang="en-US" sz="2000" dirty="0">
                <a:solidFill>
                  <a:schemeClr val="tx1"/>
                </a:solidFill>
                <a:latin typeface="Calibri" pitchFamily="34" charset="0"/>
              </a:rPr>
              <a:t/>
            </a:r>
            <a:br>
              <a:rPr lang="en-US" sz="2000" dirty="0">
                <a:solidFill>
                  <a:schemeClr val="tx1"/>
                </a:solidFill>
                <a:latin typeface="Calibri" pitchFamily="34" charset="0"/>
              </a:rPr>
            </a:br>
            <a:r>
              <a:rPr lang="en-US" sz="2000" dirty="0">
                <a:solidFill>
                  <a:schemeClr val="tx1"/>
                </a:solidFill>
                <a:latin typeface="Calibri" pitchFamily="34" charset="0"/>
              </a:rPr>
              <a:t/>
            </a:r>
            <a:br>
              <a:rPr lang="en-US" sz="2000" dirty="0">
                <a:solidFill>
                  <a:schemeClr val="tx1"/>
                </a:solidFill>
                <a:latin typeface="Calibri" pitchFamily="34" charset="0"/>
              </a:rPr>
            </a:br>
            <a:r>
              <a:rPr lang="en-US" sz="2000" dirty="0">
                <a:solidFill>
                  <a:schemeClr val="tx1"/>
                </a:solidFill>
                <a:latin typeface="Calibri" pitchFamily="34" charset="0"/>
              </a:rPr>
              <a:t/>
            </a:r>
            <a:br>
              <a:rPr lang="en-US" sz="2000" dirty="0">
                <a:solidFill>
                  <a:schemeClr val="tx1"/>
                </a:solidFill>
                <a:latin typeface="Calibri" pitchFamily="34" charset="0"/>
              </a:rPr>
            </a:br>
            <a:r>
              <a:rPr lang="en-US" sz="2000" dirty="0">
                <a:solidFill>
                  <a:schemeClr val="tx1"/>
                </a:solidFill>
                <a:latin typeface="Calibri" pitchFamily="34" charset="0"/>
              </a:rPr>
              <a:t>Michael Flavin</a:t>
            </a:r>
            <a:br>
              <a:rPr lang="en-US" sz="2000" dirty="0">
                <a:solidFill>
                  <a:schemeClr val="tx1"/>
                </a:solidFill>
                <a:latin typeface="Calibri" pitchFamily="34" charset="0"/>
              </a:rPr>
            </a:br>
            <a:r>
              <a:rPr lang="en-US" sz="2000" dirty="0">
                <a:solidFill>
                  <a:schemeClr val="tx1"/>
                </a:solidFill>
                <a:latin typeface="Calibri" pitchFamily="34" charset="0"/>
              </a:rPr>
              <a:t/>
            </a:r>
            <a:br>
              <a:rPr lang="en-US" sz="2000" dirty="0">
                <a:solidFill>
                  <a:schemeClr val="tx1"/>
                </a:solidFill>
                <a:latin typeface="Calibri" pitchFamily="34" charset="0"/>
              </a:rPr>
            </a:br>
            <a:r>
              <a:rPr lang="en-US" sz="2000" dirty="0">
                <a:solidFill>
                  <a:schemeClr val="tx1"/>
                </a:solidFill>
                <a:latin typeface="Calibri" pitchFamily="34" charset="0"/>
              </a:rPr>
              <a:t/>
            </a:r>
            <a:br>
              <a:rPr lang="en-US" sz="2000" dirty="0">
                <a:solidFill>
                  <a:schemeClr val="tx1"/>
                </a:solidFill>
                <a:latin typeface="Calibri" pitchFamily="34" charset="0"/>
              </a:rPr>
            </a:br>
            <a:endParaRPr lang="en-GB" sz="20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joys of the Virtual Learning Environment</a:t>
            </a:r>
            <a:br>
              <a:rPr lang="en-GB" dirty="0"/>
            </a:br>
            <a:r>
              <a:rPr lang="en-GB" sz="1200" dirty="0"/>
              <a:t>© Bridgeman images</a:t>
            </a:r>
            <a:endParaRPr lang="en-GB" dirty="0"/>
          </a:p>
        </p:txBody>
      </p:sp>
      <p:sp>
        <p:nvSpPr>
          <p:cNvPr id="4" name="Slide Number Placeholder 3"/>
          <p:cNvSpPr>
            <a:spLocks noGrp="1"/>
          </p:cNvSpPr>
          <p:nvPr>
            <p:ph type="sldNum" sz="quarter" idx="10"/>
          </p:nvPr>
        </p:nvSpPr>
        <p:spPr/>
        <p:txBody>
          <a:bodyPr/>
          <a:lstStyle/>
          <a:p>
            <a:pPr>
              <a:defRPr/>
            </a:pPr>
            <a:fld id="{23633A0B-B119-4E99-8D5B-637379AFF883}" type="slidenum">
              <a:rPr lang="en-GB" smtClean="0"/>
              <a:pPr>
                <a:defRPr/>
              </a:pPr>
              <a:t>10</a:t>
            </a:fld>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2636912"/>
            <a:ext cx="2293200" cy="2808000"/>
          </a:xfrm>
        </p:spPr>
      </p:pic>
    </p:spTree>
    <p:extLst>
      <p:ext uri="{BB962C8B-B14F-4D97-AF65-F5344CB8AC3E}">
        <p14:creationId xmlns:p14="http://schemas.microsoft.com/office/powerpoint/2010/main" val="2922772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VLEs and social networking technologies</a:t>
            </a:r>
          </a:p>
        </p:txBody>
      </p:sp>
      <p:sp>
        <p:nvSpPr>
          <p:cNvPr id="3" name="Content Placeholder 2"/>
          <p:cNvSpPr>
            <a:spLocks noGrp="1"/>
          </p:cNvSpPr>
          <p:nvPr>
            <p:ph idx="1"/>
          </p:nvPr>
        </p:nvSpPr>
        <p:spPr/>
        <p:txBody>
          <a:bodyPr/>
          <a:lstStyle/>
          <a:p>
            <a:r>
              <a:rPr lang="en-GB" sz="1800" dirty="0"/>
              <a:t>‘security blanket,’ ‘crutch,’ ‘electronic filing cabinet’ (Fry and Love, 2011, p.54</a:t>
            </a:r>
            <a:r>
              <a:rPr lang="en-GB" sz="1800" dirty="0" smtClean="0"/>
              <a:t>).</a:t>
            </a:r>
          </a:p>
          <a:p>
            <a:endParaRPr lang="en-GB" sz="1800" dirty="0"/>
          </a:p>
          <a:p>
            <a:r>
              <a:rPr lang="en-GB" sz="1800" dirty="0"/>
              <a:t>The VLE is ‘little other than a flexible and accessible library’ (Gordon, 2014, p.10</a:t>
            </a:r>
            <a:r>
              <a:rPr lang="en-GB" sz="1800"/>
              <a:t>). </a:t>
            </a:r>
            <a:endParaRPr lang="en-GB" sz="1800" smtClean="0"/>
          </a:p>
          <a:p>
            <a:endParaRPr lang="en-GB" sz="1800" dirty="0"/>
          </a:p>
          <a:p>
            <a:r>
              <a:rPr lang="en-GB" sz="1800" dirty="0"/>
              <a:t>Facebook to support a course is ‘a little too intimate’ (Salmon </a:t>
            </a:r>
            <a:r>
              <a:rPr lang="en-GB" sz="1800" i="1" dirty="0"/>
              <a:t>et al</a:t>
            </a:r>
            <a:r>
              <a:rPr lang="en-GB" sz="1800" dirty="0"/>
              <a:t>., 2015, p.10). </a:t>
            </a:r>
          </a:p>
        </p:txBody>
      </p:sp>
      <p:sp>
        <p:nvSpPr>
          <p:cNvPr id="4" name="Slide Number Placeholder 3"/>
          <p:cNvSpPr>
            <a:spLocks noGrp="1"/>
          </p:cNvSpPr>
          <p:nvPr>
            <p:ph type="sldNum" sz="quarter" idx="10"/>
          </p:nvPr>
        </p:nvSpPr>
        <p:spPr/>
        <p:txBody>
          <a:bodyPr/>
          <a:lstStyle/>
          <a:p>
            <a:pPr>
              <a:defRPr/>
            </a:pPr>
            <a:fld id="{23633A0B-B119-4E99-8D5B-637379AFF883}" type="slidenum">
              <a:rPr lang="en-GB" smtClean="0"/>
              <a:pPr>
                <a:defRPr/>
              </a:pPr>
              <a:t>11</a:t>
            </a:fld>
            <a:endParaRPr lang="en-GB" dirty="0"/>
          </a:p>
        </p:txBody>
      </p:sp>
    </p:spTree>
    <p:extLst>
      <p:ext uri="{BB962C8B-B14F-4D97-AF65-F5344CB8AC3E}">
        <p14:creationId xmlns:p14="http://schemas.microsoft.com/office/powerpoint/2010/main" val="1118155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dirty="0"/>
              <a:t>MOOCs</a:t>
            </a:r>
          </a:p>
        </p:txBody>
      </p:sp>
      <p:sp>
        <p:nvSpPr>
          <p:cNvPr id="14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695F59D-2387-4B77-A6DB-CF861FB58E99}" type="slidenum">
              <a:rPr lang="en-GB" altLang="en-US" sz="1000" smtClean="0">
                <a:solidFill>
                  <a:schemeClr val="bg2"/>
                </a:solidFill>
                <a:latin typeface="Kings Caslon Display" panose="02000503000000020003" pitchFamily="2" charset="0"/>
              </a:rPr>
              <a:pPr/>
              <a:t>12</a:t>
            </a:fld>
            <a:endParaRPr lang="en-GB" altLang="en-US" sz="1000" dirty="0">
              <a:solidFill>
                <a:schemeClr val="bg2"/>
              </a:solidFill>
              <a:latin typeface="Kings Caslon Display" panose="02000503000000020003" pitchFamily="2" charset="0"/>
            </a:endParaRPr>
          </a:p>
        </p:txBody>
      </p:sp>
      <p:sp>
        <p:nvSpPr>
          <p:cNvPr id="2" name="Content Placeholder 1"/>
          <p:cNvSpPr>
            <a:spLocks noGrp="1"/>
          </p:cNvSpPr>
          <p:nvPr>
            <p:ph idx="1"/>
          </p:nvPr>
        </p:nvSpPr>
        <p:spPr/>
        <p:txBody>
          <a:bodyPr/>
          <a:lstStyle/>
          <a:p>
            <a:pPr marL="285750" indent="-285750">
              <a:buFont typeface="Courier New" panose="02070309020205020404" pitchFamily="49" charset="0"/>
              <a:buChar char="o"/>
            </a:pPr>
            <a:r>
              <a:rPr lang="en-US" sz="1800" dirty="0"/>
              <a:t>free </a:t>
            </a:r>
          </a:p>
          <a:p>
            <a:pPr marL="285750" indent="-285750">
              <a:buFont typeface="Courier New" panose="02070309020205020404" pitchFamily="49" charset="0"/>
              <a:buChar char="o"/>
            </a:pPr>
            <a:r>
              <a:rPr lang="en-US" sz="1800" dirty="0"/>
              <a:t>convenient </a:t>
            </a:r>
          </a:p>
          <a:p>
            <a:pPr marL="285750" indent="-285750">
              <a:buFont typeface="Courier New" panose="02070309020205020404" pitchFamily="49" charset="0"/>
              <a:buChar char="o"/>
            </a:pPr>
            <a:r>
              <a:rPr lang="en-US" sz="1800" dirty="0"/>
              <a:t>scalable </a:t>
            </a:r>
          </a:p>
          <a:p>
            <a:pPr marL="285750" indent="-285750">
              <a:buFont typeface="Courier New" panose="02070309020205020404" pitchFamily="49" charset="0"/>
              <a:buChar char="o"/>
            </a:pPr>
            <a:r>
              <a:rPr lang="en-US" sz="1800" dirty="0"/>
              <a:t>widen access </a:t>
            </a:r>
          </a:p>
          <a:p>
            <a:pPr marL="285750" indent="-285750">
              <a:buFont typeface="Courier New" panose="02070309020205020404" pitchFamily="49" charset="0"/>
              <a:buChar char="o"/>
            </a:pPr>
            <a:r>
              <a:rPr lang="en-US" sz="1800" dirty="0"/>
              <a:t>motivational content for pre-university students  (Gordon, 2014, p.17). </a:t>
            </a:r>
          </a:p>
          <a:p>
            <a:pPr marL="285750" indent="-285750">
              <a:buFont typeface="Courier New" panose="02070309020205020404" pitchFamily="49" charset="0"/>
              <a:buChar char="o"/>
            </a:pPr>
            <a:r>
              <a:rPr lang="en-US" sz="1800" dirty="0"/>
              <a:t>They can also enhance a university’s brand recognition (Burd </a:t>
            </a:r>
            <a:r>
              <a:rPr lang="en-US" sz="1800" i="1" dirty="0"/>
              <a:t>et al</a:t>
            </a:r>
            <a:r>
              <a:rPr lang="en-US" sz="1800" dirty="0"/>
              <a:t>., 2015, p.47).</a:t>
            </a:r>
          </a:p>
          <a:p>
            <a:endParaRPr lang="en-US"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3657546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MOOCs</a:t>
            </a:r>
          </a:p>
        </p:txBody>
      </p:sp>
      <p:sp>
        <p:nvSpPr>
          <p:cNvPr id="3" name="Content Placeholder 2"/>
          <p:cNvSpPr>
            <a:spLocks noGrp="1"/>
          </p:cNvSpPr>
          <p:nvPr>
            <p:ph idx="1"/>
          </p:nvPr>
        </p:nvSpPr>
        <p:spPr/>
        <p:txBody>
          <a:bodyPr/>
          <a:lstStyle/>
          <a:p>
            <a:r>
              <a:rPr lang="en-GB" sz="1800" dirty="0"/>
              <a:t>High dropout rates (Diver and Martinez, 2015; Ng’ambi, 2015). </a:t>
            </a:r>
          </a:p>
          <a:p>
            <a:endParaRPr lang="en-GB" sz="1800" dirty="0"/>
          </a:p>
          <a:p>
            <a:r>
              <a:rPr lang="en-GB" sz="1800" dirty="0"/>
              <a:t>Expensive for institutions (Gallagher &amp; Garrett, 2013; Hollands and Tirthali, 2014).</a:t>
            </a:r>
          </a:p>
          <a:p>
            <a:endParaRPr lang="en-GB" sz="1800" dirty="0"/>
          </a:p>
          <a:p>
            <a:r>
              <a:rPr lang="en-GB" sz="1800" dirty="0"/>
              <a:t>MOOC platforms have made little impression so far on TEL activity and are, ‘a long way from being a mainstream concern’ (UCISA, 2014, p.35).</a:t>
            </a:r>
          </a:p>
          <a:p>
            <a:endParaRPr lang="en-GB" sz="1800" dirty="0"/>
          </a:p>
          <a:p>
            <a:r>
              <a:rPr lang="en-US" sz="1800" dirty="0"/>
              <a:t>Continuing professional development (Gordon, 2014; Laurillard, 2016).</a:t>
            </a:r>
          </a:p>
          <a:p>
            <a:endParaRPr lang="en-US" sz="1800" dirty="0"/>
          </a:p>
          <a:p>
            <a:r>
              <a:rPr lang="en-US" sz="1800" dirty="0"/>
              <a:t>Compromising openness to find a sustainable niche? </a:t>
            </a:r>
          </a:p>
          <a:p>
            <a:endParaRPr lang="en-GB" sz="2000" dirty="0"/>
          </a:p>
          <a:p>
            <a:endParaRPr lang="en-GB" dirty="0"/>
          </a:p>
        </p:txBody>
      </p:sp>
      <p:sp>
        <p:nvSpPr>
          <p:cNvPr id="4" name="Slide Number Placeholder 3"/>
          <p:cNvSpPr>
            <a:spLocks noGrp="1"/>
          </p:cNvSpPr>
          <p:nvPr>
            <p:ph type="sldNum" sz="quarter" idx="10"/>
          </p:nvPr>
        </p:nvSpPr>
        <p:spPr/>
        <p:txBody>
          <a:bodyPr/>
          <a:lstStyle/>
          <a:p>
            <a:pPr>
              <a:defRPr/>
            </a:pPr>
            <a:fld id="{23633A0B-B119-4E99-8D5B-637379AFF883}" type="slidenum">
              <a:rPr lang="en-GB" smtClean="0"/>
              <a:pPr>
                <a:defRPr/>
              </a:pPr>
              <a:t>13</a:t>
            </a:fld>
            <a:endParaRPr lang="en-GB" dirty="0"/>
          </a:p>
        </p:txBody>
      </p:sp>
    </p:spTree>
    <p:extLst>
      <p:ext uri="{BB962C8B-B14F-4D97-AF65-F5344CB8AC3E}">
        <p14:creationId xmlns:p14="http://schemas.microsoft.com/office/powerpoint/2010/main" val="1508890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2000" dirty="0"/>
              <a:t>Disruptive Innovation is a useful lens for examining technology enhanced learning.</a:t>
            </a:r>
          </a:p>
          <a:p>
            <a:endParaRPr lang="en-GB" sz="2000" dirty="0"/>
          </a:p>
          <a:p>
            <a:r>
              <a:rPr lang="en-GB" sz="2000" dirty="0"/>
              <a:t>What all sustaining technologies have in common is that they improve the performance of established products… Disruptive technologies bring to market a very different value proposition than had been available previously… Products based on disruptive technologies are typically </a:t>
            </a:r>
            <a:r>
              <a:rPr lang="en-GB" sz="2000" b="1" dirty="0"/>
              <a:t>cheaper, simpler, smaller, and, frequently, more convenient to use</a:t>
            </a:r>
            <a:r>
              <a:rPr lang="en-GB" sz="2000" dirty="0"/>
              <a:t>. (Christensen, 1997, p. xv)</a:t>
            </a:r>
          </a:p>
          <a:p>
            <a:endParaRPr lang="en-GB" sz="2400" dirty="0"/>
          </a:p>
          <a:p>
            <a:endParaRPr lang="en-GB" sz="2400" dirty="0"/>
          </a:p>
        </p:txBody>
      </p:sp>
      <p:sp>
        <p:nvSpPr>
          <p:cNvPr id="4" name="Slide Number Placeholder 3"/>
          <p:cNvSpPr>
            <a:spLocks noGrp="1"/>
          </p:cNvSpPr>
          <p:nvPr>
            <p:ph type="sldNum" sz="quarter" idx="10"/>
          </p:nvPr>
        </p:nvSpPr>
        <p:spPr/>
        <p:txBody>
          <a:bodyPr/>
          <a:lstStyle/>
          <a:p>
            <a:pPr>
              <a:defRPr/>
            </a:pPr>
            <a:fld id="{23633A0B-B119-4E99-8D5B-637379AFF883}" type="slidenum">
              <a:rPr lang="en-GB" smtClean="0"/>
              <a:pPr>
                <a:defRPr/>
              </a:pPr>
              <a:t>14</a:t>
            </a:fld>
            <a:endParaRPr lang="en-GB" dirty="0"/>
          </a:p>
        </p:txBody>
      </p:sp>
    </p:spTree>
    <p:extLst>
      <p:ext uri="{BB962C8B-B14F-4D97-AF65-F5344CB8AC3E}">
        <p14:creationId xmlns:p14="http://schemas.microsoft.com/office/powerpoint/2010/main" val="4111432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lstStyle/>
          <a:p>
            <a:r>
              <a:rPr lang="en-GB" sz="1200" dirty="0"/>
              <a:t>Baer, L. &amp; Campbell, J. (2012) ‘From Metrics to Analytics, Reporting to Action: Analytics’ Role in Changing the Learning Environment’, in, Oblinger, D.G., Ed., </a:t>
            </a:r>
            <a:r>
              <a:rPr lang="en-GB" sz="1200" i="1" dirty="0"/>
              <a:t>Game Changers: Education and Information Technologies</a:t>
            </a:r>
            <a:r>
              <a:rPr lang="en-GB" sz="1200" dirty="0"/>
              <a:t>, Louisville, CO, Educause</a:t>
            </a:r>
          </a:p>
          <a:p>
            <a:r>
              <a:rPr lang="en-GB" sz="1200" dirty="0"/>
              <a:t>Bowen, W.G. (2012) ‘The “Cost Disease” in Higher Education: Is Technology the Answer?’ The Tanner Lectures, October 2012 (Stanford, CT: Stanford University).</a:t>
            </a:r>
          </a:p>
          <a:p>
            <a:r>
              <a:rPr lang="en-GB" sz="1200" dirty="0"/>
              <a:t>Burd, E.L., Smith, S.P. &amp; Reisman, S. (2015) ‘Exploring Business Models for MOOCs in Higher Education’, </a:t>
            </a:r>
            <a:r>
              <a:rPr lang="en-GB" sz="1200" i="1" dirty="0"/>
              <a:t>Innovative Higher Education,</a:t>
            </a:r>
            <a:r>
              <a:rPr lang="en-GB" sz="1200" dirty="0"/>
              <a:t> 40, 37-49.</a:t>
            </a:r>
            <a:endParaRPr lang="en-US" sz="1200" dirty="0"/>
          </a:p>
          <a:p>
            <a:r>
              <a:rPr lang="en-GB" sz="1200" dirty="0"/>
              <a:t>Christensen, C. M. (1997) </a:t>
            </a:r>
            <a:r>
              <a:rPr lang="en-GB" sz="1200" i="1" dirty="0"/>
              <a:t>The innovator's dilemma: When new technologies cause great firms to fail</a:t>
            </a:r>
            <a:r>
              <a:rPr lang="en-GB" sz="1200" dirty="0"/>
              <a:t> (Boston, Mass: Harvard Business School Press). </a:t>
            </a:r>
          </a:p>
          <a:p>
            <a:r>
              <a:rPr lang="en-GB" sz="1200" dirty="0"/>
              <a:t>Christensen, C. M., &amp; Raynor, M. E. (2003) </a:t>
            </a:r>
            <a:r>
              <a:rPr lang="en-GB" sz="1200" i="1" dirty="0"/>
              <a:t>The innovator's solution: Creating and sustaining successful growth</a:t>
            </a:r>
            <a:r>
              <a:rPr lang="en-GB" sz="1200" dirty="0"/>
              <a:t> (Boston, Mass: Harvard Business School Press). </a:t>
            </a:r>
          </a:p>
          <a:p>
            <a:r>
              <a:rPr lang="en-GB" sz="1200" dirty="0"/>
              <a:t>Diver, P. &amp; Martinez, I. (2015) ‘MOOCs as a massive research laboratory: opportunities and challenges’, </a:t>
            </a:r>
            <a:r>
              <a:rPr lang="en-GB" sz="1200" i="1" dirty="0"/>
              <a:t>Distance Education</a:t>
            </a:r>
            <a:r>
              <a:rPr lang="en-GB" sz="1200" dirty="0"/>
              <a:t>, 36 (1), 5-25.</a:t>
            </a:r>
            <a:endParaRPr lang="en-US" sz="1200" dirty="0"/>
          </a:p>
          <a:p>
            <a:r>
              <a:rPr lang="en-GB" sz="1200" dirty="0"/>
              <a:t>Fry, N. &amp; Love, N. (2011) ‘Business lecturers’ perceptions and interactions with the virtual learning environment’, </a:t>
            </a:r>
            <a:r>
              <a:rPr lang="en-GB" sz="1200" i="1" dirty="0"/>
              <a:t>International Journal of Management Education</a:t>
            </a:r>
            <a:r>
              <a:rPr lang="en-GB" sz="1200" dirty="0"/>
              <a:t>, 9 (4), 51-56. </a:t>
            </a:r>
          </a:p>
          <a:p>
            <a:r>
              <a:rPr lang="en-GB" sz="1200" dirty="0"/>
              <a:t>Gallagher, S. &amp; Garrett, D. (2013) ‘Disruptive Education: Technology-Enabled Universities’, The United States Study Centre, University of Sydney.</a:t>
            </a:r>
            <a:endParaRPr lang="en-US" sz="1200" dirty="0"/>
          </a:p>
          <a:p>
            <a:endParaRPr lang="en-GB" sz="1200" dirty="0"/>
          </a:p>
          <a:p>
            <a:endParaRPr lang="en-US" sz="1200" dirty="0"/>
          </a:p>
          <a:p>
            <a:endParaRPr lang="en-US" sz="1200" dirty="0"/>
          </a:p>
          <a:p>
            <a:endParaRPr lang="en-GB" dirty="0"/>
          </a:p>
        </p:txBody>
      </p:sp>
      <p:sp>
        <p:nvSpPr>
          <p:cNvPr id="4" name="Slide Number Placeholder 3"/>
          <p:cNvSpPr>
            <a:spLocks noGrp="1"/>
          </p:cNvSpPr>
          <p:nvPr>
            <p:ph type="sldNum" sz="quarter" idx="10"/>
          </p:nvPr>
        </p:nvSpPr>
        <p:spPr/>
        <p:txBody>
          <a:bodyPr/>
          <a:lstStyle/>
          <a:p>
            <a:pPr>
              <a:defRPr/>
            </a:pPr>
            <a:fld id="{23633A0B-B119-4E99-8D5B-637379AFF883}" type="slidenum">
              <a:rPr lang="en-GB" smtClean="0"/>
              <a:pPr>
                <a:defRPr/>
              </a:pPr>
              <a:t>15</a:t>
            </a:fld>
            <a:endParaRPr lang="en-GB" dirty="0"/>
          </a:p>
        </p:txBody>
      </p:sp>
    </p:spTree>
    <p:extLst>
      <p:ext uri="{BB962C8B-B14F-4D97-AF65-F5344CB8AC3E}">
        <p14:creationId xmlns:p14="http://schemas.microsoft.com/office/powerpoint/2010/main" val="1076433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2060848"/>
            <a:ext cx="7620000" cy="4114800"/>
          </a:xfrm>
        </p:spPr>
        <p:txBody>
          <a:bodyPr/>
          <a:lstStyle/>
          <a:p>
            <a:endParaRPr lang="en-GB" sz="1200" dirty="0"/>
          </a:p>
          <a:p>
            <a:r>
              <a:rPr lang="en-GB" sz="1200" dirty="0"/>
              <a:t>Gordon, N. (2014) </a:t>
            </a:r>
            <a:r>
              <a:rPr lang="en-GB" sz="1200" i="1" dirty="0"/>
              <a:t>Flexible Pedagogies: technology-enhanced learning</a:t>
            </a:r>
            <a:r>
              <a:rPr lang="en-GB" sz="1200" dirty="0"/>
              <a:t> (York, Higher Education Academy).</a:t>
            </a:r>
            <a:endParaRPr lang="en-US" sz="1200" dirty="0"/>
          </a:p>
          <a:p>
            <a:r>
              <a:rPr lang="en-US" sz="1200" dirty="0"/>
              <a:t>Higher Education Funding Council for England (2011) </a:t>
            </a:r>
            <a:r>
              <a:rPr lang="en-US" sz="1200" i="1" dirty="0"/>
              <a:t>Collaborate to Compete: Seizing the Opportunity of Online Learning for UK Higher Education</a:t>
            </a:r>
            <a:r>
              <a:rPr lang="en-US" sz="1200" dirty="0"/>
              <a:t> (Bristol, HEFCE).</a:t>
            </a:r>
          </a:p>
          <a:p>
            <a:r>
              <a:rPr lang="en-GB" sz="1200" dirty="0"/>
              <a:t>Hollands, F.M. &amp; Tirthali, D. (2014) ‘Resource Requirements and Costs of Developing and Delivering MOOCs’, </a:t>
            </a:r>
            <a:r>
              <a:rPr lang="en-GB" sz="1200" i="1" dirty="0"/>
              <a:t>The International Review of Research in Open and Distance Learning</a:t>
            </a:r>
            <a:r>
              <a:rPr lang="en-GB" sz="1200" dirty="0"/>
              <a:t>, 15 (5), 113-133.</a:t>
            </a:r>
            <a:endParaRPr lang="en-US" sz="1200" dirty="0"/>
          </a:p>
          <a:p>
            <a:r>
              <a:rPr lang="en-GB" sz="1200" dirty="0"/>
              <a:t>JISC (2011) </a:t>
            </a:r>
            <a:r>
              <a:rPr lang="en-GB" sz="1200" i="1" dirty="0"/>
              <a:t>Emerging Practice in a Digital Age: A guide to technology-enhanced institutional innovation</a:t>
            </a:r>
            <a:r>
              <a:rPr lang="en-GB" sz="1200" dirty="0"/>
              <a:t> (Bristol, JISC).  </a:t>
            </a:r>
            <a:endParaRPr lang="en-US" sz="1200" dirty="0"/>
          </a:p>
          <a:p>
            <a:r>
              <a:rPr lang="en-GB" sz="1200" dirty="0"/>
              <a:t>Johnson, L., Adams-Becker, S., Cummins, M., Estrada, V., Freeman, A. &amp; Hall, C. (2016) </a:t>
            </a:r>
            <a:r>
              <a:rPr lang="en-GB" sz="1200" i="1" dirty="0"/>
              <a:t>NMC Horizon Report: 2016 Higher Education Edition</a:t>
            </a:r>
            <a:r>
              <a:rPr lang="en-GB" sz="1200" dirty="0"/>
              <a:t>, Austin, Texas, The new Media Consortium.</a:t>
            </a:r>
          </a:p>
          <a:p>
            <a:r>
              <a:rPr lang="en-GB" sz="1200" dirty="0"/>
              <a:t>Laurillard, D. (2016) ‘The educational problem that MOOCs could solve: professional development for teachers of disadvantaged students’, </a:t>
            </a:r>
            <a:r>
              <a:rPr lang="en-GB" sz="1200" i="1" dirty="0"/>
              <a:t>Research in Learning Technology</a:t>
            </a:r>
            <a:r>
              <a:rPr lang="en-GB" sz="1200" dirty="0"/>
              <a:t>, 24, </a:t>
            </a:r>
            <a:r>
              <a:rPr lang="en-GB" sz="1200" u="sng" dirty="0">
                <a:hlinkClick r:id="rId3"/>
              </a:rPr>
              <a:t>http://www.researchinlearningtechnology.net/index.php/rlt/article/view/29369</a:t>
            </a:r>
            <a:r>
              <a:rPr lang="en-GB" sz="1200" u="sng" dirty="0"/>
              <a:t> </a:t>
            </a:r>
            <a:r>
              <a:rPr lang="en-GB" sz="1200" dirty="0"/>
              <a:t>(accessed 16/06/16).</a:t>
            </a:r>
            <a:endParaRPr lang="en-US" sz="1200" dirty="0"/>
          </a:p>
          <a:p>
            <a:r>
              <a:rPr lang="en-GB" sz="1200" dirty="0"/>
              <a:t>Lawton, W., Ahmed, M., Angulo, T., Axel-Berg, A., Burrows, A., &amp; Katsomitros, A. (2013) ‘Horizon Scanning: What will higher education look like in 2020?’, The Observatory on Borderless Higher Education, </a:t>
            </a:r>
            <a:r>
              <a:rPr lang="en-GB" sz="1200" u="sng" dirty="0">
                <a:hlinkClick r:id="rId4"/>
              </a:rPr>
              <a:t>http://www.obhe.ac.uk/documents/view_details?id=934</a:t>
            </a:r>
            <a:r>
              <a:rPr lang="en-GB" sz="1200" u="sng" dirty="0"/>
              <a:t> </a:t>
            </a:r>
            <a:r>
              <a:rPr lang="en-GB" sz="1200" dirty="0"/>
              <a:t>(accessed 16/06/16).</a:t>
            </a:r>
          </a:p>
        </p:txBody>
      </p:sp>
      <p:sp>
        <p:nvSpPr>
          <p:cNvPr id="4" name="Slide Number Placeholder 3"/>
          <p:cNvSpPr>
            <a:spLocks noGrp="1"/>
          </p:cNvSpPr>
          <p:nvPr>
            <p:ph type="sldNum" sz="quarter" idx="10"/>
          </p:nvPr>
        </p:nvSpPr>
        <p:spPr/>
        <p:txBody>
          <a:bodyPr/>
          <a:lstStyle/>
          <a:p>
            <a:pPr>
              <a:defRPr/>
            </a:pPr>
            <a:fld id="{23633A0B-B119-4E99-8D5B-637379AFF883}" type="slidenum">
              <a:rPr lang="en-GB" smtClean="0"/>
              <a:pPr>
                <a:defRPr/>
              </a:pPr>
              <a:t>16</a:t>
            </a:fld>
            <a:endParaRPr lang="en-GB" dirty="0"/>
          </a:p>
        </p:txBody>
      </p:sp>
    </p:spTree>
    <p:extLst>
      <p:ext uri="{BB962C8B-B14F-4D97-AF65-F5344CB8AC3E}">
        <p14:creationId xmlns:p14="http://schemas.microsoft.com/office/powerpoint/2010/main" val="2746571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GB" sz="1100" dirty="0"/>
              <a:t>Lepore, J. (2014) ‘The Disruption Machine: What the Gospel of Innovation Gets Wrong’, </a:t>
            </a:r>
            <a:r>
              <a:rPr lang="en-GB" sz="1100" i="1" dirty="0"/>
              <a:t>The New Yorker</a:t>
            </a:r>
            <a:r>
              <a:rPr lang="en-GB" sz="1100" dirty="0"/>
              <a:t>, 23</a:t>
            </a:r>
            <a:r>
              <a:rPr lang="en-GB" sz="1100" baseline="30000" dirty="0"/>
              <a:t>rd</a:t>
            </a:r>
            <a:r>
              <a:rPr lang="en-GB" sz="1100" dirty="0"/>
              <a:t> June, 2014.</a:t>
            </a:r>
          </a:p>
          <a:p>
            <a:r>
              <a:rPr lang="en-GB" sz="1100" dirty="0"/>
              <a:t>Marshall, S. (2014) ‘Exploring the ethical implications of MOOCs’, </a:t>
            </a:r>
            <a:r>
              <a:rPr lang="en-GB" sz="1100" i="1" dirty="0"/>
              <a:t>Distance Education</a:t>
            </a:r>
            <a:r>
              <a:rPr lang="en-GB" sz="1100" dirty="0"/>
              <a:t>, 35 (2), 250-262.</a:t>
            </a:r>
          </a:p>
          <a:p>
            <a:r>
              <a:rPr lang="en-GB" sz="1100" dirty="0"/>
              <a:t>Ng’ambi, D. (2015) ‘Editorial: Massive open online courses (MOOCs): Disrupting teaching and learning practices in higher education’, </a:t>
            </a:r>
            <a:r>
              <a:rPr lang="en-GB" sz="1100" i="1" dirty="0"/>
              <a:t>British Journal of Educational Technology</a:t>
            </a:r>
            <a:r>
              <a:rPr lang="en-GB" sz="1100" dirty="0"/>
              <a:t>, 46 (3), 451-454.</a:t>
            </a:r>
            <a:endParaRPr lang="en-US" sz="1100" dirty="0"/>
          </a:p>
          <a:p>
            <a:r>
              <a:rPr lang="en-GB" sz="1100" dirty="0"/>
              <a:t>Salmon, G., Ross, B., Pechenkina, E. &amp; Chase, A.M. (2015) ‘The space for social media in structured online learning’, </a:t>
            </a:r>
            <a:r>
              <a:rPr lang="en-GB" sz="1100" i="1" dirty="0"/>
              <a:t>Research in Learning Technology</a:t>
            </a:r>
            <a:r>
              <a:rPr lang="en-GB" sz="1100" dirty="0"/>
              <a:t>, 23, 1-14.</a:t>
            </a:r>
            <a:endParaRPr lang="en-US" sz="1100" dirty="0"/>
          </a:p>
          <a:p>
            <a:r>
              <a:rPr lang="en-GB" sz="1100" dirty="0"/>
              <a:t>Sanders, J. (2011) ‘The challenge of cost-effective technology-enhanced learning for medical education’, </a:t>
            </a:r>
            <a:r>
              <a:rPr lang="en-GB" sz="1100" i="1" dirty="0"/>
              <a:t>Education for Primary Care</a:t>
            </a:r>
            <a:r>
              <a:rPr lang="en-GB" sz="1100" dirty="0"/>
              <a:t>, 22, 66-69.</a:t>
            </a:r>
          </a:p>
          <a:p>
            <a:r>
              <a:rPr lang="en-GB" sz="1100" dirty="0"/>
              <a:t>Sharples, M., Adams, A., Alozie, N., Ferguson, R., Fitzgerald, E., Gaved, M., McAndrew, P., Means, B., Remold, J., Rienties, B., Roschelle, J., Vogt, K., Whitelock, D. &amp; Yarnall, L. (2015). </a:t>
            </a:r>
            <a:r>
              <a:rPr lang="en-GB" sz="1100" i="1" dirty="0"/>
              <a:t>Innovating Pedagogy 2015</a:t>
            </a:r>
            <a:r>
              <a:rPr lang="en-GB" sz="1100" dirty="0"/>
              <a:t>. Milton Keynes, Open University.</a:t>
            </a:r>
            <a:endParaRPr lang="en-US" sz="1100" dirty="0"/>
          </a:p>
          <a:p>
            <a:r>
              <a:rPr lang="en-GB" sz="1100" dirty="0"/>
              <a:t>Siemens, G. &amp; Baker, R.S.J. (2012) ‘Learning analytics and educational data mining: towards communication and collaboration’, LAK ’12: Proceedings of the 2</a:t>
            </a:r>
            <a:r>
              <a:rPr lang="en-GB" sz="1100" baseline="30000" dirty="0"/>
              <a:t>nd</a:t>
            </a:r>
            <a:r>
              <a:rPr lang="en-GB" sz="1100" dirty="0"/>
              <a:t> International Conference on Learning Analytics and Knowledge, Vancouver, Canada, 29 April-2 May 2012, 252-254.</a:t>
            </a:r>
            <a:endParaRPr lang="en-US" sz="1100" dirty="0"/>
          </a:p>
          <a:p>
            <a:r>
              <a:rPr lang="en-GB" sz="1100" dirty="0"/>
              <a:t>Smith, P., Rao, L. &amp; Thompson, S. (2013) ‘Towards Developing a Cost-Benefit Model for Learning Management Systems’, CONF-IRM 2013: International Conference on Information Resources Management. Retrieved from  </a:t>
            </a:r>
            <a:r>
              <a:rPr lang="en-GB" sz="1100" u="sng" dirty="0">
                <a:hlinkClick r:id="rId3"/>
              </a:rPr>
              <a:t>http://aisel.aisnet.org/cgi/viewcontent.cgi?article=1045&amp;context=confirm2013</a:t>
            </a:r>
            <a:r>
              <a:rPr lang="en-GB" sz="1100" dirty="0"/>
              <a:t>  (accessed 16/06/16).</a:t>
            </a:r>
          </a:p>
          <a:p>
            <a:r>
              <a:rPr lang="en-GB" sz="1100" dirty="0"/>
              <a:t>Universities and Colleges Information Systems Association (UCISA) (2014) ‘2014 Survey of technology enhanced learning for higher education in the UK’, University of Oxford, Oxford.</a:t>
            </a:r>
            <a:endParaRPr lang="en-US" sz="1100" dirty="0"/>
          </a:p>
          <a:p>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23633A0B-B119-4E99-8D5B-637379AFF883}" type="slidenum">
              <a:rPr lang="en-GB" smtClean="0"/>
              <a:pPr>
                <a:defRPr/>
              </a:pPr>
              <a:t>17</a:t>
            </a:fld>
            <a:endParaRPr lang="en-GB" dirty="0"/>
          </a:p>
        </p:txBody>
      </p:sp>
    </p:spTree>
    <p:extLst>
      <p:ext uri="{BB962C8B-B14F-4D97-AF65-F5344CB8AC3E}">
        <p14:creationId xmlns:p14="http://schemas.microsoft.com/office/powerpoint/2010/main" val="2932759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noChangeArrowheads="1"/>
          </p:cNvSpPr>
          <p:nvPr>
            <p:ph type="title"/>
          </p:nvPr>
        </p:nvSpPr>
        <p:spPr/>
        <p:txBody>
          <a:bodyPr/>
          <a:lstStyle/>
          <a:p>
            <a:endParaRPr lang="en-US" dirty="0"/>
          </a:p>
        </p:txBody>
      </p:sp>
      <p:sp>
        <p:nvSpPr>
          <p:cNvPr id="32770" name="Rectangle 5"/>
          <p:cNvSpPr>
            <a:spLocks noGrp="1" noChangeArrowheads="1"/>
          </p:cNvSpPr>
          <p:nvPr>
            <p:ph type="body" sz="half" idx="1"/>
          </p:nvPr>
        </p:nvSpPr>
        <p:spPr/>
        <p:txBody>
          <a:bodyPr/>
          <a:lstStyle/>
          <a:p>
            <a:endParaRPr lang="en-GB" sz="1800" dirty="0"/>
          </a:p>
          <a:p>
            <a:r>
              <a:rPr lang="en-GB" sz="1800" dirty="0"/>
              <a:t>Dr Michael Flavin</a:t>
            </a:r>
          </a:p>
          <a:p>
            <a:r>
              <a:rPr lang="en-GB" sz="1800" dirty="0"/>
              <a:t>King’s College London</a:t>
            </a:r>
          </a:p>
          <a:p>
            <a:r>
              <a:rPr lang="en-GB" sz="1800" dirty="0">
                <a:hlinkClick r:id="rId2"/>
              </a:rPr>
              <a:t>Michael.flavin@kcl.ac.uk</a:t>
            </a:r>
            <a:r>
              <a:rPr lang="en-GB" sz="1800" dirty="0"/>
              <a:t> </a:t>
            </a:r>
          </a:p>
          <a:p>
            <a:r>
              <a:rPr lang="en-GB" sz="1800" dirty="0"/>
              <a:t>0207 848 2923</a:t>
            </a:r>
            <a:endParaRPr lang="en-US" sz="1800" dirty="0"/>
          </a:p>
        </p:txBody>
      </p:sp>
      <p:pic>
        <p:nvPicPr>
          <p:cNvPr id="32771" name="Picture 6" descr="http://farm4.staticflickr.com/3361/3568034322_c853fa9865_z.jpg?zz=1"/>
          <p:cNvPicPr>
            <a:picLocks noGrp="1" noChangeAspect="1" noChangeArrowheads="1"/>
          </p:cNvPicPr>
          <p:nvPr>
            <p:ph type="body" sz="half" idx="2"/>
          </p:nvPr>
        </p:nvPicPr>
        <p:blipFill>
          <a:blip r:embed="rId3"/>
          <a:srcRect/>
          <a:stretch>
            <a:fillRect/>
          </a:stretch>
        </p:blipFill>
        <p:spPr>
          <a:xfrm>
            <a:off x="5019675" y="2286000"/>
            <a:ext cx="2989263" cy="4114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4400" dirty="0"/>
              <a:t>Thank you</a:t>
            </a:r>
            <a:br>
              <a:rPr lang="en-GB" sz="4400" dirty="0"/>
            </a:br>
            <a:r>
              <a:rPr lang="en-GB" sz="1200" dirty="0"/>
              <a:t>© Bridgeman images </a:t>
            </a:r>
            <a:endParaRPr lang="en-GB" sz="4400" dirty="0"/>
          </a:p>
        </p:txBody>
      </p:sp>
      <p:sp>
        <p:nvSpPr>
          <p:cNvPr id="5" name="Slide Number Placeholder 4"/>
          <p:cNvSpPr>
            <a:spLocks noGrp="1"/>
          </p:cNvSpPr>
          <p:nvPr>
            <p:ph type="sldNum" sz="quarter" idx="10"/>
          </p:nvPr>
        </p:nvSpPr>
        <p:spPr/>
        <p:txBody>
          <a:bodyPr/>
          <a:lstStyle/>
          <a:p>
            <a:pPr>
              <a:defRPr/>
            </a:pPr>
            <a:fld id="{926B5BC0-6BD2-4DB8-BECF-CB238ABFC2EC}" type="slidenum">
              <a:rPr lang="en-GB" smtClean="0"/>
              <a:pPr>
                <a:defRPr/>
              </a:pPr>
              <a:t>19</a:t>
            </a:fld>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872" y="2420888"/>
            <a:ext cx="2598480" cy="3888000"/>
          </a:xfrm>
        </p:spPr>
      </p:pic>
    </p:spTree>
    <p:extLst>
      <p:ext uri="{BB962C8B-B14F-4D97-AF65-F5344CB8AC3E}">
        <p14:creationId xmlns:p14="http://schemas.microsoft.com/office/powerpoint/2010/main" val="1820946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sz="2400" dirty="0"/>
          </a:p>
          <a:p>
            <a:r>
              <a:rPr lang="en-GB" sz="2400" dirty="0"/>
              <a:t> </a:t>
            </a:r>
          </a:p>
        </p:txBody>
      </p:sp>
      <p:sp>
        <p:nvSpPr>
          <p:cNvPr id="5" name="Slide Number Placeholder 4"/>
          <p:cNvSpPr>
            <a:spLocks noGrp="1"/>
          </p:cNvSpPr>
          <p:nvPr>
            <p:ph type="sldNum" sz="quarter" idx="10"/>
          </p:nvPr>
        </p:nvSpPr>
        <p:spPr/>
        <p:txBody>
          <a:bodyPr/>
          <a:lstStyle/>
          <a:p>
            <a:pPr>
              <a:defRPr/>
            </a:pPr>
            <a:fld id="{926B5BC0-6BD2-4DB8-BECF-CB238ABFC2EC}" type="slidenum">
              <a:rPr lang="en-GB" smtClean="0"/>
              <a:pPr>
                <a:defRPr/>
              </a:pPr>
              <a:t>2</a:t>
            </a:fld>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0150"/>
            <a:ext cx="9144000" cy="4457700"/>
          </a:xfrm>
          <a:prstGeom prst="rect">
            <a:avLst/>
          </a:prstGeom>
        </p:spPr>
      </p:pic>
    </p:spTree>
    <p:extLst>
      <p:ext uri="{BB962C8B-B14F-4D97-AF65-F5344CB8AC3E}">
        <p14:creationId xmlns:p14="http://schemas.microsoft.com/office/powerpoint/2010/main" val="4190063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Disruptive Innovation</a:t>
            </a:r>
          </a:p>
        </p:txBody>
      </p:sp>
      <p:sp>
        <p:nvSpPr>
          <p:cNvPr id="3" name="Content Placeholder 2"/>
          <p:cNvSpPr>
            <a:spLocks noGrp="1"/>
          </p:cNvSpPr>
          <p:nvPr>
            <p:ph idx="1"/>
          </p:nvPr>
        </p:nvSpPr>
        <p:spPr/>
        <p:txBody>
          <a:bodyPr/>
          <a:lstStyle/>
          <a:p>
            <a:r>
              <a:rPr lang="en-GB" sz="1600" dirty="0"/>
              <a:t>What all sustaining technologies have in common is that they improve the performance of established products… Disruptive technologies bring to market a very different value proposition than had been available previously… Products based on disruptive technologies are typically cheaper, simpler, smaller, and, frequently, more convenient to use. (Christensen, 1997, p. xv)</a:t>
            </a:r>
          </a:p>
          <a:p>
            <a:endParaRPr lang="en-GB" sz="1600" dirty="0"/>
          </a:p>
          <a:p>
            <a:endParaRPr lang="en-GB" sz="1800" dirty="0"/>
          </a:p>
          <a:p>
            <a:endParaRPr lang="en-GB" sz="2800" dirty="0"/>
          </a:p>
        </p:txBody>
      </p:sp>
      <p:sp>
        <p:nvSpPr>
          <p:cNvPr id="4" name="Slide Number Placeholder 3"/>
          <p:cNvSpPr>
            <a:spLocks noGrp="1"/>
          </p:cNvSpPr>
          <p:nvPr>
            <p:ph type="sldNum" sz="quarter" idx="10"/>
          </p:nvPr>
        </p:nvSpPr>
        <p:spPr/>
        <p:txBody>
          <a:bodyPr/>
          <a:lstStyle/>
          <a:p>
            <a:pPr>
              <a:defRPr/>
            </a:pPr>
            <a:fld id="{23633A0B-B119-4E99-8D5B-637379AFF883}" type="slidenum">
              <a:rPr lang="en-GB" smtClean="0"/>
              <a:pPr>
                <a:defRPr/>
              </a:pPr>
              <a:t>3</a:t>
            </a:fld>
            <a:endParaRPr lang="en-GB" dirty="0"/>
          </a:p>
        </p:txBody>
      </p:sp>
    </p:spTree>
    <p:extLst>
      <p:ext uri="{BB962C8B-B14F-4D97-AF65-F5344CB8AC3E}">
        <p14:creationId xmlns:p14="http://schemas.microsoft.com/office/powerpoint/2010/main" val="444588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CA675391-0C8B-4671-ACE3-6CAEACDA16E1}" type="slidenum">
              <a:rPr lang="en-GB" smtClean="0"/>
              <a:pPr/>
              <a:t>4</a:t>
            </a:fld>
            <a:endParaRPr lang="en-GB" dirty="0"/>
          </a:p>
        </p:txBody>
      </p:sp>
      <p:sp>
        <p:nvSpPr>
          <p:cNvPr id="8195" name="Rectangle 2"/>
          <p:cNvSpPr>
            <a:spLocks noGrp="1" noChangeArrowheads="1"/>
          </p:cNvSpPr>
          <p:nvPr>
            <p:ph type="title"/>
          </p:nvPr>
        </p:nvSpPr>
        <p:spPr/>
        <p:txBody>
          <a:bodyPr/>
          <a:lstStyle/>
          <a:p>
            <a:r>
              <a:rPr lang="en-GB" sz="3200" b="1" dirty="0"/>
              <a:t>Honda in the USA (Christensen, 1997)</a:t>
            </a:r>
          </a:p>
        </p:txBody>
      </p:sp>
      <p:sp>
        <p:nvSpPr>
          <p:cNvPr id="8196" name="Rectangle 3"/>
          <p:cNvSpPr>
            <a:spLocks noGrp="1" noChangeArrowheads="1"/>
          </p:cNvSpPr>
          <p:nvPr>
            <p:ph type="body" idx="1"/>
          </p:nvPr>
        </p:nvSpPr>
        <p:spPr>
          <a:xfrm>
            <a:off x="755650" y="1844675"/>
            <a:ext cx="7620000" cy="4114800"/>
          </a:xfrm>
        </p:spPr>
        <p:txBody>
          <a:bodyPr/>
          <a:lstStyle/>
          <a:p>
            <a:endParaRPr lang="en-GB" dirty="0"/>
          </a:p>
          <a:p>
            <a:endParaRPr lang="en-GB" dirty="0"/>
          </a:p>
          <a:p>
            <a:endParaRPr lang="en-GB" dirty="0"/>
          </a:p>
          <a:p>
            <a:endParaRPr lang="en-GB" dirty="0"/>
          </a:p>
          <a:p>
            <a:endParaRPr lang="en-GB" dirty="0"/>
          </a:p>
          <a:p>
            <a:endParaRPr lang="en-GB" sz="1200" dirty="0"/>
          </a:p>
          <a:p>
            <a:r>
              <a:rPr lang="en-GB" sz="1200" dirty="0"/>
              <a:t>                                                                                                                (c) Design Council Slide Collection</a:t>
            </a:r>
          </a:p>
        </p:txBody>
      </p:sp>
      <p:pic>
        <p:nvPicPr>
          <p:cNvPr id="9" name="Picture 8" descr="alt6.jpg"/>
          <p:cNvPicPr>
            <a:picLocks noChangeAspect="1"/>
          </p:cNvPicPr>
          <p:nvPr/>
        </p:nvPicPr>
        <p:blipFill>
          <a:blip r:embed="rId2"/>
          <a:stretch>
            <a:fillRect/>
          </a:stretch>
        </p:blipFill>
        <p:spPr>
          <a:xfrm>
            <a:off x="5286380" y="3000372"/>
            <a:ext cx="2421971" cy="1764000"/>
          </a:xfrm>
          <a:prstGeom prst="rect">
            <a:avLst/>
          </a:prstGeom>
        </p:spPr>
      </p:pic>
      <p:pic>
        <p:nvPicPr>
          <p:cNvPr id="7" name="Picture 6" descr="MP900448505.JPG"/>
          <p:cNvPicPr>
            <a:picLocks noChangeAspect="1"/>
          </p:cNvPicPr>
          <p:nvPr/>
        </p:nvPicPr>
        <p:blipFill>
          <a:blip r:embed="rId3"/>
          <a:stretch>
            <a:fillRect/>
          </a:stretch>
        </p:blipFill>
        <p:spPr>
          <a:xfrm>
            <a:off x="1000100" y="1785926"/>
            <a:ext cx="2364495" cy="3528000"/>
          </a:xfrm>
          <a:prstGeom prst="rect">
            <a:avLst/>
          </a:prstGeom>
        </p:spPr>
      </p:pic>
    </p:spTree>
    <p:extLst>
      <p:ext uri="{BB962C8B-B14F-4D97-AF65-F5344CB8AC3E}">
        <p14:creationId xmlns:p14="http://schemas.microsoft.com/office/powerpoint/2010/main" val="3753090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988B6B45-2C64-40E2-993A-B261B13E310F}" type="slidenum">
              <a:rPr lang="en-GB" smtClean="0"/>
              <a:pPr/>
              <a:t>5</a:t>
            </a:fld>
            <a:endParaRPr lang="en-GB" dirty="0"/>
          </a:p>
        </p:txBody>
      </p:sp>
      <p:sp>
        <p:nvSpPr>
          <p:cNvPr id="10243" name="Rectangle 2"/>
          <p:cNvSpPr>
            <a:spLocks noGrp="1" noChangeArrowheads="1"/>
          </p:cNvSpPr>
          <p:nvPr>
            <p:ph type="title"/>
          </p:nvPr>
        </p:nvSpPr>
        <p:spPr/>
        <p:txBody>
          <a:bodyPr/>
          <a:lstStyle/>
          <a:p>
            <a:r>
              <a:rPr lang="en-GB" sz="3200" dirty="0"/>
              <a:t>The transistor radio (Christensen and Raynor, 2003)</a:t>
            </a:r>
          </a:p>
        </p:txBody>
      </p:sp>
      <p:sp>
        <p:nvSpPr>
          <p:cNvPr id="10244" name="Rectangle 3"/>
          <p:cNvSpPr>
            <a:spLocks noGrp="1" noChangeArrowheads="1"/>
          </p:cNvSpPr>
          <p:nvPr>
            <p:ph type="body" idx="1"/>
          </p:nvPr>
        </p:nvSpPr>
        <p:spPr/>
        <p:txBody>
          <a:bodyPr/>
          <a:lstStyle/>
          <a:p>
            <a:endParaRPr lang="en-GB" sz="1200" dirty="0">
              <a:solidFill>
                <a:srgbClr val="000000"/>
              </a:solidFill>
              <a:latin typeface="Verdana" pitchFamily="34" charset="0"/>
            </a:endParaRPr>
          </a:p>
          <a:p>
            <a:endParaRPr lang="en-GB" sz="1200" dirty="0">
              <a:solidFill>
                <a:srgbClr val="000000"/>
              </a:solidFill>
              <a:latin typeface="Verdana" pitchFamily="34" charset="0"/>
            </a:endParaRPr>
          </a:p>
          <a:p>
            <a:endParaRPr lang="en-GB" sz="1200" dirty="0">
              <a:solidFill>
                <a:srgbClr val="000000"/>
              </a:solidFill>
              <a:latin typeface="Verdana" pitchFamily="34" charset="0"/>
            </a:endParaRPr>
          </a:p>
          <a:p>
            <a:endParaRPr lang="en-GB" sz="1200" dirty="0">
              <a:solidFill>
                <a:srgbClr val="000000"/>
              </a:solidFill>
              <a:latin typeface="Verdana" pitchFamily="34" charset="0"/>
            </a:endParaRPr>
          </a:p>
          <a:p>
            <a:endParaRPr lang="en-GB" sz="1200" dirty="0">
              <a:solidFill>
                <a:srgbClr val="000000"/>
              </a:solidFill>
              <a:latin typeface="Verdana" pitchFamily="34" charset="0"/>
            </a:endParaRPr>
          </a:p>
          <a:p>
            <a:endParaRPr lang="en-GB" sz="1200" dirty="0">
              <a:solidFill>
                <a:srgbClr val="000000"/>
              </a:solidFill>
              <a:latin typeface="Verdana" pitchFamily="34" charset="0"/>
            </a:endParaRPr>
          </a:p>
          <a:p>
            <a:endParaRPr lang="en-GB" sz="1200" dirty="0">
              <a:solidFill>
                <a:srgbClr val="000000"/>
              </a:solidFill>
              <a:latin typeface="Verdana" pitchFamily="34" charset="0"/>
            </a:endParaRPr>
          </a:p>
          <a:p>
            <a:endParaRPr lang="en-GB" sz="1200" dirty="0">
              <a:solidFill>
                <a:srgbClr val="000000"/>
              </a:solidFill>
              <a:latin typeface="Verdana" pitchFamily="34" charset="0"/>
            </a:endParaRPr>
          </a:p>
          <a:p>
            <a:endParaRPr lang="en-GB" sz="1200" dirty="0">
              <a:solidFill>
                <a:srgbClr val="000000"/>
              </a:solidFill>
              <a:latin typeface="Verdana" pitchFamily="34" charset="0"/>
            </a:endParaRPr>
          </a:p>
          <a:p>
            <a:endParaRPr lang="en-GB" sz="1200" dirty="0">
              <a:solidFill>
                <a:srgbClr val="000000"/>
              </a:solidFill>
              <a:latin typeface="Verdana" pitchFamily="34" charset="0"/>
            </a:endParaRPr>
          </a:p>
          <a:p>
            <a:endParaRPr lang="en-GB" sz="1200" dirty="0">
              <a:solidFill>
                <a:srgbClr val="000000"/>
              </a:solidFill>
              <a:latin typeface="Verdana" pitchFamily="34" charset="0"/>
            </a:endParaRPr>
          </a:p>
          <a:p>
            <a:endParaRPr lang="en-GB" sz="1200" dirty="0">
              <a:solidFill>
                <a:srgbClr val="000000"/>
              </a:solidFill>
              <a:latin typeface="Verdana" pitchFamily="34" charset="0"/>
            </a:endParaRPr>
          </a:p>
          <a:p>
            <a:endParaRPr lang="en-GB" sz="1200" dirty="0">
              <a:solidFill>
                <a:srgbClr val="000000"/>
              </a:solidFill>
              <a:latin typeface="Verdana" pitchFamily="34" charset="0"/>
            </a:endParaRPr>
          </a:p>
          <a:p>
            <a:endParaRPr lang="en-GB" sz="1200" dirty="0">
              <a:solidFill>
                <a:srgbClr val="000000"/>
              </a:solidFill>
              <a:latin typeface="Verdana" pitchFamily="34" charset="0"/>
            </a:endParaRPr>
          </a:p>
          <a:p>
            <a:r>
              <a:rPr lang="en-GB" sz="1000" dirty="0">
                <a:solidFill>
                  <a:srgbClr val="000000"/>
                </a:solidFill>
                <a:latin typeface="Verdana" pitchFamily="34" charset="0"/>
              </a:rPr>
              <a:t>(c) </a:t>
            </a:r>
            <a:r>
              <a:rPr lang="en-GB" sz="1000" dirty="0"/>
              <a:t>Carnegie Museum of Art, Pittsburgh                                                     (c)The Design Council/Manchester Metropolitan University</a:t>
            </a:r>
            <a:endParaRPr lang="en-GB" sz="1000" dirty="0">
              <a:solidFill>
                <a:srgbClr val="000000"/>
              </a:solidFill>
              <a:latin typeface="Verdana" pitchFamily="34" charset="0"/>
            </a:endParaRPr>
          </a:p>
        </p:txBody>
      </p:sp>
      <p:pic>
        <p:nvPicPr>
          <p:cNvPr id="5" name="Picture 4" descr="alt1.jpg"/>
          <p:cNvPicPr>
            <a:picLocks noChangeAspect="1"/>
          </p:cNvPicPr>
          <p:nvPr/>
        </p:nvPicPr>
        <p:blipFill>
          <a:blip r:embed="rId3"/>
          <a:stretch>
            <a:fillRect/>
          </a:stretch>
        </p:blipFill>
        <p:spPr>
          <a:xfrm>
            <a:off x="785788" y="2285992"/>
            <a:ext cx="3512925" cy="2808000"/>
          </a:xfrm>
          <a:prstGeom prst="rect">
            <a:avLst/>
          </a:prstGeom>
        </p:spPr>
      </p:pic>
      <p:pic>
        <p:nvPicPr>
          <p:cNvPr id="7" name="Picture 6" descr="alt4.jpg"/>
          <p:cNvPicPr>
            <a:picLocks noChangeAspect="1"/>
          </p:cNvPicPr>
          <p:nvPr/>
        </p:nvPicPr>
        <p:blipFill>
          <a:blip r:embed="rId4"/>
          <a:stretch>
            <a:fillRect/>
          </a:stretch>
        </p:blipFill>
        <p:spPr>
          <a:xfrm>
            <a:off x="4500562" y="2428868"/>
            <a:ext cx="3907548" cy="2592000"/>
          </a:xfrm>
          <a:prstGeom prst="rect">
            <a:avLst/>
          </a:prstGeom>
        </p:spPr>
      </p:pic>
    </p:spTree>
    <p:extLst>
      <p:ext uri="{BB962C8B-B14F-4D97-AF65-F5344CB8AC3E}">
        <p14:creationId xmlns:p14="http://schemas.microsoft.com/office/powerpoint/2010/main" val="4224108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28688" y="1196975"/>
            <a:ext cx="7620000" cy="1066800"/>
          </a:xfrm>
        </p:spPr>
        <p:txBody>
          <a:bodyPr/>
          <a:lstStyle/>
          <a:p>
            <a:r>
              <a:rPr lang="en-GB" altLang="en-US" dirty="0"/>
              <a:t>Lepore, J. (2014)</a:t>
            </a:r>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820C773-3509-48C1-9FC9-E5646467BBB7}" type="slidenum">
              <a:rPr lang="en-GB" altLang="en-US" sz="1000" smtClean="0">
                <a:solidFill>
                  <a:schemeClr val="bg2"/>
                </a:solidFill>
                <a:latin typeface="Kings Caslon Display" panose="02000503000000020003" pitchFamily="2" charset="0"/>
              </a:rPr>
              <a:pPr/>
              <a:t>6</a:t>
            </a:fld>
            <a:endParaRPr lang="en-GB" altLang="en-US" sz="1000" dirty="0">
              <a:solidFill>
                <a:schemeClr val="bg2"/>
              </a:solidFill>
              <a:latin typeface="Kings Caslon Display" panose="02000503000000020003" pitchFamily="2" charset="0"/>
            </a:endParaRPr>
          </a:p>
        </p:txBody>
      </p:sp>
      <p:sp>
        <p:nvSpPr>
          <p:cNvPr id="2" name="Content Placeholder 1"/>
          <p:cNvSpPr>
            <a:spLocks noGrp="1"/>
          </p:cNvSpPr>
          <p:nvPr>
            <p:ph idx="1"/>
          </p:nvPr>
        </p:nvSpPr>
        <p:spPr/>
        <p:txBody>
          <a:bodyPr/>
          <a:lstStyle/>
          <a:p>
            <a:r>
              <a:rPr lang="en-GB" sz="1800" dirty="0"/>
              <a:t>Disruptive Innovation is a ‘competitive strategy for an age seized by terror’ and ‘a theory of history founded on a profound anxiety about financial collapse, and apocalyptic fear of global devastation, and shaky evidence, gaining ubiquity ‘only after 9/11.’ </a:t>
            </a:r>
          </a:p>
          <a:p>
            <a:endParaRPr lang="en-GB" sz="1800" dirty="0"/>
          </a:p>
          <a:p>
            <a:r>
              <a:rPr lang="en-GB" sz="1800" dirty="0"/>
              <a:t>‘They work a year here, a few months there – zany hours everywhere. They wear jeans and sneakers and ride scooters and share offices and sprawl on couches like Great Danes. Their coffee machines look like dollhouse-size factories.’</a:t>
            </a:r>
          </a:p>
          <a:p>
            <a:endParaRPr lang="en-GB" sz="1800" dirty="0"/>
          </a:p>
        </p:txBody>
      </p:sp>
    </p:spTree>
    <p:extLst>
      <p:ext uri="{BB962C8B-B14F-4D97-AF65-F5344CB8AC3E}">
        <p14:creationId xmlns:p14="http://schemas.microsoft.com/office/powerpoint/2010/main" val="2024418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Costs, benefits and practice</a:t>
            </a:r>
          </a:p>
        </p:txBody>
      </p:sp>
      <p:sp>
        <p:nvSpPr>
          <p:cNvPr id="3" name="Content Placeholder 2"/>
          <p:cNvSpPr>
            <a:spLocks noGrp="1"/>
          </p:cNvSpPr>
          <p:nvPr>
            <p:ph idx="1"/>
          </p:nvPr>
        </p:nvSpPr>
        <p:spPr/>
        <p:txBody>
          <a:bodyPr/>
          <a:lstStyle/>
          <a:p>
            <a:r>
              <a:rPr lang="en-GB" sz="1200" dirty="0"/>
              <a:t>Higher Education Funding Council for England (2011), </a:t>
            </a:r>
            <a:r>
              <a:rPr lang="en-GB" sz="1200" i="1" dirty="0"/>
              <a:t>Collaborate to Compete</a:t>
            </a:r>
            <a:r>
              <a:rPr lang="en-GB" sz="1200" dirty="0"/>
              <a:t>, ‘Quality online learning is not a cheap option’ (p.5). </a:t>
            </a:r>
          </a:p>
          <a:p>
            <a:endParaRPr lang="en-GB" sz="1200" dirty="0"/>
          </a:p>
          <a:p>
            <a:r>
              <a:rPr lang="en-GB" sz="1200" dirty="0"/>
              <a:t>Bowen (2012) ‘the appalling lack of hard evidence about… potential cost savings’ (p.26). </a:t>
            </a:r>
          </a:p>
          <a:p>
            <a:endParaRPr lang="en-GB" sz="1200" dirty="0"/>
          </a:p>
          <a:p>
            <a:r>
              <a:rPr lang="en-GB" sz="1200" dirty="0"/>
              <a:t>Smith </a:t>
            </a:r>
            <a:r>
              <a:rPr lang="en-GB" sz="1200" i="1" dirty="0"/>
              <a:t>et al.</a:t>
            </a:r>
            <a:r>
              <a:rPr lang="en-GB" sz="1200" dirty="0"/>
              <a:t> (2013) specific costs of technology-enhanced learning: ‘Direct costs may include site licence, site administration, technical support, computer hardware, technology infrastructure, course development, faculty development and student training… The time and effort required to overcome resistance to the introduction of new technology and procedures is also a cost factor.’</a:t>
            </a:r>
          </a:p>
          <a:p>
            <a:endParaRPr lang="en-GB" sz="1200" dirty="0"/>
          </a:p>
          <a:p>
            <a:r>
              <a:rPr lang="en-GB" sz="1200" dirty="0"/>
              <a:t>Sanders (2011) notes, ‘the costs can only be recovered by the providers if there is the economy of scale found in a mass market, or when they are extensively subsidised through grants or advertising’ (p.66). </a:t>
            </a:r>
          </a:p>
          <a:p>
            <a:endParaRPr lang="en-GB" sz="1200" dirty="0"/>
          </a:p>
          <a:p>
            <a:r>
              <a:rPr lang="en-GB" sz="1200" dirty="0"/>
              <a:t>Marshall (2014) ‘care needs to be taken to ensure that academics and institutions avoid being associated with commercial uses that exploit their reputations and act against the interests of students’ (p.256). </a:t>
            </a:r>
          </a:p>
          <a:p>
            <a:endParaRPr lang="en-GB" sz="1200" dirty="0"/>
          </a:p>
        </p:txBody>
      </p:sp>
      <p:sp>
        <p:nvSpPr>
          <p:cNvPr id="4" name="Slide Number Placeholder 3"/>
          <p:cNvSpPr>
            <a:spLocks noGrp="1"/>
          </p:cNvSpPr>
          <p:nvPr>
            <p:ph type="sldNum" sz="quarter" idx="10"/>
          </p:nvPr>
        </p:nvSpPr>
        <p:spPr/>
        <p:txBody>
          <a:bodyPr/>
          <a:lstStyle/>
          <a:p>
            <a:pPr>
              <a:defRPr/>
            </a:pPr>
            <a:fld id="{23633A0B-B119-4E99-8D5B-637379AFF883}" type="slidenum">
              <a:rPr lang="en-GB" smtClean="0"/>
              <a:pPr>
                <a:defRPr/>
              </a:pPr>
              <a:t>7</a:t>
            </a:fld>
            <a:endParaRPr lang="en-GB" dirty="0"/>
          </a:p>
        </p:txBody>
      </p:sp>
    </p:spTree>
    <p:extLst>
      <p:ext uri="{BB962C8B-B14F-4D97-AF65-F5344CB8AC3E}">
        <p14:creationId xmlns:p14="http://schemas.microsoft.com/office/powerpoint/2010/main" val="1026285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Bring Your Own Device (BYOD)</a:t>
            </a:r>
          </a:p>
        </p:txBody>
      </p:sp>
      <p:sp>
        <p:nvSpPr>
          <p:cNvPr id="3" name="Content Placeholder 2"/>
          <p:cNvSpPr>
            <a:spLocks noGrp="1"/>
          </p:cNvSpPr>
          <p:nvPr>
            <p:ph idx="1"/>
          </p:nvPr>
        </p:nvSpPr>
        <p:spPr/>
        <p:txBody>
          <a:bodyPr/>
          <a:lstStyle/>
          <a:p>
            <a:r>
              <a:rPr lang="en-GB" sz="1600" dirty="0"/>
              <a:t>Johnson </a:t>
            </a:r>
            <a:r>
              <a:rPr lang="en-GB" sz="1600" i="1" dirty="0"/>
              <a:t>et al</a:t>
            </a:r>
            <a:r>
              <a:rPr lang="en-GB" sz="1600" dirty="0"/>
              <a:t>. (2016), ‘the question is no longer whether to allow them in the classroom, but how to most effectively integrate and support them’ (p.36). </a:t>
            </a:r>
          </a:p>
          <a:p>
            <a:endParaRPr lang="en-GB" sz="1600" dirty="0"/>
          </a:p>
          <a:p>
            <a:r>
              <a:rPr lang="en-GB" sz="1600" dirty="0"/>
              <a:t>JISC (2011), ‘The low cost of ownership means that some students can afford newer-specification devices than colleges and universities can supply’ (p.7). </a:t>
            </a:r>
          </a:p>
          <a:p>
            <a:endParaRPr lang="en-GB" sz="1600" dirty="0"/>
          </a:p>
          <a:p>
            <a:r>
              <a:rPr lang="en-GB" sz="1600" dirty="0"/>
              <a:t>Lawton </a:t>
            </a:r>
            <a:r>
              <a:rPr lang="en-GB" sz="1600" i="1" dirty="0"/>
              <a:t>et al</a:t>
            </a:r>
            <a:r>
              <a:rPr lang="en-GB" sz="1600" dirty="0"/>
              <a:t>. (2013), ‘there is, however, a movement away from public funding towards privately supported higher education… The gradual withdrawal of the state from HE funding in developed countries is set to stay’ (p.43).</a:t>
            </a:r>
          </a:p>
          <a:p>
            <a:endParaRPr lang="en-GB" sz="2000" dirty="0"/>
          </a:p>
        </p:txBody>
      </p:sp>
      <p:sp>
        <p:nvSpPr>
          <p:cNvPr id="4" name="Slide Number Placeholder 3"/>
          <p:cNvSpPr>
            <a:spLocks noGrp="1"/>
          </p:cNvSpPr>
          <p:nvPr>
            <p:ph type="sldNum" sz="quarter" idx="10"/>
          </p:nvPr>
        </p:nvSpPr>
        <p:spPr/>
        <p:txBody>
          <a:bodyPr/>
          <a:lstStyle/>
          <a:p>
            <a:pPr>
              <a:defRPr/>
            </a:pPr>
            <a:fld id="{23633A0B-B119-4E99-8D5B-637379AFF883}" type="slidenum">
              <a:rPr lang="en-GB" smtClean="0"/>
              <a:pPr>
                <a:defRPr/>
              </a:pPr>
              <a:t>8</a:t>
            </a:fld>
            <a:endParaRPr lang="en-GB" dirty="0"/>
          </a:p>
        </p:txBody>
      </p:sp>
    </p:spTree>
    <p:extLst>
      <p:ext uri="{BB962C8B-B14F-4D97-AF65-F5344CB8AC3E}">
        <p14:creationId xmlns:p14="http://schemas.microsoft.com/office/powerpoint/2010/main" val="4170700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analytics</a:t>
            </a:r>
          </a:p>
        </p:txBody>
      </p:sp>
      <p:sp>
        <p:nvSpPr>
          <p:cNvPr id="3" name="Content Placeholder 2"/>
          <p:cNvSpPr>
            <a:spLocks noGrp="1"/>
          </p:cNvSpPr>
          <p:nvPr>
            <p:ph idx="1"/>
          </p:nvPr>
        </p:nvSpPr>
        <p:spPr/>
        <p:txBody>
          <a:bodyPr/>
          <a:lstStyle/>
          <a:p>
            <a:r>
              <a:rPr lang="en-GB" sz="1600" dirty="0"/>
              <a:t>Siemens and Baker (2012), ‘In sectors such as government, health care, and industry, data mining and analytics have become increasingly prominent for gaining insight into organizational activities. Drawing value from data in order to guide planning, interventions, and decision-making is an important and fundamental shift in how education systems function.’ </a:t>
            </a:r>
          </a:p>
          <a:p>
            <a:endParaRPr lang="en-GB" sz="1600" dirty="0"/>
          </a:p>
          <a:p>
            <a:r>
              <a:rPr lang="en-GB" sz="1600" dirty="0"/>
              <a:t>Baer and Campbell (2012) ‘adaptive systems that adapt to the learner’s needs based on behaviours of the individual as well as of past students’ patterns’ (p.62).</a:t>
            </a:r>
          </a:p>
          <a:p>
            <a:endParaRPr lang="en-GB" sz="1600" dirty="0"/>
          </a:p>
          <a:p>
            <a:r>
              <a:rPr lang="en-US" sz="1600" dirty="0"/>
              <a:t>Sharples </a:t>
            </a:r>
            <a:r>
              <a:rPr lang="en-US" sz="1600" i="1" dirty="0"/>
              <a:t>et al.</a:t>
            </a:r>
            <a:r>
              <a:rPr lang="en-US" sz="1600" dirty="0"/>
              <a:t> (2015), ‘adaptive teaching,’ ‘stealth assessment,’ ‘Concerns have been raised about collection of vast amounts of data and the ethics of using computers to monitor a person’s every action’ (p.5). </a:t>
            </a:r>
            <a:endParaRPr lang="en-GB" sz="1600" dirty="0"/>
          </a:p>
        </p:txBody>
      </p:sp>
      <p:sp>
        <p:nvSpPr>
          <p:cNvPr id="4" name="Slide Number Placeholder 3"/>
          <p:cNvSpPr>
            <a:spLocks noGrp="1"/>
          </p:cNvSpPr>
          <p:nvPr>
            <p:ph type="sldNum" sz="quarter" idx="10"/>
          </p:nvPr>
        </p:nvSpPr>
        <p:spPr/>
        <p:txBody>
          <a:bodyPr/>
          <a:lstStyle/>
          <a:p>
            <a:pPr>
              <a:defRPr/>
            </a:pPr>
            <a:fld id="{23633A0B-B119-4E99-8D5B-637379AFF883}" type="slidenum">
              <a:rPr lang="en-GB" smtClean="0"/>
              <a:pPr>
                <a:defRPr/>
              </a:pPr>
              <a:t>9</a:t>
            </a:fld>
            <a:endParaRPr lang="en-GB" dirty="0"/>
          </a:p>
        </p:txBody>
      </p:sp>
    </p:spTree>
    <p:extLst>
      <p:ext uri="{BB962C8B-B14F-4D97-AF65-F5344CB8AC3E}">
        <p14:creationId xmlns:p14="http://schemas.microsoft.com/office/powerpoint/2010/main" val="212312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King's (advanced) 2 (4)">
  <a:themeElements>
    <a:clrScheme name="">
      <a:dk1>
        <a:srgbClr val="000000"/>
      </a:dk1>
      <a:lt1>
        <a:srgbClr val="D6F0F6"/>
      </a:lt1>
      <a:dk2>
        <a:srgbClr val="065981"/>
      </a:dk2>
      <a:lt2>
        <a:srgbClr val="FFFFFF"/>
      </a:lt2>
      <a:accent1>
        <a:srgbClr val="8088BF"/>
      </a:accent1>
      <a:accent2>
        <a:srgbClr val="D16EB4"/>
      </a:accent2>
      <a:accent3>
        <a:srgbClr val="E8F6FA"/>
      </a:accent3>
      <a:accent4>
        <a:srgbClr val="000000"/>
      </a:accent4>
      <a:accent5>
        <a:srgbClr val="C0C3DC"/>
      </a:accent5>
      <a:accent6>
        <a:srgbClr val="BD63A3"/>
      </a:accent6>
      <a:hlink>
        <a:srgbClr val="B3B8D9"/>
      </a:hlink>
      <a:folHlink>
        <a:srgbClr val="E3A8D2"/>
      </a:folHlink>
    </a:clrScheme>
    <a:fontScheme name="King's (advanced) 2 (4)">
      <a:majorFont>
        <a:latin typeface="KingsBureauGrot ThreeSeve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ing's (advanced) 2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ing's (advanced) 2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ing's (advanced) 2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ing's (advanced) 2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ing's (advanced) 2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ing's (advanced) 2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ing's (advanced) 2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King's (advanced) 2 (4)</Template>
  <TotalTime>3620</TotalTime>
  <Words>1895</Words>
  <Application>Microsoft Office PowerPoint</Application>
  <PresentationFormat>On-screen Show (4:3)</PresentationFormat>
  <Paragraphs>164</Paragraphs>
  <Slides>19</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BureauGrotesqueThreeSeven</vt:lpstr>
      <vt:lpstr>Calibri</vt:lpstr>
      <vt:lpstr>Courier New</vt:lpstr>
      <vt:lpstr>Kings Caslon Display</vt:lpstr>
      <vt:lpstr>KingsBureauGrot ThreeSeven</vt:lpstr>
      <vt:lpstr>Times New Roman</vt:lpstr>
      <vt:lpstr>Verdana</vt:lpstr>
      <vt:lpstr>King's (advanced) 2 (4)</vt:lpstr>
      <vt:lpstr>   Disruptive Technology Enhanced Learning   Michael Flavin   </vt:lpstr>
      <vt:lpstr>PowerPoint Presentation</vt:lpstr>
      <vt:lpstr>Disruptive Innovation</vt:lpstr>
      <vt:lpstr>Honda in the USA (Christensen, 1997)</vt:lpstr>
      <vt:lpstr>The transistor radio (Christensen and Raynor, 2003)</vt:lpstr>
      <vt:lpstr>Lepore, J. (2014)</vt:lpstr>
      <vt:lpstr>Costs, benefits and practice</vt:lpstr>
      <vt:lpstr>Bring Your Own Device (BYOD)</vt:lpstr>
      <vt:lpstr>Learning analytics</vt:lpstr>
      <vt:lpstr>The joys of the Virtual Learning Environment © Bridgeman images</vt:lpstr>
      <vt:lpstr>VLEs and social networking technologies</vt:lpstr>
      <vt:lpstr>MOOCs</vt:lpstr>
      <vt:lpstr>MOOCs</vt:lpstr>
      <vt:lpstr>PowerPoint Presentation</vt:lpstr>
      <vt:lpstr>References</vt:lpstr>
      <vt:lpstr>PowerPoint Presentation</vt:lpstr>
      <vt:lpstr>PowerPoint Presentation</vt:lpstr>
      <vt:lpstr>PowerPoint Presentation</vt:lpstr>
      <vt:lpstr>Thank you © Bridgeman images </vt:lpstr>
    </vt:vector>
  </TitlesOfParts>
  <Company>King's College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 College London</dc:title>
  <dc:creator>Ruth Gowling</dc:creator>
  <dc:description>developed by Operandi Limited</dc:description>
  <cp:lastModifiedBy>Flavin, Michael</cp:lastModifiedBy>
  <cp:revision>254</cp:revision>
  <cp:lastPrinted>2016-07-06T10:05:09Z</cp:lastPrinted>
  <dcterms:created xsi:type="dcterms:W3CDTF">2008-01-18T12:07:27Z</dcterms:created>
  <dcterms:modified xsi:type="dcterms:W3CDTF">2016-07-06T10:25:02Z</dcterms:modified>
</cp:coreProperties>
</file>