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16" r:id="rId2"/>
    <p:sldId id="395" r:id="rId3"/>
    <p:sldId id="426" r:id="rId4"/>
    <p:sldId id="418" r:id="rId5"/>
    <p:sldId id="392" r:id="rId6"/>
    <p:sldId id="369" r:id="rId7"/>
    <p:sldId id="396" r:id="rId8"/>
    <p:sldId id="397" r:id="rId9"/>
    <p:sldId id="371" r:id="rId10"/>
    <p:sldId id="401" r:id="rId11"/>
    <p:sldId id="407" r:id="rId12"/>
    <p:sldId id="412" r:id="rId13"/>
    <p:sldId id="404" r:id="rId14"/>
    <p:sldId id="415" r:id="rId15"/>
    <p:sldId id="420" r:id="rId16"/>
    <p:sldId id="421" r:id="rId17"/>
    <p:sldId id="422" r:id="rId18"/>
    <p:sldId id="423" r:id="rId19"/>
    <p:sldId id="409" r:id="rId20"/>
    <p:sldId id="376" r:id="rId21"/>
    <p:sldId id="413" r:id="rId22"/>
    <p:sldId id="425" r:id="rId23"/>
    <p:sldId id="424" r:id="rId24"/>
    <p:sldId id="406" r:id="rId25"/>
    <p:sldId id="394" r:id="rId26"/>
    <p:sldId id="417" r:id="rId27"/>
    <p:sldId id="427" r:id="rId28"/>
    <p:sldId id="42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4"/>
    <p:restoredTop sz="94587"/>
  </p:normalViewPr>
  <p:slideViewPr>
    <p:cSldViewPr snapToGrid="0" snapToObjects="1">
      <p:cViewPr>
        <p:scale>
          <a:sx n="95" d="100"/>
          <a:sy n="95" d="100"/>
        </p:scale>
        <p:origin x="488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2360" y="-27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Excel_Worksheet3.xlsx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tertiary education students</c:v>
                </c:pt>
              </c:strCache>
            </c:strRef>
          </c:tx>
          <c:spPr>
            <a:solidFill>
              <a:schemeClr val="accent5">
                <a:alpha val="90000"/>
              </a:schemeClr>
            </a:solidFill>
            <a:ln w="50800" cmpd="sng">
              <a:noFill/>
              <a:prstDash val="solid"/>
            </a:ln>
            <a:effectLst>
              <a:glow rad="25400">
                <a:schemeClr val="bg1"/>
              </a:glow>
            </a:effectLst>
          </c:spPr>
          <c:invertIfNegative val="0"/>
          <c:cat>
            <c:numRef>
              <c:f>Sheet1!$A$2:$A$45</c:f>
              <c:numCache>
                <c:formatCode>General</c:formatCode>
                <c:ptCount val="44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  <c:pt idx="43">
                  <c:v>2013.0</c:v>
                </c:pt>
              </c:numCache>
            </c:num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1.0</c:v>
                </c:pt>
                <c:pt idx="1">
                  <c:v>1.033</c:v>
                </c:pt>
                <c:pt idx="2">
                  <c:v>1.089</c:v>
                </c:pt>
                <c:pt idx="3">
                  <c:v>1.143</c:v>
                </c:pt>
                <c:pt idx="4">
                  <c:v>1.201</c:v>
                </c:pt>
                <c:pt idx="5">
                  <c:v>1.272</c:v>
                </c:pt>
                <c:pt idx="6">
                  <c:v>1.348</c:v>
                </c:pt>
                <c:pt idx="7">
                  <c:v>1.379</c:v>
                </c:pt>
                <c:pt idx="8">
                  <c:v>1.433</c:v>
                </c:pt>
                <c:pt idx="9">
                  <c:v>1.476</c:v>
                </c:pt>
                <c:pt idx="10">
                  <c:v>1.528</c:v>
                </c:pt>
                <c:pt idx="11">
                  <c:v>1.601</c:v>
                </c:pt>
                <c:pt idx="12">
                  <c:v>1.661</c:v>
                </c:pt>
                <c:pt idx="13">
                  <c:v>1.725</c:v>
                </c:pt>
                <c:pt idx="14">
                  <c:v>1.813</c:v>
                </c:pt>
                <c:pt idx="15">
                  <c:v>1.861</c:v>
                </c:pt>
                <c:pt idx="16">
                  <c:v>1.89</c:v>
                </c:pt>
                <c:pt idx="17">
                  <c:v>1.941</c:v>
                </c:pt>
                <c:pt idx="18">
                  <c:v>1.96</c:v>
                </c:pt>
                <c:pt idx="19">
                  <c:v>2.012999999999999</c:v>
                </c:pt>
                <c:pt idx="20">
                  <c:v>2.075</c:v>
                </c:pt>
                <c:pt idx="21">
                  <c:v>2.13</c:v>
                </c:pt>
                <c:pt idx="22">
                  <c:v>2.184</c:v>
                </c:pt>
                <c:pt idx="23">
                  <c:v>2.256</c:v>
                </c:pt>
                <c:pt idx="24">
                  <c:v>2.35</c:v>
                </c:pt>
                <c:pt idx="25">
                  <c:v>2.451999999999999</c:v>
                </c:pt>
                <c:pt idx="26">
                  <c:v>2.543</c:v>
                </c:pt>
                <c:pt idx="27">
                  <c:v>2.658</c:v>
                </c:pt>
                <c:pt idx="28">
                  <c:v>2.737</c:v>
                </c:pt>
                <c:pt idx="29">
                  <c:v>2.918</c:v>
                </c:pt>
                <c:pt idx="30">
                  <c:v>3.069</c:v>
                </c:pt>
                <c:pt idx="31">
                  <c:v>3.287</c:v>
                </c:pt>
                <c:pt idx="32">
                  <c:v>3.599</c:v>
                </c:pt>
                <c:pt idx="33">
                  <c:v>3.862</c:v>
                </c:pt>
                <c:pt idx="34">
                  <c:v>4.082</c:v>
                </c:pt>
                <c:pt idx="35">
                  <c:v>4.293</c:v>
                </c:pt>
                <c:pt idx="36">
                  <c:v>4.539</c:v>
                </c:pt>
                <c:pt idx="37">
                  <c:v>4.791</c:v>
                </c:pt>
                <c:pt idx="38">
                  <c:v>5.065999999999994</c:v>
                </c:pt>
                <c:pt idx="39">
                  <c:v>5.311999999999998</c:v>
                </c:pt>
                <c:pt idx="40">
                  <c:v>5.6</c:v>
                </c:pt>
                <c:pt idx="41">
                  <c:v>5.89499999999999</c:v>
                </c:pt>
                <c:pt idx="42">
                  <c:v>6.07</c:v>
                </c:pt>
                <c:pt idx="43">
                  <c:v>6.118999999999994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886644064"/>
        <c:axId val="88663921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 GDP (constant prices)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glow rad="50800">
                <a:schemeClr val="bg1"/>
              </a:glow>
            </a:effectLst>
          </c:spPr>
          <c:marker>
            <c:symbol val="none"/>
          </c:marker>
          <c:cat>
            <c:numRef>
              <c:f>Sheet1!$A$2:$A$45</c:f>
              <c:numCache>
                <c:formatCode>General</c:formatCode>
                <c:ptCount val="44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  <c:pt idx="43">
                  <c:v>2013.0</c:v>
                </c:pt>
              </c:numCache>
            </c:num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1.0</c:v>
                </c:pt>
                <c:pt idx="1">
                  <c:v>1.041</c:v>
                </c:pt>
                <c:pt idx="2">
                  <c:v>1.099</c:v>
                </c:pt>
                <c:pt idx="3">
                  <c:v>1.169</c:v>
                </c:pt>
                <c:pt idx="4">
                  <c:v>1.189</c:v>
                </c:pt>
                <c:pt idx="5">
                  <c:v>1.198</c:v>
                </c:pt>
                <c:pt idx="6">
                  <c:v>1.259</c:v>
                </c:pt>
                <c:pt idx="7">
                  <c:v>1.31</c:v>
                </c:pt>
                <c:pt idx="8">
                  <c:v>1.366</c:v>
                </c:pt>
                <c:pt idx="9">
                  <c:v>1.423</c:v>
                </c:pt>
                <c:pt idx="10">
                  <c:v>1.449</c:v>
                </c:pt>
                <c:pt idx="11">
                  <c:v>1.479</c:v>
                </c:pt>
                <c:pt idx="12">
                  <c:v>1.485</c:v>
                </c:pt>
                <c:pt idx="13">
                  <c:v>1.524</c:v>
                </c:pt>
                <c:pt idx="14">
                  <c:v>1.595</c:v>
                </c:pt>
                <c:pt idx="15">
                  <c:v>1.656</c:v>
                </c:pt>
                <c:pt idx="16">
                  <c:v>1.709</c:v>
                </c:pt>
                <c:pt idx="17">
                  <c:v>1.77</c:v>
                </c:pt>
                <c:pt idx="18">
                  <c:v>1.853</c:v>
                </c:pt>
                <c:pt idx="19">
                  <c:v>1.923</c:v>
                </c:pt>
                <c:pt idx="20">
                  <c:v>1.98</c:v>
                </c:pt>
                <c:pt idx="21">
                  <c:v>2.007</c:v>
                </c:pt>
                <c:pt idx="22">
                  <c:v>2.046</c:v>
                </c:pt>
                <c:pt idx="23">
                  <c:v>2.079</c:v>
                </c:pt>
                <c:pt idx="24">
                  <c:v>2.144</c:v>
                </c:pt>
                <c:pt idx="25">
                  <c:v>2.207</c:v>
                </c:pt>
                <c:pt idx="26">
                  <c:v>2.279</c:v>
                </c:pt>
                <c:pt idx="27">
                  <c:v>2.363</c:v>
                </c:pt>
                <c:pt idx="28">
                  <c:v>2.423</c:v>
                </c:pt>
                <c:pt idx="29">
                  <c:v>2.505</c:v>
                </c:pt>
                <c:pt idx="30">
                  <c:v>2.612</c:v>
                </c:pt>
                <c:pt idx="31">
                  <c:v>2.659</c:v>
                </c:pt>
                <c:pt idx="32">
                  <c:v>2.714</c:v>
                </c:pt>
                <c:pt idx="33">
                  <c:v>2.79</c:v>
                </c:pt>
                <c:pt idx="34">
                  <c:v>2.906</c:v>
                </c:pt>
                <c:pt idx="35">
                  <c:v>3.01</c:v>
                </c:pt>
                <c:pt idx="36">
                  <c:v>3.134</c:v>
                </c:pt>
                <c:pt idx="37">
                  <c:v>3.257</c:v>
                </c:pt>
                <c:pt idx="38">
                  <c:v>3.306</c:v>
                </c:pt>
                <c:pt idx="39">
                  <c:v>3.237</c:v>
                </c:pt>
                <c:pt idx="40">
                  <c:v>3.369</c:v>
                </c:pt>
                <c:pt idx="41">
                  <c:v>3.465</c:v>
                </c:pt>
                <c:pt idx="42">
                  <c:v>3.542</c:v>
                </c:pt>
                <c:pt idx="43">
                  <c:v>3.626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world population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glow rad="50800">
                <a:schemeClr val="bg1"/>
              </a:glow>
            </a:effectLst>
          </c:spPr>
          <c:marker>
            <c:symbol val="none"/>
          </c:marker>
          <c:cat>
            <c:numRef>
              <c:f>Sheet1!$A$2:$A$45</c:f>
              <c:numCache>
                <c:formatCode>General</c:formatCode>
                <c:ptCount val="44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  <c:pt idx="43">
                  <c:v>2013.0</c:v>
                </c:pt>
              </c:numCache>
            </c:num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1.0</c:v>
                </c:pt>
                <c:pt idx="1">
                  <c:v>1.021</c:v>
                </c:pt>
                <c:pt idx="2">
                  <c:v>1.042</c:v>
                </c:pt>
                <c:pt idx="3">
                  <c:v>1.062</c:v>
                </c:pt>
                <c:pt idx="4">
                  <c:v>1.083</c:v>
                </c:pt>
                <c:pt idx="5">
                  <c:v>1.103</c:v>
                </c:pt>
                <c:pt idx="6">
                  <c:v>1.123</c:v>
                </c:pt>
                <c:pt idx="7">
                  <c:v>1.142</c:v>
                </c:pt>
                <c:pt idx="8">
                  <c:v>1.163</c:v>
                </c:pt>
                <c:pt idx="9">
                  <c:v>1.183</c:v>
                </c:pt>
                <c:pt idx="10">
                  <c:v>1.204</c:v>
                </c:pt>
                <c:pt idx="11">
                  <c:v>1.225</c:v>
                </c:pt>
                <c:pt idx="12">
                  <c:v>1.247</c:v>
                </c:pt>
                <c:pt idx="13">
                  <c:v>1.269</c:v>
                </c:pt>
                <c:pt idx="14">
                  <c:v>1.29</c:v>
                </c:pt>
                <c:pt idx="15">
                  <c:v>1.313</c:v>
                </c:pt>
                <c:pt idx="16">
                  <c:v>1.336</c:v>
                </c:pt>
                <c:pt idx="17">
                  <c:v>1.36</c:v>
                </c:pt>
                <c:pt idx="18">
                  <c:v>1.384</c:v>
                </c:pt>
                <c:pt idx="19">
                  <c:v>1.407999999999999</c:v>
                </c:pt>
                <c:pt idx="20">
                  <c:v>1.431999999999999</c:v>
                </c:pt>
                <c:pt idx="21">
                  <c:v>1.455</c:v>
                </c:pt>
                <c:pt idx="22">
                  <c:v>1.478</c:v>
                </c:pt>
                <c:pt idx="23">
                  <c:v>1.5</c:v>
                </c:pt>
                <c:pt idx="24">
                  <c:v>1.523</c:v>
                </c:pt>
                <c:pt idx="25">
                  <c:v>1.566</c:v>
                </c:pt>
                <c:pt idx="26">
                  <c:v>1.568</c:v>
                </c:pt>
                <c:pt idx="27">
                  <c:v>1.59</c:v>
                </c:pt>
                <c:pt idx="28">
                  <c:v>1.612</c:v>
                </c:pt>
                <c:pt idx="29">
                  <c:v>1.634</c:v>
                </c:pt>
                <c:pt idx="30">
                  <c:v>1.655</c:v>
                </c:pt>
                <c:pt idx="31">
                  <c:v>1.676</c:v>
                </c:pt>
                <c:pt idx="32">
                  <c:v>1.697</c:v>
                </c:pt>
                <c:pt idx="33">
                  <c:v>1.718</c:v>
                </c:pt>
                <c:pt idx="34">
                  <c:v>1.739</c:v>
                </c:pt>
                <c:pt idx="35">
                  <c:v>1.76</c:v>
                </c:pt>
                <c:pt idx="36">
                  <c:v>1.782</c:v>
                </c:pt>
                <c:pt idx="37">
                  <c:v>1.803</c:v>
                </c:pt>
                <c:pt idx="38">
                  <c:v>1.824</c:v>
                </c:pt>
                <c:pt idx="39">
                  <c:v>1.846</c:v>
                </c:pt>
                <c:pt idx="40">
                  <c:v>1.867</c:v>
                </c:pt>
                <c:pt idx="41">
                  <c:v>1.889</c:v>
                </c:pt>
                <c:pt idx="42">
                  <c:v>1.91</c:v>
                </c:pt>
                <c:pt idx="43">
                  <c:v>1.931999999999999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644064"/>
        <c:axId val="886639216"/>
      </c:lineChart>
      <c:catAx>
        <c:axId val="88664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 sz="1100" baseline="0"/>
            </a:pPr>
            <a:endParaRPr lang="en-US"/>
          </a:p>
        </c:txPr>
        <c:crossAx val="886639216"/>
        <c:crosses val="autoZero"/>
        <c:auto val="1"/>
        <c:lblAlgn val="ctr"/>
        <c:lblOffset val="100"/>
        <c:noMultiLvlLbl val="0"/>
      </c:catAx>
      <c:valAx>
        <c:axId val="8866392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8664406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9032595647023"/>
          <c:y val="0.897369506463274"/>
          <c:w val="0.655727411027316"/>
          <c:h val="0.1026304935367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Sheet1!$A$2:$A$45</c:f>
              <c:numCache>
                <c:formatCode>General</c:formatCode>
                <c:ptCount val="44"/>
                <c:pt idx="0">
                  <c:v>1971.0</c:v>
                </c:pt>
                <c:pt idx="1">
                  <c:v>1972.0</c:v>
                </c:pt>
                <c:pt idx="2">
                  <c:v>1973.0</c:v>
                </c:pt>
                <c:pt idx="3">
                  <c:v>1974.0</c:v>
                </c:pt>
                <c:pt idx="4">
                  <c:v>1975.0</c:v>
                </c:pt>
                <c:pt idx="5">
                  <c:v>1976.0</c:v>
                </c:pt>
                <c:pt idx="6">
                  <c:v>1977.0</c:v>
                </c:pt>
                <c:pt idx="7">
                  <c:v>1978.0</c:v>
                </c:pt>
                <c:pt idx="8">
                  <c:v>1979.0</c:v>
                </c:pt>
                <c:pt idx="9">
                  <c:v>1980.0</c:v>
                </c:pt>
                <c:pt idx="10">
                  <c:v>1981.0</c:v>
                </c:pt>
                <c:pt idx="11">
                  <c:v>1982.0</c:v>
                </c:pt>
                <c:pt idx="12">
                  <c:v>1983.0</c:v>
                </c:pt>
                <c:pt idx="13">
                  <c:v>1984.0</c:v>
                </c:pt>
                <c:pt idx="14">
                  <c:v>1985.0</c:v>
                </c:pt>
                <c:pt idx="15">
                  <c:v>1986.0</c:v>
                </c:pt>
                <c:pt idx="16">
                  <c:v>1987.0</c:v>
                </c:pt>
                <c:pt idx="17">
                  <c:v>1988.0</c:v>
                </c:pt>
                <c:pt idx="18">
                  <c:v>1989.0</c:v>
                </c:pt>
                <c:pt idx="19">
                  <c:v>1990.0</c:v>
                </c:pt>
                <c:pt idx="20">
                  <c:v>1991.0</c:v>
                </c:pt>
                <c:pt idx="21">
                  <c:v>1992.0</c:v>
                </c:pt>
                <c:pt idx="22">
                  <c:v>1993.0</c:v>
                </c:pt>
                <c:pt idx="23">
                  <c:v>1994.0</c:v>
                </c:pt>
                <c:pt idx="24">
                  <c:v>1995.0</c:v>
                </c:pt>
                <c:pt idx="25">
                  <c:v>1996.0</c:v>
                </c:pt>
                <c:pt idx="26">
                  <c:v>1997.0</c:v>
                </c:pt>
                <c:pt idx="27">
                  <c:v>1998.0</c:v>
                </c:pt>
                <c:pt idx="28">
                  <c:v>1999.0</c:v>
                </c:pt>
                <c:pt idx="29">
                  <c:v>2000.0</c:v>
                </c:pt>
                <c:pt idx="30">
                  <c:v>2001.0</c:v>
                </c:pt>
                <c:pt idx="31">
                  <c:v>2002.0</c:v>
                </c:pt>
                <c:pt idx="32">
                  <c:v>2003.0</c:v>
                </c:pt>
                <c:pt idx="33">
                  <c:v>2004.0</c:v>
                </c:pt>
                <c:pt idx="34">
                  <c:v>2005.0</c:v>
                </c:pt>
                <c:pt idx="35">
                  <c:v>2006.0</c:v>
                </c:pt>
                <c:pt idx="36">
                  <c:v>2007.0</c:v>
                </c:pt>
                <c:pt idx="37">
                  <c:v>2008.0</c:v>
                </c:pt>
                <c:pt idx="38">
                  <c:v>2009.0</c:v>
                </c:pt>
                <c:pt idx="39">
                  <c:v>2010.0</c:v>
                </c:pt>
                <c:pt idx="40">
                  <c:v>2011.0</c:v>
                </c:pt>
                <c:pt idx="41">
                  <c:v>2012.0</c:v>
                </c:pt>
                <c:pt idx="42">
                  <c:v>2013.0</c:v>
                </c:pt>
                <c:pt idx="43">
                  <c:v>2014.0</c:v>
                </c:pt>
              </c:numCache>
            </c:num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9.91</c:v>
                </c:pt>
                <c:pt idx="1">
                  <c:v>10.1</c:v>
                </c:pt>
                <c:pt idx="2">
                  <c:v>10.33</c:v>
                </c:pt>
                <c:pt idx="3">
                  <c:v>10.65</c:v>
                </c:pt>
                <c:pt idx="4">
                  <c:v>11.12</c:v>
                </c:pt>
                <c:pt idx="5">
                  <c:v>11.6</c:v>
                </c:pt>
                <c:pt idx="6">
                  <c:v>11.67</c:v>
                </c:pt>
                <c:pt idx="7">
                  <c:v>11.94</c:v>
                </c:pt>
                <c:pt idx="8">
                  <c:v>12.09</c:v>
                </c:pt>
                <c:pt idx="9">
                  <c:v>12.26</c:v>
                </c:pt>
                <c:pt idx="10">
                  <c:v>12.53</c:v>
                </c:pt>
                <c:pt idx="11">
                  <c:v>12.68</c:v>
                </c:pt>
                <c:pt idx="12">
                  <c:v>12.85</c:v>
                </c:pt>
                <c:pt idx="13">
                  <c:v>13.04</c:v>
                </c:pt>
                <c:pt idx="14">
                  <c:v>13.11</c:v>
                </c:pt>
                <c:pt idx="15">
                  <c:v>13.21</c:v>
                </c:pt>
                <c:pt idx="16">
                  <c:v>13.34</c:v>
                </c:pt>
                <c:pt idx="17">
                  <c:v>13.24</c:v>
                </c:pt>
                <c:pt idx="18">
                  <c:v>13.38</c:v>
                </c:pt>
                <c:pt idx="19">
                  <c:v>13.6</c:v>
                </c:pt>
                <c:pt idx="20">
                  <c:v>13.78</c:v>
                </c:pt>
                <c:pt idx="21">
                  <c:v>14.0</c:v>
                </c:pt>
                <c:pt idx="22">
                  <c:v>14.37</c:v>
                </c:pt>
                <c:pt idx="23">
                  <c:v>14.9</c:v>
                </c:pt>
                <c:pt idx="24">
                  <c:v>15.38</c:v>
                </c:pt>
                <c:pt idx="25">
                  <c:v>16.1</c:v>
                </c:pt>
                <c:pt idx="26">
                  <c:v>16.72</c:v>
                </c:pt>
                <c:pt idx="27">
                  <c:v>17.24</c:v>
                </c:pt>
                <c:pt idx="28">
                  <c:v>18.22</c:v>
                </c:pt>
                <c:pt idx="29">
                  <c:v>18.95</c:v>
                </c:pt>
                <c:pt idx="30">
                  <c:v>20.0</c:v>
                </c:pt>
                <c:pt idx="31">
                  <c:v>21.49</c:v>
                </c:pt>
                <c:pt idx="32">
                  <c:v>22.49</c:v>
                </c:pt>
                <c:pt idx="33">
                  <c:v>23.39</c:v>
                </c:pt>
                <c:pt idx="34">
                  <c:v>24.08</c:v>
                </c:pt>
                <c:pt idx="35">
                  <c:v>24.89</c:v>
                </c:pt>
                <c:pt idx="36">
                  <c:v>25.7</c:v>
                </c:pt>
                <c:pt idx="37">
                  <c:v>26.72</c:v>
                </c:pt>
                <c:pt idx="38">
                  <c:v>27.75</c:v>
                </c:pt>
                <c:pt idx="39">
                  <c:v>29.18</c:v>
                </c:pt>
                <c:pt idx="40">
                  <c:v>30.86</c:v>
                </c:pt>
                <c:pt idx="41">
                  <c:v>32.01</c:v>
                </c:pt>
                <c:pt idx="42">
                  <c:v>32.88</c:v>
                </c:pt>
                <c:pt idx="43">
                  <c:v>34.5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734989792"/>
        <c:axId val="7349589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 and Western Europe</c:v>
                </c:pt>
              </c:strCache>
            </c:strRef>
          </c:tx>
          <c:spPr>
            <a:ln w="476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Sheet1!$A$2:$A$45</c:f>
              <c:numCache>
                <c:formatCode>General</c:formatCode>
                <c:ptCount val="44"/>
                <c:pt idx="0">
                  <c:v>1971.0</c:v>
                </c:pt>
                <c:pt idx="1">
                  <c:v>1972.0</c:v>
                </c:pt>
                <c:pt idx="2">
                  <c:v>1973.0</c:v>
                </c:pt>
                <c:pt idx="3">
                  <c:v>1974.0</c:v>
                </c:pt>
                <c:pt idx="4">
                  <c:v>1975.0</c:v>
                </c:pt>
                <c:pt idx="5">
                  <c:v>1976.0</c:v>
                </c:pt>
                <c:pt idx="6">
                  <c:v>1977.0</c:v>
                </c:pt>
                <c:pt idx="7">
                  <c:v>1978.0</c:v>
                </c:pt>
                <c:pt idx="8">
                  <c:v>1979.0</c:v>
                </c:pt>
                <c:pt idx="9">
                  <c:v>1980.0</c:v>
                </c:pt>
                <c:pt idx="10">
                  <c:v>1981.0</c:v>
                </c:pt>
                <c:pt idx="11">
                  <c:v>1982.0</c:v>
                </c:pt>
                <c:pt idx="12">
                  <c:v>1983.0</c:v>
                </c:pt>
                <c:pt idx="13">
                  <c:v>1984.0</c:v>
                </c:pt>
                <c:pt idx="14">
                  <c:v>1985.0</c:v>
                </c:pt>
                <c:pt idx="15">
                  <c:v>1986.0</c:v>
                </c:pt>
                <c:pt idx="16">
                  <c:v>1987.0</c:v>
                </c:pt>
                <c:pt idx="17">
                  <c:v>1988.0</c:v>
                </c:pt>
                <c:pt idx="18">
                  <c:v>1989.0</c:v>
                </c:pt>
                <c:pt idx="19">
                  <c:v>1990.0</c:v>
                </c:pt>
                <c:pt idx="20">
                  <c:v>1991.0</c:v>
                </c:pt>
                <c:pt idx="21">
                  <c:v>1992.0</c:v>
                </c:pt>
                <c:pt idx="22">
                  <c:v>1993.0</c:v>
                </c:pt>
                <c:pt idx="23">
                  <c:v>1994.0</c:v>
                </c:pt>
                <c:pt idx="24">
                  <c:v>1995.0</c:v>
                </c:pt>
                <c:pt idx="25">
                  <c:v>1996.0</c:v>
                </c:pt>
                <c:pt idx="26">
                  <c:v>1997.0</c:v>
                </c:pt>
                <c:pt idx="27">
                  <c:v>1998.0</c:v>
                </c:pt>
                <c:pt idx="28">
                  <c:v>1999.0</c:v>
                </c:pt>
                <c:pt idx="29">
                  <c:v>2000.0</c:v>
                </c:pt>
                <c:pt idx="30">
                  <c:v>2001.0</c:v>
                </c:pt>
                <c:pt idx="31">
                  <c:v>2002.0</c:v>
                </c:pt>
                <c:pt idx="32">
                  <c:v>2003.0</c:v>
                </c:pt>
                <c:pt idx="33">
                  <c:v>2004.0</c:v>
                </c:pt>
                <c:pt idx="34">
                  <c:v>2005.0</c:v>
                </c:pt>
                <c:pt idx="35">
                  <c:v>2006.0</c:v>
                </c:pt>
                <c:pt idx="36">
                  <c:v>2007.0</c:v>
                </c:pt>
                <c:pt idx="37">
                  <c:v>2008.0</c:v>
                </c:pt>
                <c:pt idx="38">
                  <c:v>2009.0</c:v>
                </c:pt>
                <c:pt idx="39">
                  <c:v>2010.0</c:v>
                </c:pt>
                <c:pt idx="40">
                  <c:v>2011.0</c:v>
                </c:pt>
                <c:pt idx="41">
                  <c:v>2012.0</c:v>
                </c:pt>
                <c:pt idx="42">
                  <c:v>2013.0</c:v>
                </c:pt>
                <c:pt idx="43">
                  <c:v>2014.0</c:v>
                </c:pt>
              </c:numCache>
            </c:num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30.82</c:v>
                </c:pt>
                <c:pt idx="1">
                  <c:v>32.09</c:v>
                </c:pt>
                <c:pt idx="2">
                  <c:v>33.24</c:v>
                </c:pt>
                <c:pt idx="3">
                  <c:v>34.03</c:v>
                </c:pt>
                <c:pt idx="4">
                  <c:v>35.63</c:v>
                </c:pt>
                <c:pt idx="5">
                  <c:v>37.94</c:v>
                </c:pt>
                <c:pt idx="6">
                  <c:v>37.64</c:v>
                </c:pt>
                <c:pt idx="7">
                  <c:v>38.24</c:v>
                </c:pt>
                <c:pt idx="8">
                  <c:v>37.9</c:v>
                </c:pt>
                <c:pt idx="9">
                  <c:v>38.48</c:v>
                </c:pt>
                <c:pt idx="10">
                  <c:v>39.37</c:v>
                </c:pt>
                <c:pt idx="11">
                  <c:v>39.99</c:v>
                </c:pt>
                <c:pt idx="12">
                  <c:v>40.4</c:v>
                </c:pt>
                <c:pt idx="13">
                  <c:v>40.85</c:v>
                </c:pt>
                <c:pt idx="14">
                  <c:v>41.05</c:v>
                </c:pt>
                <c:pt idx="15">
                  <c:v>41.67</c:v>
                </c:pt>
                <c:pt idx="16">
                  <c:v>42.93</c:v>
                </c:pt>
                <c:pt idx="17">
                  <c:v>44.43</c:v>
                </c:pt>
                <c:pt idx="18">
                  <c:v>46.22</c:v>
                </c:pt>
                <c:pt idx="19">
                  <c:v>48.63</c:v>
                </c:pt>
                <c:pt idx="20">
                  <c:v>50.68</c:v>
                </c:pt>
                <c:pt idx="21">
                  <c:v>53.81</c:v>
                </c:pt>
                <c:pt idx="22">
                  <c:v>55.95</c:v>
                </c:pt>
                <c:pt idx="23">
                  <c:v>58.0</c:v>
                </c:pt>
                <c:pt idx="24">
                  <c:v>59.44</c:v>
                </c:pt>
                <c:pt idx="25">
                  <c:v>60.52</c:v>
                </c:pt>
                <c:pt idx="26">
                  <c:v>60.16</c:v>
                </c:pt>
                <c:pt idx="27">
                  <c:v>59.21</c:v>
                </c:pt>
                <c:pt idx="28">
                  <c:v>61.04</c:v>
                </c:pt>
                <c:pt idx="29">
                  <c:v>59.98</c:v>
                </c:pt>
                <c:pt idx="30">
                  <c:v>61.15</c:v>
                </c:pt>
                <c:pt idx="31">
                  <c:v>66.25</c:v>
                </c:pt>
                <c:pt idx="32">
                  <c:v>67.83</c:v>
                </c:pt>
                <c:pt idx="33">
                  <c:v>68.38</c:v>
                </c:pt>
                <c:pt idx="34">
                  <c:v>69.13</c:v>
                </c:pt>
                <c:pt idx="35">
                  <c:v>69.51</c:v>
                </c:pt>
                <c:pt idx="36">
                  <c:v>70.03</c:v>
                </c:pt>
                <c:pt idx="37">
                  <c:v>71.02</c:v>
                </c:pt>
                <c:pt idx="38">
                  <c:v>73.23</c:v>
                </c:pt>
                <c:pt idx="39">
                  <c:v>76.74</c:v>
                </c:pt>
                <c:pt idx="40">
                  <c:v>78.58</c:v>
                </c:pt>
                <c:pt idx="41">
                  <c:v>78.95</c:v>
                </c:pt>
                <c:pt idx="42">
                  <c:v>76.58</c:v>
                </c:pt>
                <c:pt idx="43">
                  <c:v>76.4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 American and Carribean</c:v>
                </c:pt>
              </c:strCache>
            </c:strRef>
          </c:tx>
          <c:spPr>
            <a:ln w="47625" cap="sq" cmpd="sng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Sheet1!$A$2:$A$45</c:f>
              <c:numCache>
                <c:formatCode>General</c:formatCode>
                <c:ptCount val="44"/>
                <c:pt idx="0">
                  <c:v>1971.0</c:v>
                </c:pt>
                <c:pt idx="1">
                  <c:v>1972.0</c:v>
                </c:pt>
                <c:pt idx="2">
                  <c:v>1973.0</c:v>
                </c:pt>
                <c:pt idx="3">
                  <c:v>1974.0</c:v>
                </c:pt>
                <c:pt idx="4">
                  <c:v>1975.0</c:v>
                </c:pt>
                <c:pt idx="5">
                  <c:v>1976.0</c:v>
                </c:pt>
                <c:pt idx="6">
                  <c:v>1977.0</c:v>
                </c:pt>
                <c:pt idx="7">
                  <c:v>1978.0</c:v>
                </c:pt>
                <c:pt idx="8">
                  <c:v>1979.0</c:v>
                </c:pt>
                <c:pt idx="9">
                  <c:v>1980.0</c:v>
                </c:pt>
                <c:pt idx="10">
                  <c:v>1981.0</c:v>
                </c:pt>
                <c:pt idx="11">
                  <c:v>1982.0</c:v>
                </c:pt>
                <c:pt idx="12">
                  <c:v>1983.0</c:v>
                </c:pt>
                <c:pt idx="13">
                  <c:v>1984.0</c:v>
                </c:pt>
                <c:pt idx="14">
                  <c:v>1985.0</c:v>
                </c:pt>
                <c:pt idx="15">
                  <c:v>1986.0</c:v>
                </c:pt>
                <c:pt idx="16">
                  <c:v>1987.0</c:v>
                </c:pt>
                <c:pt idx="17">
                  <c:v>1988.0</c:v>
                </c:pt>
                <c:pt idx="18">
                  <c:v>1989.0</c:v>
                </c:pt>
                <c:pt idx="19">
                  <c:v>1990.0</c:v>
                </c:pt>
                <c:pt idx="20">
                  <c:v>1991.0</c:v>
                </c:pt>
                <c:pt idx="21">
                  <c:v>1992.0</c:v>
                </c:pt>
                <c:pt idx="22">
                  <c:v>1993.0</c:v>
                </c:pt>
                <c:pt idx="23">
                  <c:v>1994.0</c:v>
                </c:pt>
                <c:pt idx="24">
                  <c:v>1995.0</c:v>
                </c:pt>
                <c:pt idx="25">
                  <c:v>1996.0</c:v>
                </c:pt>
                <c:pt idx="26">
                  <c:v>1997.0</c:v>
                </c:pt>
                <c:pt idx="27">
                  <c:v>1998.0</c:v>
                </c:pt>
                <c:pt idx="28">
                  <c:v>1999.0</c:v>
                </c:pt>
                <c:pt idx="29">
                  <c:v>2000.0</c:v>
                </c:pt>
                <c:pt idx="30">
                  <c:v>2001.0</c:v>
                </c:pt>
                <c:pt idx="31">
                  <c:v>2002.0</c:v>
                </c:pt>
                <c:pt idx="32">
                  <c:v>2003.0</c:v>
                </c:pt>
                <c:pt idx="33">
                  <c:v>2004.0</c:v>
                </c:pt>
                <c:pt idx="34">
                  <c:v>2005.0</c:v>
                </c:pt>
                <c:pt idx="35">
                  <c:v>2006.0</c:v>
                </c:pt>
                <c:pt idx="36">
                  <c:v>2007.0</c:v>
                </c:pt>
                <c:pt idx="37">
                  <c:v>2008.0</c:v>
                </c:pt>
                <c:pt idx="38">
                  <c:v>2009.0</c:v>
                </c:pt>
                <c:pt idx="39">
                  <c:v>2010.0</c:v>
                </c:pt>
                <c:pt idx="40">
                  <c:v>2011.0</c:v>
                </c:pt>
                <c:pt idx="41">
                  <c:v>2012.0</c:v>
                </c:pt>
                <c:pt idx="42">
                  <c:v>2013.0</c:v>
                </c:pt>
                <c:pt idx="43">
                  <c:v>2014.0</c:v>
                </c:pt>
              </c:numCache>
            </c:num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7.0</c:v>
                </c:pt>
                <c:pt idx="1">
                  <c:v>7.8</c:v>
                </c:pt>
                <c:pt idx="2">
                  <c:v>8.7</c:v>
                </c:pt>
                <c:pt idx="3">
                  <c:v>9.9</c:v>
                </c:pt>
                <c:pt idx="4">
                  <c:v>11.2</c:v>
                </c:pt>
                <c:pt idx="5">
                  <c:v>11.6</c:v>
                </c:pt>
                <c:pt idx="6">
                  <c:v>11.9</c:v>
                </c:pt>
                <c:pt idx="7">
                  <c:v>12.3</c:v>
                </c:pt>
                <c:pt idx="8">
                  <c:v>12.9</c:v>
                </c:pt>
                <c:pt idx="9">
                  <c:v>13.3</c:v>
                </c:pt>
                <c:pt idx="10">
                  <c:v>13.8</c:v>
                </c:pt>
                <c:pt idx="11">
                  <c:v>14.0</c:v>
                </c:pt>
                <c:pt idx="12">
                  <c:v>14.5</c:v>
                </c:pt>
                <c:pt idx="13">
                  <c:v>16.9</c:v>
                </c:pt>
                <c:pt idx="14">
                  <c:v>17.5</c:v>
                </c:pt>
                <c:pt idx="15">
                  <c:v>16.1</c:v>
                </c:pt>
                <c:pt idx="16">
                  <c:v>16.3</c:v>
                </c:pt>
                <c:pt idx="17">
                  <c:v>16.8</c:v>
                </c:pt>
                <c:pt idx="18">
                  <c:v>16.8</c:v>
                </c:pt>
                <c:pt idx="19">
                  <c:v>16.8</c:v>
                </c:pt>
                <c:pt idx="20">
                  <c:v>17.0</c:v>
                </c:pt>
                <c:pt idx="21">
                  <c:v>16.9</c:v>
                </c:pt>
                <c:pt idx="22">
                  <c:v>16.7</c:v>
                </c:pt>
                <c:pt idx="23">
                  <c:v>16.8</c:v>
                </c:pt>
                <c:pt idx="24">
                  <c:v>18.7</c:v>
                </c:pt>
                <c:pt idx="25">
                  <c:v>17.7</c:v>
                </c:pt>
                <c:pt idx="26">
                  <c:v>20.0</c:v>
                </c:pt>
                <c:pt idx="27">
                  <c:v>20.1</c:v>
                </c:pt>
                <c:pt idx="28">
                  <c:v>22.4</c:v>
                </c:pt>
                <c:pt idx="29">
                  <c:v>22.6</c:v>
                </c:pt>
                <c:pt idx="30">
                  <c:v>24.3</c:v>
                </c:pt>
                <c:pt idx="31">
                  <c:v>26.1</c:v>
                </c:pt>
                <c:pt idx="32">
                  <c:v>27.8</c:v>
                </c:pt>
                <c:pt idx="33">
                  <c:v>29.1</c:v>
                </c:pt>
                <c:pt idx="34">
                  <c:v>30.7</c:v>
                </c:pt>
                <c:pt idx="35">
                  <c:v>33.1</c:v>
                </c:pt>
                <c:pt idx="36">
                  <c:v>35.3</c:v>
                </c:pt>
                <c:pt idx="37">
                  <c:v>38.4</c:v>
                </c:pt>
                <c:pt idx="38">
                  <c:v>39.5</c:v>
                </c:pt>
                <c:pt idx="39">
                  <c:v>40.5</c:v>
                </c:pt>
                <c:pt idx="40">
                  <c:v>42.8</c:v>
                </c:pt>
                <c:pt idx="41">
                  <c:v>43.7</c:v>
                </c:pt>
                <c:pt idx="42">
                  <c:v>44.5</c:v>
                </c:pt>
                <c:pt idx="43">
                  <c:v>44.7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Chile</c:v>
                </c:pt>
              </c:strCache>
            </c:strRef>
          </c:tx>
          <c:spPr>
            <a:ln w="3492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Sheet1!$A$2:$A$45</c:f>
              <c:numCache>
                <c:formatCode>General</c:formatCode>
                <c:ptCount val="44"/>
                <c:pt idx="0">
                  <c:v>1971.0</c:v>
                </c:pt>
                <c:pt idx="1">
                  <c:v>1972.0</c:v>
                </c:pt>
                <c:pt idx="2">
                  <c:v>1973.0</c:v>
                </c:pt>
                <c:pt idx="3">
                  <c:v>1974.0</c:v>
                </c:pt>
                <c:pt idx="4">
                  <c:v>1975.0</c:v>
                </c:pt>
                <c:pt idx="5">
                  <c:v>1976.0</c:v>
                </c:pt>
                <c:pt idx="6">
                  <c:v>1977.0</c:v>
                </c:pt>
                <c:pt idx="7">
                  <c:v>1978.0</c:v>
                </c:pt>
                <c:pt idx="8">
                  <c:v>1979.0</c:v>
                </c:pt>
                <c:pt idx="9">
                  <c:v>1980.0</c:v>
                </c:pt>
                <c:pt idx="10">
                  <c:v>1981.0</c:v>
                </c:pt>
                <c:pt idx="11">
                  <c:v>1982.0</c:v>
                </c:pt>
                <c:pt idx="12">
                  <c:v>1983.0</c:v>
                </c:pt>
                <c:pt idx="13">
                  <c:v>1984.0</c:v>
                </c:pt>
                <c:pt idx="14">
                  <c:v>1985.0</c:v>
                </c:pt>
                <c:pt idx="15">
                  <c:v>1986.0</c:v>
                </c:pt>
                <c:pt idx="16">
                  <c:v>1987.0</c:v>
                </c:pt>
                <c:pt idx="17">
                  <c:v>1988.0</c:v>
                </c:pt>
                <c:pt idx="18">
                  <c:v>1989.0</c:v>
                </c:pt>
                <c:pt idx="19">
                  <c:v>1990.0</c:v>
                </c:pt>
                <c:pt idx="20">
                  <c:v>1991.0</c:v>
                </c:pt>
                <c:pt idx="21">
                  <c:v>1992.0</c:v>
                </c:pt>
                <c:pt idx="22">
                  <c:v>1993.0</c:v>
                </c:pt>
                <c:pt idx="23">
                  <c:v>1994.0</c:v>
                </c:pt>
                <c:pt idx="24">
                  <c:v>1995.0</c:v>
                </c:pt>
                <c:pt idx="25">
                  <c:v>1996.0</c:v>
                </c:pt>
                <c:pt idx="26">
                  <c:v>1997.0</c:v>
                </c:pt>
                <c:pt idx="27">
                  <c:v>1998.0</c:v>
                </c:pt>
                <c:pt idx="28">
                  <c:v>1999.0</c:v>
                </c:pt>
                <c:pt idx="29">
                  <c:v>2000.0</c:v>
                </c:pt>
                <c:pt idx="30">
                  <c:v>2001.0</c:v>
                </c:pt>
                <c:pt idx="31">
                  <c:v>2002.0</c:v>
                </c:pt>
                <c:pt idx="32">
                  <c:v>2003.0</c:v>
                </c:pt>
                <c:pt idx="33">
                  <c:v>2004.0</c:v>
                </c:pt>
                <c:pt idx="34">
                  <c:v>2005.0</c:v>
                </c:pt>
                <c:pt idx="35">
                  <c:v>2006.0</c:v>
                </c:pt>
                <c:pt idx="36">
                  <c:v>2007.0</c:v>
                </c:pt>
                <c:pt idx="37">
                  <c:v>2008.0</c:v>
                </c:pt>
                <c:pt idx="38">
                  <c:v>2009.0</c:v>
                </c:pt>
                <c:pt idx="39">
                  <c:v>2010.0</c:v>
                </c:pt>
                <c:pt idx="40">
                  <c:v>2011.0</c:v>
                </c:pt>
                <c:pt idx="41">
                  <c:v>2012.0</c:v>
                </c:pt>
                <c:pt idx="42">
                  <c:v>2013.0</c:v>
                </c:pt>
                <c:pt idx="43">
                  <c:v>2014.0</c:v>
                </c:pt>
              </c:numCache>
            </c:num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11.2</c:v>
                </c:pt>
                <c:pt idx="1">
                  <c:v>13.6</c:v>
                </c:pt>
                <c:pt idx="2">
                  <c:v>15.1</c:v>
                </c:pt>
                <c:pt idx="3">
                  <c:v>14.5</c:v>
                </c:pt>
                <c:pt idx="4">
                  <c:v>14.6</c:v>
                </c:pt>
                <c:pt idx="5">
                  <c:v>12.8</c:v>
                </c:pt>
                <c:pt idx="6">
                  <c:v>12.3</c:v>
                </c:pt>
                <c:pt idx="7">
                  <c:v>12.0</c:v>
                </c:pt>
                <c:pt idx="8">
                  <c:v>11.4</c:v>
                </c:pt>
                <c:pt idx="9">
                  <c:v>12.8</c:v>
                </c:pt>
                <c:pt idx="11">
                  <c:v>13.4</c:v>
                </c:pt>
                <c:pt idx="12">
                  <c:v>14.9</c:v>
                </c:pt>
                <c:pt idx="13">
                  <c:v>15.5</c:v>
                </c:pt>
                <c:pt idx="14">
                  <c:v>15.9</c:v>
                </c:pt>
                <c:pt idx="15">
                  <c:v>17.0</c:v>
                </c:pt>
                <c:pt idx="16">
                  <c:v>17.6</c:v>
                </c:pt>
                <c:pt idx="17">
                  <c:v>18.4</c:v>
                </c:pt>
                <c:pt idx="20">
                  <c:v>20.9</c:v>
                </c:pt>
                <c:pt idx="21">
                  <c:v>24.0</c:v>
                </c:pt>
                <c:pt idx="22">
                  <c:v>26.4</c:v>
                </c:pt>
                <c:pt idx="23">
                  <c:v>27.5</c:v>
                </c:pt>
                <c:pt idx="24">
                  <c:v>28.3</c:v>
                </c:pt>
                <c:pt idx="25">
                  <c:v>30.4</c:v>
                </c:pt>
                <c:pt idx="26">
                  <c:v>31.6</c:v>
                </c:pt>
                <c:pt idx="27">
                  <c:v>33.8</c:v>
                </c:pt>
                <c:pt idx="28">
                  <c:v>37.3</c:v>
                </c:pt>
                <c:pt idx="29">
                  <c:v>37.1</c:v>
                </c:pt>
                <c:pt idx="31">
                  <c:v>41.7</c:v>
                </c:pt>
                <c:pt idx="32">
                  <c:v>44.6</c:v>
                </c:pt>
                <c:pt idx="33">
                  <c:v>44.8</c:v>
                </c:pt>
                <c:pt idx="34">
                  <c:v>50.0</c:v>
                </c:pt>
                <c:pt idx="35">
                  <c:v>48.6</c:v>
                </c:pt>
                <c:pt idx="36">
                  <c:v>54.3</c:v>
                </c:pt>
                <c:pt idx="37">
                  <c:v>57.3</c:v>
                </c:pt>
                <c:pt idx="38">
                  <c:v>61.9</c:v>
                </c:pt>
                <c:pt idx="39">
                  <c:v>69.7</c:v>
                </c:pt>
                <c:pt idx="40">
                  <c:v>75.0</c:v>
                </c:pt>
                <c:pt idx="41">
                  <c:v>79.4</c:v>
                </c:pt>
                <c:pt idx="42">
                  <c:v>83.8</c:v>
                </c:pt>
                <c:pt idx="43">
                  <c:v>86.6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4989792"/>
        <c:axId val="734958992"/>
      </c:lineChart>
      <c:catAx>
        <c:axId val="73498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958992"/>
        <c:crosses val="autoZero"/>
        <c:auto val="1"/>
        <c:lblAlgn val="ctr"/>
        <c:lblOffset val="100"/>
        <c:noMultiLvlLbl val="0"/>
      </c:catAx>
      <c:valAx>
        <c:axId val="734958992"/>
        <c:scaling>
          <c:orientation val="minMax"/>
          <c:max val="9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989792"/>
        <c:crosses val="autoZero"/>
        <c:crossBetween val="between"/>
      </c:valAx>
      <c:spPr>
        <a:solidFill>
          <a:srgbClr val="0070C0">
            <a:alpha val="15000"/>
          </a:srgbClr>
        </a:solidFill>
        <a:ln>
          <a:solidFill>
            <a:srgbClr val="FF0000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6350">
              <a:solidFill>
                <a:srgbClr val="FF0000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6350">
                <a:solidFill>
                  <a:srgbClr val="FF0000"/>
                </a:solidFill>
              </a:ln>
              <a:effectLst/>
            </c:spPr>
            <c:pictureOptions>
              <c:pictureFormat val="stack"/>
            </c:pictureOptions>
          </c:dPt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1974.0</c:v>
                </c:pt>
                <c:pt idx="1">
                  <c:v>1994.0</c:v>
                </c:pt>
                <c:pt idx="2">
                  <c:v>2014.0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</c:v>
                </c:pt>
                <c:pt idx="1">
                  <c:v>3.7</c:v>
                </c:pt>
                <c:pt idx="2">
                  <c:v>39.4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rgbClr val="FF000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1974.0</c:v>
                </c:pt>
                <c:pt idx="1">
                  <c:v>1994.0</c:v>
                </c:pt>
                <c:pt idx="2">
                  <c:v>2014.0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5.0</c:v>
                </c:pt>
                <c:pt idx="1">
                  <c:v>5.6</c:v>
                </c:pt>
                <c:pt idx="2">
                  <c:v>26.5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rgbClr val="FF000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1974.0</c:v>
                </c:pt>
                <c:pt idx="1">
                  <c:v>1994.0</c:v>
                </c:pt>
                <c:pt idx="2">
                  <c:v>2014.0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2.6</c:v>
                </c:pt>
                <c:pt idx="1">
                  <c:v>20.5</c:v>
                </c:pt>
                <c:pt idx="2">
                  <c:v>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7485824"/>
        <c:axId val="787489088"/>
      </c:barChart>
      <c:catAx>
        <c:axId val="78748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489088"/>
        <c:crosses val="autoZero"/>
        <c:auto val="1"/>
        <c:lblAlgn val="ctr"/>
        <c:lblOffset val="100"/>
        <c:noMultiLvlLbl val="0"/>
      </c:catAx>
      <c:valAx>
        <c:axId val="787489088"/>
        <c:scaling>
          <c:orientation val="minMax"/>
          <c:max val="5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485824"/>
        <c:crosses val="autoZero"/>
        <c:crossBetween val="between"/>
      </c:valAx>
      <c:spPr>
        <a:solidFill>
          <a:schemeClr val="bg1">
            <a:lumMod val="85000"/>
            <a:alpha val="75000"/>
          </a:schemeClr>
        </a:solidFill>
        <a:ln w="3175">
          <a:solidFill>
            <a:srgbClr val="FF0000"/>
          </a:solidFill>
        </a:ln>
        <a:effectLst/>
      </c:spPr>
    </c:plotArea>
    <c:legend>
      <c:legendPos val="b"/>
      <c:layout>
        <c:manualLayout>
          <c:xMode val="edge"/>
          <c:yMode val="edge"/>
          <c:x val="0.242431679355189"/>
          <c:y val="0.882961030107489"/>
          <c:w val="0.496930382346109"/>
          <c:h val="0.0983285525088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agriculture as share of labour (%)</c:v>
                </c:pt>
              </c:strCache>
            </c:strRef>
          </c:tx>
          <c:spPr>
            <a:solidFill>
              <a:schemeClr val="accent5">
                <a:alpha val="50000"/>
              </a:schemeClr>
            </a:solidFill>
            <a:ln>
              <a:noFill/>
            </a:ln>
            <a:effectLst/>
          </c:spPr>
          <c:cat>
            <c:numRef>
              <c:f>Sheet1!$A$2:$A$25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56.0</c:v>
                </c:pt>
                <c:pt idx="1">
                  <c:v>54.0</c:v>
                </c:pt>
                <c:pt idx="2">
                  <c:v>55.0</c:v>
                </c:pt>
                <c:pt idx="3">
                  <c:v>51.0</c:v>
                </c:pt>
                <c:pt idx="4">
                  <c:v>46.0</c:v>
                </c:pt>
                <c:pt idx="5">
                  <c:v>44.0</c:v>
                </c:pt>
                <c:pt idx="6">
                  <c:v>44.0</c:v>
                </c:pt>
                <c:pt idx="7">
                  <c:v>41.0</c:v>
                </c:pt>
                <c:pt idx="8">
                  <c:v>45.0</c:v>
                </c:pt>
                <c:pt idx="9">
                  <c:v>43.0</c:v>
                </c:pt>
                <c:pt idx="10">
                  <c:v>45.0</c:v>
                </c:pt>
                <c:pt idx="11">
                  <c:v>44.0</c:v>
                </c:pt>
                <c:pt idx="12">
                  <c:v>44.0</c:v>
                </c:pt>
                <c:pt idx="13">
                  <c:v>46.0</c:v>
                </c:pt>
                <c:pt idx="14">
                  <c:v>43.0</c:v>
                </c:pt>
                <c:pt idx="15">
                  <c:v>44.0</c:v>
                </c:pt>
                <c:pt idx="16">
                  <c:v>42.0</c:v>
                </c:pt>
                <c:pt idx="17">
                  <c:v>41.0</c:v>
                </c:pt>
                <c:pt idx="18">
                  <c:v>40.0</c:v>
                </c:pt>
                <c:pt idx="19">
                  <c:v>40.0</c:v>
                </c:pt>
                <c:pt idx="20">
                  <c:v>38.0</c:v>
                </c:pt>
                <c:pt idx="21">
                  <c:v>36.0</c:v>
                </c:pt>
                <c:pt idx="22">
                  <c:v>35.0</c:v>
                </c:pt>
                <c:pt idx="23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252656"/>
        <c:axId val="788255408"/>
      </c:area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urban share of population (%)</c:v>
                </c:pt>
              </c:strCache>
            </c:strRef>
          </c:tx>
          <c:spPr>
            <a:ln w="76200" cap="sq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31.0</c:v>
                </c:pt>
                <c:pt idx="1">
                  <c:v>32.0</c:v>
                </c:pt>
                <c:pt idx="2">
                  <c:v>33.0</c:v>
                </c:pt>
                <c:pt idx="3">
                  <c:v>34.0</c:v>
                </c:pt>
                <c:pt idx="4">
                  <c:v>35.0</c:v>
                </c:pt>
                <c:pt idx="5">
                  <c:v>36.0</c:v>
                </c:pt>
                <c:pt idx="6">
                  <c:v>38.0</c:v>
                </c:pt>
                <c:pt idx="7">
                  <c:v>40.0</c:v>
                </c:pt>
                <c:pt idx="8">
                  <c:v>42.0</c:v>
                </c:pt>
                <c:pt idx="9">
                  <c:v>42.0</c:v>
                </c:pt>
                <c:pt idx="10">
                  <c:v>42.0</c:v>
                </c:pt>
                <c:pt idx="11">
                  <c:v>43.0</c:v>
                </c:pt>
                <c:pt idx="12">
                  <c:v>44.0</c:v>
                </c:pt>
                <c:pt idx="13">
                  <c:v>44.0</c:v>
                </c:pt>
                <c:pt idx="14">
                  <c:v>45.0</c:v>
                </c:pt>
                <c:pt idx="15">
                  <c:v>46.0</c:v>
                </c:pt>
                <c:pt idx="16">
                  <c:v>47.0</c:v>
                </c:pt>
                <c:pt idx="17">
                  <c:v>48.0</c:v>
                </c:pt>
                <c:pt idx="18">
                  <c:v>48.0</c:v>
                </c:pt>
                <c:pt idx="19">
                  <c:v>49.0</c:v>
                </c:pt>
                <c:pt idx="20">
                  <c:v>50.0</c:v>
                </c:pt>
                <c:pt idx="21">
                  <c:v>51.0</c:v>
                </c:pt>
                <c:pt idx="22">
                  <c:v>51.0</c:v>
                </c:pt>
                <c:pt idx="23">
                  <c:v>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252656"/>
        <c:axId val="788255408"/>
      </c:lineChart>
      <c:catAx>
        <c:axId val="78825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255408"/>
        <c:crosses val="autoZero"/>
        <c:auto val="1"/>
        <c:lblAlgn val="ctr"/>
        <c:lblOffset val="100"/>
        <c:noMultiLvlLbl val="0"/>
      </c:catAx>
      <c:valAx>
        <c:axId val="78825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25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agriculture as share of labour (%)</c:v>
                </c:pt>
              </c:strCache>
            </c:strRef>
          </c:tx>
          <c:spPr>
            <a:solidFill>
              <a:schemeClr val="accent5">
                <a:alpha val="40000"/>
              </a:schemeClr>
            </a:solidFill>
            <a:ln>
              <a:noFill/>
            </a:ln>
            <a:effectLst/>
          </c:spPr>
          <c:cat>
            <c:numRef>
              <c:f>Sheet1!$A$2:$A$25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56.0</c:v>
                </c:pt>
                <c:pt idx="1">
                  <c:v>54.0</c:v>
                </c:pt>
                <c:pt idx="2">
                  <c:v>55.0</c:v>
                </c:pt>
                <c:pt idx="3">
                  <c:v>51.0</c:v>
                </c:pt>
                <c:pt idx="4">
                  <c:v>46.0</c:v>
                </c:pt>
                <c:pt idx="5">
                  <c:v>44.0</c:v>
                </c:pt>
                <c:pt idx="6">
                  <c:v>44.0</c:v>
                </c:pt>
                <c:pt idx="7">
                  <c:v>41.0</c:v>
                </c:pt>
                <c:pt idx="8">
                  <c:v>45.0</c:v>
                </c:pt>
                <c:pt idx="9">
                  <c:v>43.0</c:v>
                </c:pt>
                <c:pt idx="10">
                  <c:v>45.0</c:v>
                </c:pt>
                <c:pt idx="11">
                  <c:v>44.0</c:v>
                </c:pt>
                <c:pt idx="12">
                  <c:v>44.0</c:v>
                </c:pt>
                <c:pt idx="13">
                  <c:v>46.0</c:v>
                </c:pt>
                <c:pt idx="14">
                  <c:v>43.0</c:v>
                </c:pt>
                <c:pt idx="15">
                  <c:v>44.0</c:v>
                </c:pt>
                <c:pt idx="16">
                  <c:v>42.0</c:v>
                </c:pt>
                <c:pt idx="17">
                  <c:v>41.0</c:v>
                </c:pt>
                <c:pt idx="18">
                  <c:v>40.0</c:v>
                </c:pt>
                <c:pt idx="19">
                  <c:v>40.0</c:v>
                </c:pt>
                <c:pt idx="20">
                  <c:v>38.0</c:v>
                </c:pt>
                <c:pt idx="21">
                  <c:v>36.0</c:v>
                </c:pt>
                <c:pt idx="22">
                  <c:v>35.0</c:v>
                </c:pt>
                <c:pt idx="23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268656"/>
        <c:axId val="788271408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GTER (%)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8.0</c:v>
                </c:pt>
                <c:pt idx="1">
                  <c:v>9.0</c:v>
                </c:pt>
                <c:pt idx="2">
                  <c:v>9.0</c:v>
                </c:pt>
                <c:pt idx="3">
                  <c:v>9.0</c:v>
                </c:pt>
                <c:pt idx="4">
                  <c:v>11.0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13.0</c:v>
                </c:pt>
                <c:pt idx="9">
                  <c:v>15.0</c:v>
                </c:pt>
                <c:pt idx="10">
                  <c:v>15.0</c:v>
                </c:pt>
                <c:pt idx="11">
                  <c:v>14.0</c:v>
                </c:pt>
                <c:pt idx="12">
                  <c:v>15.0</c:v>
                </c:pt>
                <c:pt idx="13">
                  <c:v>16.0</c:v>
                </c:pt>
                <c:pt idx="14">
                  <c:v>17.0</c:v>
                </c:pt>
                <c:pt idx="15">
                  <c:v>17.0</c:v>
                </c:pt>
                <c:pt idx="16">
                  <c:v>17.0</c:v>
                </c:pt>
                <c:pt idx="17">
                  <c:v>18.0</c:v>
                </c:pt>
                <c:pt idx="18">
                  <c:v>21.0</c:v>
                </c:pt>
                <c:pt idx="19">
                  <c:v>23.0</c:v>
                </c:pt>
                <c:pt idx="20">
                  <c:v>24.0</c:v>
                </c:pt>
                <c:pt idx="21">
                  <c:v>27.0</c:v>
                </c:pt>
                <c:pt idx="22">
                  <c:v>31.0</c:v>
                </c:pt>
                <c:pt idx="23">
                  <c:v>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788268656"/>
        <c:axId val="7882714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urban share of population (%)</c:v>
                </c:pt>
              </c:strCache>
            </c:strRef>
          </c:tx>
          <c:spPr>
            <a:ln w="76200" cap="sq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31.0</c:v>
                </c:pt>
                <c:pt idx="1">
                  <c:v>32.0</c:v>
                </c:pt>
                <c:pt idx="2">
                  <c:v>33.0</c:v>
                </c:pt>
                <c:pt idx="3">
                  <c:v>34.0</c:v>
                </c:pt>
                <c:pt idx="4">
                  <c:v>35.0</c:v>
                </c:pt>
                <c:pt idx="5">
                  <c:v>36.0</c:v>
                </c:pt>
                <c:pt idx="6">
                  <c:v>38.0</c:v>
                </c:pt>
                <c:pt idx="7">
                  <c:v>40.0</c:v>
                </c:pt>
                <c:pt idx="8">
                  <c:v>42.0</c:v>
                </c:pt>
                <c:pt idx="9">
                  <c:v>42.0</c:v>
                </c:pt>
                <c:pt idx="10">
                  <c:v>42.0</c:v>
                </c:pt>
                <c:pt idx="11">
                  <c:v>43.0</c:v>
                </c:pt>
                <c:pt idx="12">
                  <c:v>44.0</c:v>
                </c:pt>
                <c:pt idx="13">
                  <c:v>44.0</c:v>
                </c:pt>
                <c:pt idx="14">
                  <c:v>45.0</c:v>
                </c:pt>
                <c:pt idx="15">
                  <c:v>46.0</c:v>
                </c:pt>
                <c:pt idx="16">
                  <c:v>47.0</c:v>
                </c:pt>
                <c:pt idx="17">
                  <c:v>48.0</c:v>
                </c:pt>
                <c:pt idx="18">
                  <c:v>48.0</c:v>
                </c:pt>
                <c:pt idx="19">
                  <c:v>49.0</c:v>
                </c:pt>
                <c:pt idx="20">
                  <c:v>50.0</c:v>
                </c:pt>
                <c:pt idx="21">
                  <c:v>51.0</c:v>
                </c:pt>
                <c:pt idx="22">
                  <c:v>51.0</c:v>
                </c:pt>
                <c:pt idx="23">
                  <c:v>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268656"/>
        <c:axId val="788271408"/>
      </c:lineChart>
      <c:catAx>
        <c:axId val="78826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271408"/>
        <c:crosses val="autoZero"/>
        <c:auto val="1"/>
        <c:lblAlgn val="ctr"/>
        <c:lblOffset val="100"/>
        <c:noMultiLvlLbl val="0"/>
      </c:catAx>
      <c:valAx>
        <c:axId val="78827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26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Higher Education Participation Index</c:v>
                </c:pt>
              </c:strCache>
            </c:strRef>
          </c:tx>
          <c:spPr>
            <a:solidFill>
              <a:schemeClr val="bg1">
                <a:lumMod val="65000"/>
                <a:alpha val="85000"/>
              </a:schemeClr>
            </a:solidFill>
            <a:ln w="3175">
              <a:solidFill>
                <a:schemeClr val="accent4"/>
              </a:solidFill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bg1">
                  <a:lumMod val="65000"/>
                  <a:alpha val="85000"/>
                </a:schemeClr>
              </a:solidFill>
              <a:ln w="3175">
                <a:solidFill>
                  <a:schemeClr val="accent4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bg1">
                  <a:lumMod val="85000"/>
                  <a:alpha val="85000"/>
                </a:schemeClr>
              </a:solidFill>
              <a:ln w="3175">
                <a:solidFill>
                  <a:schemeClr val="accent4"/>
                </a:solidFill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South Korea</c:v>
                </c:pt>
                <c:pt idx="1">
                  <c:v>United States</c:v>
                </c:pt>
                <c:pt idx="2">
                  <c:v>Ireland</c:v>
                </c:pt>
                <c:pt idx="3">
                  <c:v>Australia</c:v>
                </c:pt>
                <c:pt idx="4">
                  <c:v>Canada</c:v>
                </c:pt>
                <c:pt idx="5">
                  <c:v>Finland</c:v>
                </c:pt>
                <c:pt idx="6">
                  <c:v>Slovenia</c:v>
                </c:pt>
                <c:pt idx="7">
                  <c:v>Spain</c:v>
                </c:pt>
                <c:pt idx="8">
                  <c:v>Belgium</c:v>
                </c:pt>
                <c:pt idx="9">
                  <c:v>Norway</c:v>
                </c:pt>
                <c:pt idx="10">
                  <c:v>Denmark</c:v>
                </c:pt>
                <c:pt idx="11">
                  <c:v>Netherlands</c:v>
                </c:pt>
                <c:pt idx="12">
                  <c:v>New Zealand</c:v>
                </c:pt>
                <c:pt idx="13">
                  <c:v>Poland</c:v>
                </c:pt>
                <c:pt idx="14">
                  <c:v>Iceland</c:v>
                </c:pt>
                <c:pt idx="15">
                  <c:v>Israel</c:v>
                </c:pt>
                <c:pt idx="16">
                  <c:v>Estonia</c:v>
                </c:pt>
                <c:pt idx="17">
                  <c:v>France</c:v>
                </c:pt>
                <c:pt idx="18">
                  <c:v>UK </c:v>
                </c:pt>
                <c:pt idx="19">
                  <c:v>Chile</c:v>
                </c:pt>
                <c:pt idx="20">
                  <c:v>Austria</c:v>
                </c:pt>
                <c:pt idx="21">
                  <c:v>Sweden</c:v>
                </c:pt>
                <c:pt idx="22">
                  <c:v>Switzerland</c:v>
                </c:pt>
                <c:pt idx="23">
                  <c:v>Turkey</c:v>
                </c:pt>
                <c:pt idx="24">
                  <c:v>Portugal</c:v>
                </c:pt>
                <c:pt idx="25">
                  <c:v>Czech Republic</c:v>
                </c:pt>
                <c:pt idx="26">
                  <c:v>Hungary</c:v>
                </c:pt>
                <c:pt idx="27">
                  <c:v>Germany</c:v>
                </c:pt>
                <c:pt idx="28">
                  <c:v>Slovak Republic</c:v>
                </c:pt>
                <c:pt idx="29">
                  <c:v>Italy</c:v>
                </c:pt>
                <c:pt idx="30">
                  <c:v>Mexico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98.4</c:v>
                </c:pt>
                <c:pt idx="1">
                  <c:v>76.8</c:v>
                </c:pt>
                <c:pt idx="2">
                  <c:v>75.7</c:v>
                </c:pt>
                <c:pt idx="3">
                  <c:v>73.7</c:v>
                </c:pt>
                <c:pt idx="4">
                  <c:v>72.9</c:v>
                </c:pt>
                <c:pt idx="5">
                  <c:v>72.7</c:v>
                </c:pt>
                <c:pt idx="6">
                  <c:v>72.6</c:v>
                </c:pt>
                <c:pt idx="7">
                  <c:v>71.2</c:v>
                </c:pt>
                <c:pt idx="8">
                  <c:v>70.5</c:v>
                </c:pt>
                <c:pt idx="9">
                  <c:v>69.2</c:v>
                </c:pt>
                <c:pt idx="10">
                  <c:v>69.1</c:v>
                </c:pt>
                <c:pt idx="11">
                  <c:v>66.6</c:v>
                </c:pt>
                <c:pt idx="12">
                  <c:v>66.5</c:v>
                </c:pt>
                <c:pt idx="13">
                  <c:v>65.1</c:v>
                </c:pt>
                <c:pt idx="14">
                  <c:v>65.1</c:v>
                </c:pt>
                <c:pt idx="15">
                  <c:v>64.0</c:v>
                </c:pt>
                <c:pt idx="16">
                  <c:v>63.9</c:v>
                </c:pt>
                <c:pt idx="17">
                  <c:v>63.8</c:v>
                </c:pt>
                <c:pt idx="18">
                  <c:v>62.2</c:v>
                </c:pt>
                <c:pt idx="19">
                  <c:v>61.7</c:v>
                </c:pt>
                <c:pt idx="20">
                  <c:v>61.7</c:v>
                </c:pt>
                <c:pt idx="21">
                  <c:v>60.8</c:v>
                </c:pt>
                <c:pt idx="22">
                  <c:v>58.0</c:v>
                </c:pt>
                <c:pt idx="23">
                  <c:v>56.9</c:v>
                </c:pt>
                <c:pt idx="24">
                  <c:v>54.1</c:v>
                </c:pt>
                <c:pt idx="25">
                  <c:v>53.1</c:v>
                </c:pt>
                <c:pt idx="26">
                  <c:v>49.7</c:v>
                </c:pt>
                <c:pt idx="27">
                  <c:v>49.0</c:v>
                </c:pt>
                <c:pt idx="28">
                  <c:v>47.4</c:v>
                </c:pt>
                <c:pt idx="29">
                  <c:v>47.3</c:v>
                </c:pt>
                <c:pt idx="30">
                  <c:v>32.3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27"/>
        <c:axId val="788318416"/>
        <c:axId val="7883211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Gross Enrolment Rate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44450">
                <a:solidFill>
                  <a:schemeClr val="accent2"/>
                </a:solidFill>
              </a:ln>
              <a:effectLst/>
            </c:spPr>
          </c:marker>
          <c:dPt>
            <c:idx val="18"/>
            <c:marker>
              <c:symbol val="circle"/>
              <c:size val="5"/>
              <c:spPr>
                <a:solidFill>
                  <a:srgbClr val="FF0000"/>
                </a:solidFill>
                <a:ln w="44450">
                  <a:solidFill>
                    <a:srgbClr val="FF0000"/>
                  </a:solidFill>
                </a:ln>
                <a:effectLst/>
              </c:spPr>
            </c:marker>
            <c:bubble3D val="0"/>
          </c:dPt>
          <c:cat>
            <c:strRef>
              <c:f>Sheet1!$A$2:$A$32</c:f>
              <c:strCache>
                <c:ptCount val="31"/>
                <c:pt idx="0">
                  <c:v>South Korea</c:v>
                </c:pt>
                <c:pt idx="1">
                  <c:v>United States</c:v>
                </c:pt>
                <c:pt idx="2">
                  <c:v>Ireland</c:v>
                </c:pt>
                <c:pt idx="3">
                  <c:v>Australia</c:v>
                </c:pt>
                <c:pt idx="4">
                  <c:v>Canada</c:v>
                </c:pt>
                <c:pt idx="5">
                  <c:v>Finland</c:v>
                </c:pt>
                <c:pt idx="6">
                  <c:v>Slovenia</c:v>
                </c:pt>
                <c:pt idx="7">
                  <c:v>Spain</c:v>
                </c:pt>
                <c:pt idx="8">
                  <c:v>Belgium</c:v>
                </c:pt>
                <c:pt idx="9">
                  <c:v>Norway</c:v>
                </c:pt>
                <c:pt idx="10">
                  <c:v>Denmark</c:v>
                </c:pt>
                <c:pt idx="11">
                  <c:v>Netherlands</c:v>
                </c:pt>
                <c:pt idx="12">
                  <c:v>New Zealand</c:v>
                </c:pt>
                <c:pt idx="13">
                  <c:v>Poland</c:v>
                </c:pt>
                <c:pt idx="14">
                  <c:v>Iceland</c:v>
                </c:pt>
                <c:pt idx="15">
                  <c:v>Israel</c:v>
                </c:pt>
                <c:pt idx="16">
                  <c:v>Estonia</c:v>
                </c:pt>
                <c:pt idx="17">
                  <c:v>France</c:v>
                </c:pt>
                <c:pt idx="18">
                  <c:v>UK </c:v>
                </c:pt>
                <c:pt idx="19">
                  <c:v>Chile</c:v>
                </c:pt>
                <c:pt idx="20">
                  <c:v>Austria</c:v>
                </c:pt>
                <c:pt idx="21">
                  <c:v>Sweden</c:v>
                </c:pt>
                <c:pt idx="22">
                  <c:v>Switzerland</c:v>
                </c:pt>
                <c:pt idx="23">
                  <c:v>Turkey</c:v>
                </c:pt>
                <c:pt idx="24">
                  <c:v>Portugal</c:v>
                </c:pt>
                <c:pt idx="25">
                  <c:v>Czech Republic</c:v>
                </c:pt>
                <c:pt idx="26">
                  <c:v>Hungary</c:v>
                </c:pt>
                <c:pt idx="27">
                  <c:v>Germany</c:v>
                </c:pt>
                <c:pt idx="28">
                  <c:v>Slovak Republic</c:v>
                </c:pt>
                <c:pt idx="29">
                  <c:v>Italy</c:v>
                </c:pt>
                <c:pt idx="30">
                  <c:v>Mexico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95.3</c:v>
                </c:pt>
                <c:pt idx="1">
                  <c:v>88.8</c:v>
                </c:pt>
                <c:pt idx="2">
                  <c:v>73.2</c:v>
                </c:pt>
                <c:pt idx="3">
                  <c:v>86.6</c:v>
                </c:pt>
                <c:pt idx="4">
                  <c:v>63.1</c:v>
                </c:pt>
                <c:pt idx="5">
                  <c:v>91.1</c:v>
                </c:pt>
                <c:pt idx="6">
                  <c:v>85.2</c:v>
                </c:pt>
                <c:pt idx="7">
                  <c:v>87.1</c:v>
                </c:pt>
                <c:pt idx="8">
                  <c:v>72.3</c:v>
                </c:pt>
                <c:pt idx="9">
                  <c:v>76.1</c:v>
                </c:pt>
                <c:pt idx="10">
                  <c:v>81.2</c:v>
                </c:pt>
                <c:pt idx="11">
                  <c:v>78.5</c:v>
                </c:pt>
                <c:pt idx="12">
                  <c:v>79.7</c:v>
                </c:pt>
                <c:pt idx="13">
                  <c:v>71.2</c:v>
                </c:pt>
                <c:pt idx="14">
                  <c:v>82.2</c:v>
                </c:pt>
                <c:pt idx="15">
                  <c:v>66.3</c:v>
                </c:pt>
                <c:pt idx="16">
                  <c:v>72.9</c:v>
                </c:pt>
                <c:pt idx="17">
                  <c:v>62.1</c:v>
                </c:pt>
                <c:pt idx="18">
                  <c:v>56.9</c:v>
                </c:pt>
                <c:pt idx="19">
                  <c:v>83.8</c:v>
                </c:pt>
                <c:pt idx="20">
                  <c:v>80.4</c:v>
                </c:pt>
                <c:pt idx="21">
                  <c:v>63.4</c:v>
                </c:pt>
                <c:pt idx="22">
                  <c:v>56.3</c:v>
                </c:pt>
                <c:pt idx="23">
                  <c:v>79.0</c:v>
                </c:pt>
                <c:pt idx="24">
                  <c:v>66.2</c:v>
                </c:pt>
                <c:pt idx="25">
                  <c:v>65.4</c:v>
                </c:pt>
                <c:pt idx="26">
                  <c:v>57.0</c:v>
                </c:pt>
                <c:pt idx="27">
                  <c:v>61.1</c:v>
                </c:pt>
                <c:pt idx="28">
                  <c:v>54.4</c:v>
                </c:pt>
                <c:pt idx="29">
                  <c:v>63.5</c:v>
                </c:pt>
                <c:pt idx="30">
                  <c:v>29.2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318416"/>
        <c:axId val="788321168"/>
      </c:lineChart>
      <c:catAx>
        <c:axId val="78831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321168"/>
        <c:crosses val="autoZero"/>
        <c:auto val="1"/>
        <c:lblAlgn val="ctr"/>
        <c:lblOffset val="100"/>
        <c:noMultiLvlLbl val="0"/>
      </c:catAx>
      <c:valAx>
        <c:axId val="788321168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318416"/>
        <c:crosses val="autoZero"/>
        <c:crossBetween val="between"/>
      </c:valAx>
      <c:spPr>
        <a:solidFill>
          <a:schemeClr val="bg1">
            <a:lumMod val="85000"/>
            <a:alpha val="51000"/>
          </a:schemeClr>
        </a:solidFill>
        <a:ln w="3175">
          <a:solidFill>
            <a:schemeClr val="accent4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Below upper secondary education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Sheet1!$A$2:$A$23</c:f>
              <c:strCache>
                <c:ptCount val="22"/>
                <c:pt idx="0">
                  <c:v>Denmark</c:v>
                </c:pt>
                <c:pt idx="1">
                  <c:v>Norway</c:v>
                </c:pt>
                <c:pt idx="2">
                  <c:v>Sweden</c:v>
                </c:pt>
                <c:pt idx="3">
                  <c:v>Netherlands</c:v>
                </c:pt>
                <c:pt idx="4">
                  <c:v>Finland</c:v>
                </c:pt>
                <c:pt idx="5">
                  <c:v>United States</c:v>
                </c:pt>
                <c:pt idx="6">
                  <c:v>Spain</c:v>
                </c:pt>
                <c:pt idx="7">
                  <c:v>Canada</c:v>
                </c:pt>
                <c:pt idx="8">
                  <c:v>Austria</c:v>
                </c:pt>
                <c:pt idx="9">
                  <c:v>Australia</c:v>
                </c:pt>
                <c:pt idx="10">
                  <c:v>England</c:v>
                </c:pt>
                <c:pt idx="11">
                  <c:v>Poland</c:v>
                </c:pt>
                <c:pt idx="12">
                  <c:v>Japan</c:v>
                </c:pt>
                <c:pt idx="13">
                  <c:v>Ireland</c:v>
                </c:pt>
                <c:pt idx="14">
                  <c:v>Germany</c:v>
                </c:pt>
                <c:pt idx="15">
                  <c:v>Northern Ireland</c:v>
                </c:pt>
                <c:pt idx="16">
                  <c:v>South Korea</c:v>
                </c:pt>
                <c:pt idx="17">
                  <c:v>France</c:v>
                </c:pt>
                <c:pt idx="18">
                  <c:v>Czech Republic</c:v>
                </c:pt>
                <c:pt idx="19">
                  <c:v>Italy</c:v>
                </c:pt>
                <c:pt idx="20">
                  <c:v>Estonia</c:v>
                </c:pt>
                <c:pt idx="21">
                  <c:v>Slovak Republic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32.0</c:v>
                </c:pt>
                <c:pt idx="1">
                  <c:v>24.0</c:v>
                </c:pt>
                <c:pt idx="2">
                  <c:v>24.0</c:v>
                </c:pt>
                <c:pt idx="3">
                  <c:v>21.0</c:v>
                </c:pt>
                <c:pt idx="4">
                  <c:v>19.0</c:v>
                </c:pt>
                <c:pt idx="5">
                  <c:v>12.0</c:v>
                </c:pt>
                <c:pt idx="6">
                  <c:v>15.0</c:v>
                </c:pt>
                <c:pt idx="7">
                  <c:v>20.0</c:v>
                </c:pt>
                <c:pt idx="8">
                  <c:v>14.0</c:v>
                </c:pt>
                <c:pt idx="9">
                  <c:v>16.0</c:v>
                </c:pt>
                <c:pt idx="10">
                  <c:v>11.0</c:v>
                </c:pt>
                <c:pt idx="11">
                  <c:v>10.0</c:v>
                </c:pt>
                <c:pt idx="12">
                  <c:v>11.0</c:v>
                </c:pt>
                <c:pt idx="13">
                  <c:v>11.0</c:v>
                </c:pt>
                <c:pt idx="14">
                  <c:v>9.0</c:v>
                </c:pt>
                <c:pt idx="15">
                  <c:v>7.0</c:v>
                </c:pt>
                <c:pt idx="16">
                  <c:v>8.0</c:v>
                </c:pt>
                <c:pt idx="17">
                  <c:v>6.0</c:v>
                </c:pt>
                <c:pt idx="18">
                  <c:v>7.0</c:v>
                </c:pt>
                <c:pt idx="19">
                  <c:v>5.0</c:v>
                </c:pt>
                <c:pt idx="20">
                  <c:v>7.0</c:v>
                </c:pt>
                <c:pt idx="21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Upper secondary education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>
                  <a:alpha val="57000"/>
                </a:srgb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FF0000">
                  <a:alpha val="57000"/>
                </a:srgbClr>
              </a:solidFill>
              <a:ln>
                <a:noFill/>
              </a:ln>
              <a:effectLst/>
            </c:spPr>
          </c:dPt>
          <c:cat>
            <c:strRef>
              <c:f>Sheet1!$A$2:$A$23</c:f>
              <c:strCache>
                <c:ptCount val="22"/>
                <c:pt idx="0">
                  <c:v>Denmark</c:v>
                </c:pt>
                <c:pt idx="1">
                  <c:v>Norway</c:v>
                </c:pt>
                <c:pt idx="2">
                  <c:v>Sweden</c:v>
                </c:pt>
                <c:pt idx="3">
                  <c:v>Netherlands</c:v>
                </c:pt>
                <c:pt idx="4">
                  <c:v>Finland</c:v>
                </c:pt>
                <c:pt idx="5">
                  <c:v>United States</c:v>
                </c:pt>
                <c:pt idx="6">
                  <c:v>Spain</c:v>
                </c:pt>
                <c:pt idx="7">
                  <c:v>Canada</c:v>
                </c:pt>
                <c:pt idx="8">
                  <c:v>Austria</c:v>
                </c:pt>
                <c:pt idx="9">
                  <c:v>Australia</c:v>
                </c:pt>
                <c:pt idx="10">
                  <c:v>England</c:v>
                </c:pt>
                <c:pt idx="11">
                  <c:v>Poland</c:v>
                </c:pt>
                <c:pt idx="12">
                  <c:v>Japan</c:v>
                </c:pt>
                <c:pt idx="13">
                  <c:v>Ireland</c:v>
                </c:pt>
                <c:pt idx="14">
                  <c:v>Germany</c:v>
                </c:pt>
                <c:pt idx="15">
                  <c:v>Northern Ireland</c:v>
                </c:pt>
                <c:pt idx="16">
                  <c:v>South Korea</c:v>
                </c:pt>
                <c:pt idx="17">
                  <c:v>France</c:v>
                </c:pt>
                <c:pt idx="18">
                  <c:v>Czech Republic</c:v>
                </c:pt>
                <c:pt idx="19">
                  <c:v>Italy</c:v>
                </c:pt>
                <c:pt idx="20">
                  <c:v>Estonia</c:v>
                </c:pt>
                <c:pt idx="21">
                  <c:v>Slovak Republic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10.0</c:v>
                </c:pt>
                <c:pt idx="1">
                  <c:v>5.0</c:v>
                </c:pt>
                <c:pt idx="2">
                  <c:v>8.0</c:v>
                </c:pt>
                <c:pt idx="3">
                  <c:v>9.0</c:v>
                </c:pt>
                <c:pt idx="4">
                  <c:v>8.0</c:v>
                </c:pt>
                <c:pt idx="5">
                  <c:v>6.0</c:v>
                </c:pt>
                <c:pt idx="6">
                  <c:v>4.0</c:v>
                </c:pt>
                <c:pt idx="7">
                  <c:v>1.0</c:v>
                </c:pt>
                <c:pt idx="8">
                  <c:v>7.0</c:v>
                </c:pt>
                <c:pt idx="9">
                  <c:v>3.0</c:v>
                </c:pt>
                <c:pt idx="10">
                  <c:v>6.0</c:v>
                </c:pt>
                <c:pt idx="11">
                  <c:v>3.0</c:v>
                </c:pt>
                <c:pt idx="12">
                  <c:v>4.0</c:v>
                </c:pt>
                <c:pt idx="13">
                  <c:v>3.0</c:v>
                </c:pt>
                <c:pt idx="14">
                  <c:v>1.0</c:v>
                </c:pt>
                <c:pt idx="15">
                  <c:v>8.0</c:v>
                </c:pt>
                <c:pt idx="16">
                  <c:v>1.0</c:v>
                </c:pt>
                <c:pt idx="17">
                  <c:v>3.0</c:v>
                </c:pt>
                <c:pt idx="19">
                  <c:v>6.0</c:v>
                </c:pt>
                <c:pt idx="20">
                  <c:v>0.0</c:v>
                </c:pt>
                <c:pt idx="21">
                  <c:v>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Tertiary education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>
                  <a:alpha val="23000"/>
                </a:srgb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FF0000">
                  <a:alpha val="19000"/>
                </a:srgbClr>
              </a:solidFill>
              <a:ln>
                <a:noFill/>
              </a:ln>
              <a:effectLst/>
            </c:spPr>
          </c:dPt>
          <c:cat>
            <c:strRef>
              <c:f>Sheet1!$A$2:$A$23</c:f>
              <c:strCache>
                <c:ptCount val="22"/>
                <c:pt idx="0">
                  <c:v>Denmark</c:v>
                </c:pt>
                <c:pt idx="1">
                  <c:v>Norway</c:v>
                </c:pt>
                <c:pt idx="2">
                  <c:v>Sweden</c:v>
                </c:pt>
                <c:pt idx="3">
                  <c:v>Netherlands</c:v>
                </c:pt>
                <c:pt idx="4">
                  <c:v>Finland</c:v>
                </c:pt>
                <c:pt idx="5">
                  <c:v>United States</c:v>
                </c:pt>
                <c:pt idx="6">
                  <c:v>Spain</c:v>
                </c:pt>
                <c:pt idx="7">
                  <c:v>Canada</c:v>
                </c:pt>
                <c:pt idx="8">
                  <c:v>Austria</c:v>
                </c:pt>
                <c:pt idx="9">
                  <c:v>Australia</c:v>
                </c:pt>
                <c:pt idx="10">
                  <c:v>England</c:v>
                </c:pt>
                <c:pt idx="11">
                  <c:v>Poland</c:v>
                </c:pt>
                <c:pt idx="12">
                  <c:v>Japan</c:v>
                </c:pt>
                <c:pt idx="13">
                  <c:v>Ireland</c:v>
                </c:pt>
                <c:pt idx="14">
                  <c:v>Germany</c:v>
                </c:pt>
                <c:pt idx="15">
                  <c:v>Northern Ireland</c:v>
                </c:pt>
                <c:pt idx="16">
                  <c:v>South Korea</c:v>
                </c:pt>
                <c:pt idx="17">
                  <c:v>France</c:v>
                </c:pt>
                <c:pt idx="18">
                  <c:v>Czech Republic</c:v>
                </c:pt>
                <c:pt idx="19">
                  <c:v>Italy</c:v>
                </c:pt>
                <c:pt idx="20">
                  <c:v>Estonia</c:v>
                </c:pt>
                <c:pt idx="21">
                  <c:v>Slovak Republic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22"/>
                <c:pt idx="0">
                  <c:v>19.0</c:v>
                </c:pt>
                <c:pt idx="1">
                  <c:v>20.0</c:v>
                </c:pt>
                <c:pt idx="2">
                  <c:v>16.0</c:v>
                </c:pt>
                <c:pt idx="3">
                  <c:v>17.0</c:v>
                </c:pt>
                <c:pt idx="4">
                  <c:v>14.0</c:v>
                </c:pt>
                <c:pt idx="5">
                  <c:v>15.0</c:v>
                </c:pt>
                <c:pt idx="6">
                  <c:v>12.0</c:v>
                </c:pt>
                <c:pt idx="7">
                  <c:v>9.0</c:v>
                </c:pt>
                <c:pt idx="8">
                  <c:v>9.0</c:v>
                </c:pt>
                <c:pt idx="9">
                  <c:v>11.0</c:v>
                </c:pt>
                <c:pt idx="10">
                  <c:v>10.0</c:v>
                </c:pt>
                <c:pt idx="11">
                  <c:v>13.0</c:v>
                </c:pt>
                <c:pt idx="12">
                  <c:v>9.0</c:v>
                </c:pt>
                <c:pt idx="13">
                  <c:v>8.0</c:v>
                </c:pt>
                <c:pt idx="14">
                  <c:v>12.0</c:v>
                </c:pt>
                <c:pt idx="15">
                  <c:v>4.0</c:v>
                </c:pt>
                <c:pt idx="16">
                  <c:v>8.0</c:v>
                </c:pt>
                <c:pt idx="17">
                  <c:v>8.0</c:v>
                </c:pt>
                <c:pt idx="18">
                  <c:v>10.0</c:v>
                </c:pt>
                <c:pt idx="19">
                  <c:v>4.0</c:v>
                </c:pt>
                <c:pt idx="20">
                  <c:v>8.0</c:v>
                </c:pt>
                <c:pt idx="21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87768544"/>
        <c:axId val="787772048"/>
      </c:barChart>
      <c:catAx>
        <c:axId val="78776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772048"/>
        <c:crosses val="autoZero"/>
        <c:auto val="1"/>
        <c:lblAlgn val="ctr"/>
        <c:lblOffset val="100"/>
        <c:noMultiLvlLbl val="0"/>
      </c:catAx>
      <c:valAx>
        <c:axId val="787772048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768544"/>
        <c:crosses val="autoZero"/>
        <c:crossBetween val="between"/>
      </c:valAx>
      <c:spPr>
        <a:solidFill>
          <a:schemeClr val="bg1">
            <a:lumMod val="85000"/>
            <a:alpha val="60000"/>
          </a:schemeClr>
        </a:solidFill>
        <a:ln w="3175">
          <a:solidFill>
            <a:srgbClr val="FF0000"/>
          </a:solidFill>
        </a:ln>
        <a:effectLst/>
      </c:spPr>
    </c:plotArea>
    <c:legend>
      <c:legendPos val="b"/>
      <c:layout>
        <c:manualLayout>
          <c:xMode val="edge"/>
          <c:yMode val="edge"/>
          <c:x val="0.05"/>
          <c:y val="0.900849830190835"/>
          <c:w val="0.920061728395062"/>
          <c:h val="0.0767019085220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0.5667</cdr:x>
      <cdr:y>0.04771</cdr:y>
    </cdr:from>
    <cdr:to>
      <cdr:x>0.98131</cdr:x>
      <cdr:y>0.11943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47979" y="222896"/>
          <a:ext cx="3473751" cy="335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800" b="1" dirty="0" smtClean="0"/>
            <a:t>Tertiary education enrolment 6.2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0.78721</cdr:x>
      <cdr:y>0.46263</cdr:y>
    </cdr:from>
    <cdr:to>
      <cdr:x>0.96399</cdr:x>
      <cdr:y>0.53737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95515" y="2161414"/>
          <a:ext cx="1481126" cy="349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800" b="1" dirty="0" smtClean="0">
              <a:solidFill>
                <a:schemeClr val="tx1"/>
              </a:solidFill>
            </a:rPr>
            <a:t>Real GDP 3.6</a:t>
          </a:r>
          <a:endParaRPr lang="en-US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0.04271</cdr:x>
      <cdr:y>0.60344</cdr:y>
    </cdr:from>
    <cdr:to>
      <cdr:x>0.11944</cdr:x>
      <cdr:y>0.68688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7821" y="2819300"/>
          <a:ext cx="642872" cy="389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1.0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0.73063</cdr:x>
      <cdr:y>0.60618</cdr:y>
    </cdr:from>
    <cdr:to>
      <cdr:x>0.96399</cdr:x>
      <cdr:y>0.69317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21462" y="2832100"/>
          <a:ext cx="1955179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800" b="1" dirty="0" smtClean="0">
              <a:solidFill>
                <a:schemeClr val="tx1"/>
              </a:solidFill>
            </a:rPr>
            <a:t>Population 1.9</a:t>
          </a:r>
          <a:endParaRPr lang="en-US" sz="18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92A15-29D0-D341-8B08-9AF0A367D445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A8A9A-3F11-4945-B83B-8B2D4CB1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90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AC44-91AB-EC41-ADE5-1A2846857E17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C9CB2-6D55-3748-9E84-9F5714C4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40278-A723-4040-90E7-3EBB4F83C1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5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C9CB2-6D55-3748-9E84-9F5714C4F1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8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5/17/17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5/17/17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4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5/17/17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7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5/17/17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6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5/17/17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4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5/17/17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6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5/17/17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4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5/17/17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5/17/17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3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5/17/17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8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5/17/17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1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2BD1-BB71-FF45-9C0D-DABB51930BD7}" type="datetimeFigureOut">
              <a:rPr lang="en-US" smtClean="0"/>
              <a:t>5/17/17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9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24" y="243840"/>
            <a:ext cx="8915400" cy="2791968"/>
          </a:xfrm>
        </p:spPr>
        <p:txBody>
          <a:bodyPr>
            <a:normAutofit fontScale="90000"/>
          </a:bodyPr>
          <a:lstStyle/>
          <a:p>
            <a:r>
              <a:rPr lang="en-GB" sz="2800" b="1" i="1" dirty="0" smtClean="0">
                <a:solidFill>
                  <a:srgbClr val="0070C0"/>
                </a:solidFill>
                <a:latin typeface="+mn-lt"/>
              </a:rPr>
              <a:t>University of Chile, </a:t>
            </a:r>
            <a:r>
              <a:rPr lang="en-GB" sz="2800" b="1" i="1" dirty="0" smtClean="0">
                <a:solidFill>
                  <a:srgbClr val="0070C0"/>
                </a:solidFill>
                <a:latin typeface="+mn-lt"/>
              </a:rPr>
              <a:t>17 </a:t>
            </a:r>
            <a:r>
              <a:rPr lang="en-GB" sz="2800" b="1" i="1" dirty="0" smtClean="0">
                <a:solidFill>
                  <a:srgbClr val="0070C0"/>
                </a:solidFill>
                <a:latin typeface="+mn-lt"/>
              </a:rPr>
              <a:t>May 2017</a:t>
            </a:r>
            <a:r>
              <a:rPr lang="en-GB" sz="2800" b="1" i="1" dirty="0">
                <a:solidFill>
                  <a:srgbClr val="0070C0"/>
                </a:solidFill>
                <a:latin typeface="+mn-lt"/>
              </a:rPr>
              <a:t/>
            </a:r>
            <a:br>
              <a:rPr lang="en-GB" sz="2800" b="1" i="1" dirty="0">
                <a:solidFill>
                  <a:srgbClr val="0070C0"/>
                </a:solidFill>
                <a:latin typeface="+mn-lt"/>
              </a:rPr>
            </a:br>
            <a:r>
              <a:rPr lang="en-GB" sz="1800" dirty="0"/>
              <a:t> </a:t>
            </a:r>
            <a:br>
              <a:rPr lang="en-GB" sz="1800" dirty="0"/>
            </a:br>
            <a:r>
              <a:rPr lang="en-GB" sz="4000" b="1" dirty="0" smtClean="0">
                <a:solidFill>
                  <a:srgbClr val="0070C0"/>
                </a:solidFill>
                <a:latin typeface="+mn-lt"/>
              </a:rPr>
              <a:t>Synergy or tension in the research university? </a:t>
            </a:r>
            <a:br>
              <a:rPr lang="en-GB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en-GB" sz="4000" dirty="0" smtClean="0">
                <a:solidFill>
                  <a:srgbClr val="0070C0"/>
                </a:solidFill>
                <a:latin typeface="Calibri Light" charset="0"/>
                <a:ea typeface="Calibri Light" charset="0"/>
                <a:cs typeface="Calibri Light" charset="0"/>
              </a:rPr>
              <a:t>National public goods and global public goods</a:t>
            </a:r>
            <a:endParaRPr lang="en-GB" sz="4000" dirty="0">
              <a:solidFill>
                <a:srgbClr val="0070C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858" y="3334242"/>
            <a:ext cx="7006590" cy="273737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800" dirty="0" smtClean="0">
                <a:latin typeface="+mj-lt"/>
              </a:rPr>
              <a:t>Simon Marginson</a:t>
            </a:r>
            <a:br>
              <a:rPr lang="en-GB" sz="2800" dirty="0" smtClean="0">
                <a:latin typeface="+mj-lt"/>
              </a:rPr>
            </a:br>
            <a:r>
              <a:rPr lang="en-GB" sz="2800" dirty="0" smtClean="0">
                <a:latin typeface="+mj-lt"/>
              </a:rPr>
              <a:t> </a:t>
            </a:r>
            <a:br>
              <a:rPr lang="en-GB" sz="2800" dirty="0" smtClean="0">
                <a:latin typeface="+mj-lt"/>
              </a:rPr>
            </a:br>
            <a:r>
              <a:rPr lang="en-GB" sz="2000" dirty="0" smtClean="0">
                <a:latin typeface="+mj-lt"/>
              </a:rPr>
              <a:t>Professor of International Higher Education, UCL Institute of Education, University College London, UK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latin typeface="+mj-lt"/>
              </a:rPr>
              <a:t>Director, ESRC/HEFCE Centre for Global Higher Education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4135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274638"/>
            <a:ext cx="8807823" cy="1143000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Comparative </a:t>
            </a:r>
            <a:r>
              <a:rPr lang="en-US" sz="3200" b="1" i="1" dirty="0" smtClean="0">
                <a:solidFill>
                  <a:srgbClr val="0070C0"/>
                </a:solidFill>
              </a:rPr>
              <a:t>tertiary-level </a:t>
            </a:r>
            <a:r>
              <a:rPr lang="en-US" sz="3200" b="1" i="1" dirty="0" smtClean="0">
                <a:solidFill>
                  <a:srgbClr val="0070C0"/>
                </a:solidFill>
              </a:rPr>
              <a:t>participation, </a:t>
            </a:r>
            <a:r>
              <a:rPr lang="en-US" sz="3200" b="1" i="1" dirty="0" smtClean="0">
                <a:solidFill>
                  <a:srgbClr val="0070C0"/>
                </a:solidFill>
              </a:rPr>
              <a:t>OECD </a:t>
            </a:r>
            <a:r>
              <a:rPr lang="en-US" sz="3200" b="1" i="1" dirty="0" smtClean="0">
                <a:solidFill>
                  <a:srgbClr val="0070C0"/>
                </a:solidFill>
              </a:rPr>
              <a:t>countries 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2200" dirty="0" smtClean="0"/>
              <a:t>using </a:t>
            </a:r>
            <a:r>
              <a:rPr lang="en-US" sz="2200" dirty="0" smtClean="0"/>
              <a:t>Pat Clancy’s Participation Index and </a:t>
            </a:r>
            <a:r>
              <a:rPr lang="en-US" sz="2200" dirty="0"/>
              <a:t>O</a:t>
            </a:r>
            <a:r>
              <a:rPr lang="en-US" sz="2200" dirty="0" smtClean="0"/>
              <a:t>ECD data for 2014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453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2558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The spread of higher education </a:t>
            </a:r>
            <a:br>
              <a:rPr lang="en-US" sz="3200" b="1" i="1" dirty="0" smtClean="0">
                <a:solidFill>
                  <a:srgbClr val="0070C0"/>
                </a:solidFill>
              </a:rPr>
            </a:br>
            <a:r>
              <a:rPr lang="en-US" sz="3200" b="1" i="1" dirty="0" smtClean="0">
                <a:solidFill>
                  <a:srgbClr val="0070C0"/>
                </a:solidFill>
              </a:rPr>
              <a:t>through the workforce 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69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‘</a:t>
            </a:r>
            <a:r>
              <a:rPr lang="en-US" sz="2800" dirty="0"/>
              <a:t>What mass higher education does is to break the old rigid connection between education and the occupational structure’ that </a:t>
            </a:r>
            <a:r>
              <a:rPr lang="en-US" sz="2800" dirty="0" smtClean="0"/>
              <a:t>prevented </a:t>
            </a:r>
            <a:r>
              <a:rPr lang="en-US" sz="2800" dirty="0"/>
              <a:t>graduates from taking non-graduate </a:t>
            </a:r>
            <a:r>
              <a:rPr lang="en-US" sz="2800" dirty="0" smtClean="0"/>
              <a:t>jobs.</a:t>
            </a:r>
            <a:r>
              <a:rPr lang="en-GB" sz="2800" dirty="0" smtClean="0"/>
              <a:t> </a:t>
            </a:r>
            <a:endParaRPr lang="en-US" sz="2800" dirty="0" smtClean="0"/>
          </a:p>
          <a:p>
            <a:pPr marL="0" indent="0">
              <a:buNone/>
            </a:pPr>
            <a:endParaRPr lang="en-GB" sz="1200" dirty="0"/>
          </a:p>
          <a:p>
            <a:pPr marL="400050" lvl="1" indent="0">
              <a:buNone/>
            </a:pPr>
            <a:r>
              <a:rPr lang="en-GB" sz="1400" dirty="0"/>
              <a:t>~ Martin </a:t>
            </a:r>
            <a:r>
              <a:rPr lang="en-GB" sz="1400" dirty="0" err="1"/>
              <a:t>Trow</a:t>
            </a:r>
            <a:r>
              <a:rPr lang="en-GB" sz="1400" dirty="0"/>
              <a:t>, </a:t>
            </a:r>
            <a:r>
              <a:rPr lang="en-GB" sz="1400" i="1" dirty="0"/>
              <a:t>Problems in the Transition from Elite to Mass Higher Education</a:t>
            </a:r>
            <a:r>
              <a:rPr lang="en-GB" sz="1400" dirty="0"/>
              <a:t>, Carnegie Commission on Higher Education, Berkeley, 1973.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809" y="4425577"/>
            <a:ext cx="1209909" cy="17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88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29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Research finds people with tertiary education, on average </a:t>
            </a:r>
            <a:r>
              <a:rPr lang="mr-IN" sz="3200" b="1" i="1" dirty="0" smtClean="0">
                <a:solidFill>
                  <a:srgbClr val="0070C0"/>
                </a:solidFill>
              </a:rPr>
              <a:t>…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29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Have a larger range of employment options</a:t>
            </a:r>
          </a:p>
          <a:p>
            <a:r>
              <a:rPr lang="en-US" sz="2400" dirty="0" smtClean="0"/>
              <a:t>Are </a:t>
            </a:r>
            <a:r>
              <a:rPr lang="en-US" sz="2400" dirty="0"/>
              <a:t>more likely to be in good </a:t>
            </a:r>
            <a:r>
              <a:rPr lang="en-US" sz="2400" dirty="0" smtClean="0"/>
              <a:t>health, </a:t>
            </a:r>
            <a:r>
              <a:rPr lang="en-US" sz="2400" dirty="0"/>
              <a:t>as are their families</a:t>
            </a:r>
          </a:p>
          <a:p>
            <a:r>
              <a:rPr lang="en-US" sz="2400" dirty="0" smtClean="0"/>
              <a:t>Have more advanced levels of skill in the use of information and communications technology</a:t>
            </a:r>
          </a:p>
          <a:p>
            <a:r>
              <a:rPr lang="en-US" sz="2400" dirty="0" smtClean="0"/>
              <a:t>Are more geographically mobile, independent of income level (suggesting greater personal confidence and agency freedom)</a:t>
            </a:r>
          </a:p>
          <a:p>
            <a:r>
              <a:rPr lang="en-US" sz="2400" dirty="0" smtClean="0"/>
              <a:t>Report higher levels of inter-personal trust (again suggesting greater personal agency) </a:t>
            </a:r>
          </a:p>
          <a:p>
            <a:r>
              <a:rPr lang="en-US" sz="2400" dirty="0" smtClean="0"/>
              <a:t>Are more likely to state that they have a say in government (likewise suggesting </a:t>
            </a:r>
            <a:r>
              <a:rPr lang="en-US" sz="2400" dirty="0"/>
              <a:t>greater personal agency) </a:t>
            </a:r>
            <a:endParaRPr lang="en-US" sz="2400" dirty="0" smtClean="0"/>
          </a:p>
          <a:p>
            <a:r>
              <a:rPr lang="en-US" sz="2400" dirty="0" smtClean="0"/>
              <a:t>Are more positive about migration and cultural diversity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27294" y="5655080"/>
            <a:ext cx="5459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Walter McMahon, </a:t>
            </a:r>
            <a:r>
              <a:rPr lang="en-US" sz="1400" i="1" dirty="0" smtClean="0"/>
              <a:t>Higher Learning, Greater Good </a:t>
            </a:r>
            <a:r>
              <a:rPr lang="en-US" sz="1400" dirty="0" smtClean="0"/>
              <a:t>(2009)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OECD, </a:t>
            </a:r>
            <a:r>
              <a:rPr lang="en-US" sz="1400" i="1" dirty="0" smtClean="0"/>
              <a:t>Education at a Glance </a:t>
            </a:r>
            <a:r>
              <a:rPr lang="en-US" sz="1400" dirty="0" smtClean="0"/>
              <a:t>(2015)</a:t>
            </a:r>
          </a:p>
          <a:p>
            <a:pPr marL="285750" indent="-285750">
              <a:buFontTx/>
              <a:buChar char="-"/>
            </a:pPr>
            <a:r>
              <a:rPr lang="en-US" sz="1400" i="1" dirty="0" smtClean="0"/>
              <a:t>OECD, Perspectives </a:t>
            </a:r>
            <a:r>
              <a:rPr lang="en-US" sz="1400" i="1" dirty="0"/>
              <a:t>on Global Development 2017: International migration in a shifting world</a:t>
            </a:r>
            <a:r>
              <a:rPr lang="en-US" sz="1400" dirty="0"/>
              <a:t> (2016)</a:t>
            </a:r>
            <a:r>
              <a:rPr lang="en-GB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3096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Educational level and ICT and problem solving skills, OECD survey, selected countries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568484"/>
              </p:ext>
            </p:extLst>
          </p:nvPr>
        </p:nvGraphicFramePr>
        <p:xfrm>
          <a:off x="457200" y="1417638"/>
          <a:ext cx="8229600" cy="524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460351"/>
                <a:gridCol w="1831489"/>
                <a:gridCol w="1758875"/>
                <a:gridCol w="1532965"/>
              </a:tblGrid>
              <a:tr h="93218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GTER 2013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Proportion of 25-34 year olds with ‘good ICT and problem solving skills’,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by highest completed educational qualification, nine </a:t>
                      </a:r>
                      <a:r>
                        <a:rPr lang="en-US" baseline="0" dirty="0" smtClean="0"/>
                        <a:t>countries, 2012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80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below upper</a:t>
                      </a:r>
                      <a:r>
                        <a:rPr lang="en-US" baseline="0" dirty="0" smtClean="0"/>
                        <a:t> secondary education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upper secondary or post-school non-tertiary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tertiary education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</a:tr>
              <a:tr h="378051">
                <a:tc>
                  <a:txBody>
                    <a:bodyPr/>
                    <a:lstStyle/>
                    <a:p>
                      <a:r>
                        <a:rPr lang="en-US" dirty="0" smtClean="0"/>
                        <a:t>Finland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78051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  <a:tr h="378051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  <a:tr h="378051">
                <a:tc>
                  <a:txBody>
                    <a:bodyPr/>
                    <a:lstStyle/>
                    <a:p>
                      <a:r>
                        <a:rPr lang="en-US" dirty="0" smtClean="0"/>
                        <a:t>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378051">
                <a:tc>
                  <a:txBody>
                    <a:bodyPr/>
                    <a:lstStyle/>
                    <a:p>
                      <a:r>
                        <a:rPr lang="en-US" dirty="0" smtClean="0"/>
                        <a:t>Norway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378051">
                <a:tc>
                  <a:txBody>
                    <a:bodyPr/>
                    <a:lstStyle/>
                    <a:p>
                      <a:r>
                        <a:rPr lang="en-US" dirty="0" smtClean="0"/>
                        <a:t>Poland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  <a:tr h="378051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</a:tr>
              <a:tr h="378051">
                <a:tc>
                  <a:txBody>
                    <a:bodyPr/>
                    <a:lstStyle/>
                    <a:p>
                      <a:r>
                        <a:rPr lang="en-US" dirty="0" smtClean="0"/>
                        <a:t>England (UK)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</a:tr>
              <a:tr h="378051">
                <a:tc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n.a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189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Level of education and interpersonal trust (%)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52764"/>
              </p:ext>
            </p:extLst>
          </p:nvPr>
        </p:nvGraphicFramePr>
        <p:xfrm>
          <a:off x="457200" y="1600200"/>
          <a:ext cx="8229600" cy="485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0344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328612" y="619727"/>
          <a:ext cx="8529637" cy="56990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134178"/>
                <a:gridCol w="2395459"/>
              </a:tblGrid>
              <a:tr h="782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McMAHON’S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ESTIMATE Of PRIVATE NON MARKET BENEFITS OF COLLEGE EDUCATION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(direct benefits, average college graduate,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4.5 years of education, 2007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US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dollars)</a:t>
                      </a:r>
                    </a:p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8226" marR="78226" marT="39113" marB="39113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0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Own</a:t>
                      </a:r>
                      <a:r>
                        <a:rPr lang="en-US" sz="1800" baseline="0" dirty="0" smtClean="0"/>
                        <a:t> health benefits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16,800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435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Own</a:t>
                      </a:r>
                      <a:r>
                        <a:rPr lang="en-US" sz="1800" baseline="0" dirty="0" smtClean="0"/>
                        <a:t> longevity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2179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435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Spouse’s health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1917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435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Child’s health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4340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435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Child’s education and cognitive development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7892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4979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Management of fertility and lower family size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1551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547581"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Better consumption and saving patterns</a:t>
                      </a:r>
                    </a:p>
                    <a:p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3401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6089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 value of quantified private</a:t>
                      </a:r>
                      <a:r>
                        <a:rPr lang="en-US" sz="1800" baseline="0" dirty="0" smtClean="0"/>
                        <a:t> non-market benefits p.a.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38,080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782258">
                <a:tc gridSpan="2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Other positive non-market private effects (</a:t>
                      </a:r>
                      <a:r>
                        <a:rPr lang="en-US" sz="1800" dirty="0" err="1" smtClean="0"/>
                        <a:t>unquantified</a:t>
                      </a:r>
                      <a:r>
                        <a:rPr lang="en-US" sz="1800" dirty="0" smtClean="0"/>
                        <a:t>) related to job conditions and location amenities, better tastes, less obsolescence of skills due to better general education, greater well-being via enhanced income,</a:t>
                      </a:r>
                      <a:r>
                        <a:rPr lang="en-US" sz="1800" baseline="0" dirty="0" smtClean="0"/>
                        <a:t> etc. See McMahon 2009.</a:t>
                      </a:r>
                      <a:endParaRPr lang="en-US" sz="1800" i="1" dirty="0" smtClean="0"/>
                    </a:p>
                  </a:txBody>
                  <a:tcPr marL="78226" marR="78226" marT="39113" marB="39113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4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634015"/>
          <a:ext cx="8176514" cy="56424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80226"/>
                <a:gridCol w="2296288"/>
              </a:tblGrid>
              <a:tr h="782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McMAHON’S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ESTIMATE Of DIRECT SOCIAL EXTERNALITIES OF COLLEGE EDUCATION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(average college graduate, 4.5 years of education, 2007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US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dollars)</a:t>
                      </a:r>
                    </a:p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78226" marR="78226" marT="39113" marB="39113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0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Democratization and political institutions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1830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435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Human</a:t>
                      </a:r>
                      <a:r>
                        <a:rPr lang="en-US" sz="1800" baseline="0" dirty="0" smtClean="0"/>
                        <a:t> rights and civic institutions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2865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435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Political stability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5813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435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Community life expectancy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2308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435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Reduced inequality (greater</a:t>
                      </a:r>
                      <a:r>
                        <a:rPr lang="en-US" sz="1800" baseline="0" dirty="0" smtClean="0"/>
                        <a:t> opportunity, less poverty, etc.)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3110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38271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Less crime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5647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378647"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Reduced health costs</a:t>
                      </a:r>
                      <a:r>
                        <a:rPr lang="en-US" sz="1800" baseline="0" dirty="0" smtClean="0"/>
                        <a:t> and prison costs</a:t>
                      </a:r>
                      <a:endParaRPr lang="en-US" sz="1800" dirty="0" smtClean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  544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547581"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Environment</a:t>
                      </a:r>
                      <a:r>
                        <a:rPr lang="en-US" sz="1800" baseline="0" dirty="0" smtClean="0"/>
                        <a:t> (cleaner air and water, less deforestation)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5609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6089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 social benefits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27,726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547581">
                <a:tc gridSpan="2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Other positive social benefits (</a:t>
                      </a:r>
                      <a:r>
                        <a:rPr lang="en-US" sz="1800" dirty="0" err="1" smtClean="0"/>
                        <a:t>unquantified</a:t>
                      </a:r>
                      <a:r>
                        <a:rPr lang="en-US" sz="1800" dirty="0" smtClean="0"/>
                        <a:t> here) related to higher tax receipts,</a:t>
                      </a:r>
                      <a:r>
                        <a:rPr lang="en-US" sz="1800" baseline="0" dirty="0" smtClean="0"/>
                        <a:t> social capital, the dissemination of the outcomes of R&amp;D. See McMahon 2009.</a:t>
                      </a:r>
                      <a:endParaRPr lang="en-US" sz="1800" i="1" dirty="0" smtClean="0"/>
                    </a:p>
                  </a:txBody>
                  <a:tcPr marL="78226" marR="78226" marT="39113" marB="39113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14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634016"/>
          <a:ext cx="8176514" cy="54784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80226"/>
                <a:gridCol w="2296288"/>
              </a:tblGrid>
              <a:tr h="782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McMAHON’S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ESTIMATE Of TOTAL BENEFITS OF COLLEGE EDUCATION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(average college graduate, 4.5 years of education, 2007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US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dollars)</a:t>
                      </a:r>
                    </a:p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8226" marR="78226" marT="39113" marB="39113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0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Net</a:t>
                      </a:r>
                      <a:r>
                        <a:rPr lang="en-US" sz="1800" baseline="0" dirty="0" smtClean="0"/>
                        <a:t> private earnings benefits p.a.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31,174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435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Non-market private benefits p.a.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38,080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435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Direct social benefits (direct externalities) p.a.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27,726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435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 p.a.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96,980</a:t>
                      </a:r>
                      <a:endParaRPr lang="en-US" sz="1800" dirty="0"/>
                    </a:p>
                  </a:txBody>
                  <a:tcPr marL="78226" marR="78226" marT="39113" marB="39113"/>
                </a:tc>
              </a:tr>
              <a:tr h="2849747">
                <a:tc gridSpan="2"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Direct</a:t>
                      </a:r>
                      <a:r>
                        <a:rPr lang="en-US" sz="1800" baseline="0" dirty="0" smtClean="0"/>
                        <a:t> social externalities constitute 29 per cent of the total benefits of higher education. </a:t>
                      </a:r>
                      <a:r>
                        <a:rPr lang="en-AU" sz="1800" kern="1200" dirty="0" smtClean="0"/>
                        <a:t>However, total externalities include the indirect social benefits. These are the contributions of externalities to the value generated in private earnings and private non-market benefits. Once this indirect element is included, McMahon estimates that externalities total 52 per cent of the average value of higher education. </a:t>
                      </a:r>
                      <a:endParaRPr lang="en-US" sz="1800" i="1" dirty="0" smtClean="0"/>
                    </a:p>
                  </a:txBody>
                  <a:tcPr marL="78226" marR="78226" marT="39113" marB="39113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420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765760"/>
              </p:ext>
            </p:extLst>
          </p:nvPr>
        </p:nvGraphicFramePr>
        <p:xfrm>
          <a:off x="413372" y="1155052"/>
          <a:ext cx="8348134" cy="5144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683"/>
                <a:gridCol w="1687019"/>
                <a:gridCol w="1721803"/>
                <a:gridCol w="1426139"/>
                <a:gridCol w="1530490"/>
              </a:tblGrid>
              <a:tr h="850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 </a:t>
                      </a:r>
                      <a:endParaRPr lang="en-US" sz="1050" b="0" i="0" dirty="0"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Gini </a:t>
                      </a: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coefficient after tax/ transfers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 </a:t>
                      </a:r>
                      <a:endParaRPr lang="en-US" sz="1200" b="0" i="0" dirty="0" smtClean="0"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(</a:t>
                      </a: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2012)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Ratio between 90/10 </a:t>
                      </a: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incomes </a:t>
                      </a:r>
                      <a:r>
                        <a:rPr lang="en-US" sz="1200" b="0" i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after </a:t>
                      </a: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tax/ </a:t>
                      </a:r>
                      <a:r>
                        <a:rPr lang="en-US" sz="1200" b="0" i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transfers</a:t>
                      </a:r>
                      <a:endParaRPr lang="en-US" sz="1200" b="0" i="0" dirty="0"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(2012)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Social mobility1</a:t>
                      </a: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IIE, </a:t>
                      </a:r>
                      <a:r>
                        <a:rPr lang="en-US" sz="1200" b="0" i="0" dirty="0" err="1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Corak</a:t>
                      </a: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study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b="0" i="0" dirty="0" smtClean="0"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(</a:t>
                      </a: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2000s)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Social mobility</a:t>
                      </a:r>
                      <a:r>
                        <a:rPr lang="en-US" sz="1200" b="0" i="0" baseline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sz="1200" b="0" i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Odds ratios, </a:t>
                      </a:r>
                      <a:r>
                        <a:rPr lang="en-US" sz="1200" b="0" i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OECD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(</a:t>
                      </a: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2012)</a:t>
                      </a:r>
                    </a:p>
                  </a:txBody>
                  <a:tcPr marL="65699" marR="65699" marT="0" marB="0"/>
                </a:tc>
              </a:tr>
              <a:tr h="199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Denmark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0.249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2.8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0.15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3.0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Slovak Republic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0.250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3.2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Norway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0.253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3.0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0.17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2.0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Czech Republic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0.256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3.0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Finland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0.260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3.1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0.18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1.4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Sweden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0.274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3.3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0.27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2.3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Austria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0.276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3.5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5.1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Netherlands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0.281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3.3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2.8</a:t>
                      </a:r>
                    </a:p>
                  </a:txBody>
                  <a:tcPr marL="65699" marR="65699" marT="0" marB="0"/>
                </a:tc>
              </a:tr>
              <a:tr h="166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Switzerland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0.285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3.5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Germany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0.289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3.5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0.32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5.1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Poland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0.298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3.9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9.5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Ireland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0.304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3.8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3.3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France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0.306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3.6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0.41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6.0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South Korea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0.307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1.1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Canada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0.315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4.2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0.19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2.6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Australia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0.326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4.4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0.26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4.3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Italy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0.327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4.4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0.50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9.5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Spain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0.335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4.9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0.40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3.9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Estonia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0.338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4.7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4.7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United Kingdom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0.350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4.2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0.50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6.4 *</a:t>
                      </a:r>
                    </a:p>
                  </a:txBody>
                  <a:tcPr marL="65699" marR="65699" marT="0" marB="0"/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United </a:t>
                      </a:r>
                      <a:r>
                        <a:rPr lang="en-US" sz="1100" b="0" i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States</a:t>
                      </a:r>
                      <a:r>
                        <a:rPr lang="en-US" sz="11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 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0.390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6.2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0.47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6.8</a:t>
                      </a:r>
                    </a:p>
                  </a:txBody>
                  <a:tcPr marL="65699" marR="65699" marT="0" marB="0"/>
                </a:tc>
              </a:tr>
              <a:tr h="17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Japan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0.34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5.1</a:t>
                      </a:r>
                    </a:p>
                  </a:txBody>
                  <a:tcPr marL="65699" marR="65699" marT="0" marB="0"/>
                </a:tc>
              </a:tr>
              <a:tr h="176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Chile</a:t>
                      </a:r>
                      <a:endParaRPr lang="en-US" sz="1100" b="0" i="0" dirty="0"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0.52</a:t>
                      </a: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---</a:t>
                      </a:r>
                    </a:p>
                  </a:txBody>
                  <a:tcPr marL="65699" marR="65699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41867" y="200945"/>
            <a:ext cx="80911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Gill Sans SemiBold" charset="0"/>
                <a:cs typeface="Gill Sans SemiBold" charset="0"/>
              </a:rPr>
              <a:t>Income 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Gill Sans SemiBold" charset="0"/>
                <a:cs typeface="Gill Sans SemiBold" charset="0"/>
              </a:rPr>
              <a:t>inequality (2012), and two indicators of social mobility (2000s and 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Gill Sans SemiBold" charset="0"/>
                <a:cs typeface="Gill Sans SemiBold" charset="0"/>
              </a:rPr>
              <a:t>2012)</a:t>
            </a:r>
            <a:r>
              <a:rPr kumimoji="0" lang="en-US" altLang="en-US" sz="28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Gill Sans SemiBold" charset="0"/>
                <a:cs typeface="Gill Sans SemiBold" charset="0"/>
              </a:rPr>
              <a:t> </a:t>
            </a:r>
            <a:r>
              <a:rPr kumimoji="0" lang="en-US" altLang="en-US" sz="2000" u="none" strike="noStrike" cap="none" normalizeH="0" baseline="0" dirty="0" smtClean="0">
                <a:ln>
                  <a:noFill/>
                </a:ln>
                <a:effectLst/>
                <a:ea typeface="Gill Sans SemiBold" charset="0"/>
                <a:cs typeface="Gill Sans SemiBold" charset="0"/>
              </a:rPr>
              <a:t>OECD </a:t>
            </a:r>
            <a:r>
              <a:rPr kumimoji="0" lang="en-US" altLang="en-US" sz="2000" u="none" strike="noStrike" cap="none" normalizeH="0" baseline="0" dirty="0">
                <a:ln>
                  <a:noFill/>
                </a:ln>
                <a:effectLst/>
                <a:ea typeface="Gill Sans SemiBold" charset="0"/>
                <a:cs typeface="Gill Sans SemiBold" charset="0"/>
              </a:rPr>
              <a:t>countries with available </a:t>
            </a:r>
            <a:r>
              <a:rPr kumimoji="0" lang="en-US" altLang="en-US" sz="2000" u="none" strike="noStrike" cap="none" normalizeH="0" baseline="0" dirty="0" smtClean="0">
                <a:ln>
                  <a:noFill/>
                </a:ln>
                <a:effectLst/>
                <a:ea typeface="Gill Sans SemiBold" charset="0"/>
                <a:cs typeface="Gill Sans SemiBold" charset="0"/>
              </a:rPr>
              <a:t>data</a:t>
            </a:r>
            <a:endParaRPr kumimoji="0" lang="en-US" altLang="en-US" sz="2000" u="none" strike="noStrike" cap="none" normalizeH="0" baseline="0" dirty="0">
              <a:ln>
                <a:noFill/>
              </a:ln>
              <a:effectLst/>
              <a:ea typeface="Gill Sans SemiBold" charset="0"/>
              <a:cs typeface="Gill Sans Semi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867" y="6330339"/>
            <a:ext cx="849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IIE or ‘Intergenerational </a:t>
            </a:r>
            <a:r>
              <a:rPr lang="en-US" sz="1400" dirty="0"/>
              <a:t>income elasticity’ is ‘the percentage difference in earnings in the child’s generation associated with the percentage difference in the parental generation’ </a:t>
            </a:r>
            <a:r>
              <a:rPr lang="en-US" sz="1400" dirty="0" smtClean="0"/>
              <a:t>(Miles </a:t>
            </a:r>
            <a:r>
              <a:rPr lang="en-US" sz="1400" dirty="0" err="1" smtClean="0"/>
              <a:t>Corak</a:t>
            </a:r>
            <a:r>
              <a:rPr lang="en-US" sz="1400" dirty="0" smtClean="0"/>
              <a:t> </a:t>
            </a:r>
            <a:r>
              <a:rPr lang="en-US" sz="1400" dirty="0"/>
              <a:t>2012, p. 2).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2928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7"/>
            <a:ext cx="8451476" cy="2468563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Stratification </a:t>
            </a:r>
            <a:r>
              <a:rPr lang="en-US" sz="3200" b="1" i="1" dirty="0" smtClean="0">
                <a:solidFill>
                  <a:srgbClr val="0070C0"/>
                </a:solidFill>
              </a:rPr>
              <a:t>within </a:t>
            </a:r>
            <a:r>
              <a:rPr lang="en-US" sz="3200" b="1" i="1" dirty="0">
                <a:solidFill>
                  <a:srgbClr val="0070C0"/>
                </a:solidFill>
              </a:rPr>
              <a:t>high </a:t>
            </a:r>
            <a:r>
              <a:rPr lang="en-US" sz="3200" b="1" i="1" dirty="0" smtClean="0">
                <a:solidFill>
                  <a:srgbClr val="0070C0"/>
                </a:solidFill>
              </a:rPr>
              <a:t>participation higher education systems reduces upward mobility</a:t>
            </a:r>
            <a:r>
              <a:rPr lang="en-US" sz="3200" b="1" i="1" dirty="0" smtClean="0">
                <a:solidFill>
                  <a:srgbClr val="0070C0"/>
                </a:solidFill>
              </a:rPr>
              <a:t/>
            </a:r>
            <a:br>
              <a:rPr lang="en-US" sz="3200" b="1" i="1" dirty="0" smtClean="0">
                <a:solidFill>
                  <a:srgbClr val="0070C0"/>
                </a:solidFill>
              </a:rPr>
            </a:br>
            <a:r>
              <a:rPr lang="en-US" sz="2400" dirty="0" smtClean="0"/>
              <a:t>UK: R</a:t>
            </a:r>
            <a:r>
              <a:rPr lang="en-US" sz="2400" dirty="0" smtClean="0"/>
              <a:t>ate </a:t>
            </a:r>
            <a:r>
              <a:rPr lang="en-US" sz="2400" dirty="0" smtClean="0"/>
              <a:t>of entry to university tiers, by school background combined entry data for 1996, 1998, 2000, 2002, 2004 and 2006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2000" dirty="0" smtClean="0"/>
              <a:t>Source: </a:t>
            </a:r>
            <a:r>
              <a:rPr lang="en-US" sz="2000" dirty="0" smtClean="0"/>
              <a:t>Vikki Boliver </a:t>
            </a:r>
            <a:r>
              <a:rPr lang="en-US" sz="2000" dirty="0" smtClean="0"/>
              <a:t>2011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52047"/>
              </p:ext>
            </p:extLst>
          </p:nvPr>
        </p:nvGraphicFramePr>
        <p:xfrm>
          <a:off x="342900" y="2931740"/>
          <a:ext cx="8337176" cy="341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270"/>
                <a:gridCol w="1811574"/>
                <a:gridCol w="1811837"/>
                <a:gridCol w="1607495"/>
              </a:tblGrid>
              <a:tr h="941204">
                <a:tc>
                  <a:txBody>
                    <a:bodyPr/>
                    <a:lstStyle/>
                    <a:p>
                      <a:r>
                        <a:rPr lang="en-US" dirty="0" smtClean="0"/>
                        <a:t>Entrants to higher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Russell Group</a:t>
                      </a:r>
                      <a:r>
                        <a:rPr lang="en-US" baseline="0" dirty="0" smtClean="0"/>
                        <a:t> universities</a:t>
                      </a:r>
                    </a:p>
                    <a:p>
                      <a:pPr algn="ctr"/>
                      <a:r>
                        <a:rPr lang="en-US" baseline="0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 pre-1992</a:t>
                      </a:r>
                      <a:r>
                        <a:rPr lang="en-US" baseline="0" dirty="0" smtClean="0"/>
                        <a:t> universities</a:t>
                      </a:r>
                    </a:p>
                    <a:p>
                      <a:pPr algn="ctr"/>
                      <a:r>
                        <a:rPr lang="en-US" baseline="0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Post-1991 universities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6588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All entrants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58</a:t>
                      </a:r>
                      <a:endParaRPr lang="en-US" sz="2400" dirty="0"/>
                    </a:p>
                  </a:txBody>
                  <a:tcPr/>
                </a:tc>
              </a:tr>
              <a:tr h="6588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Private school entrants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/>
                </a:tc>
              </a:tr>
              <a:tr h="6588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State</a:t>
                      </a:r>
                      <a:r>
                        <a:rPr lang="en-US" sz="2400" baseline="0" dirty="0" smtClean="0"/>
                        <a:t> school entrants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066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An interdependent world </a:t>
            </a:r>
            <a:br>
              <a:rPr lang="en-US" sz="3200" b="1" i="1" dirty="0" smtClean="0">
                <a:solidFill>
                  <a:srgbClr val="0070C0"/>
                </a:solidFill>
              </a:rPr>
            </a:br>
            <a:r>
              <a:rPr lang="en-US" sz="3200" b="1" i="1" dirty="0" smtClean="0">
                <a:solidFill>
                  <a:srgbClr val="0070C0"/>
                </a:solidFill>
              </a:rPr>
              <a:t>in which global tendencies are often decisive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87" y="1579002"/>
            <a:ext cx="8744026" cy="4066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2643" y="5807355"/>
            <a:ext cx="6811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includes the massive worldwide growth of higher </a:t>
            </a:r>
            <a:r>
              <a:rPr lang="en-US" dirty="0" smtClean="0"/>
              <a:t>education and the spread </a:t>
            </a:r>
            <a:r>
              <a:rPr lang="en-US" smtClean="0"/>
              <a:t>of local scientific </a:t>
            </a:r>
            <a:r>
              <a:rPr lang="en-US" dirty="0" smtClean="0"/>
              <a:t>capacity to more than 50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81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39739" y="180507"/>
            <a:ext cx="8775661" cy="1990165"/>
          </a:xfrm>
        </p:spPr>
        <p:txBody>
          <a:bodyPr>
            <a:normAutofit/>
          </a:bodyPr>
          <a:lstStyle/>
          <a:p>
            <a:r>
              <a:rPr lang="en-US" alt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And many are left out: Social </a:t>
            </a:r>
            <a:r>
              <a:rPr lang="en-US" altLang="en-US" sz="3200" b="1" i="1" dirty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inequality in achieved college </a:t>
            </a:r>
            <a:r>
              <a:rPr lang="en-US" alt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degrees, USA</a:t>
            </a:r>
            <a:r>
              <a:rPr lang="en-US" alt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, </a:t>
            </a:r>
            <a:r>
              <a:rPr lang="en-US" altLang="en-US" sz="3200" b="1" i="1" dirty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1970/2013</a:t>
            </a:r>
            <a:br>
              <a:rPr lang="en-US" altLang="en-US" sz="3200" b="1" i="1" dirty="0">
                <a:solidFill>
                  <a:srgbClr val="0070C0"/>
                </a:solidFill>
                <a:ea typeface="Gill Sans SemiBold" charset="0"/>
                <a:cs typeface="Gill Sans SemiBold" charset="0"/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Bachelor degree by age 24, family income </a:t>
            </a:r>
            <a:r>
              <a:rPr lang="en-US" altLang="en-US" sz="2400" dirty="0" smtClean="0">
                <a:solidFill>
                  <a:srgbClr val="C00000"/>
                </a:solidFill>
              </a:rPr>
              <a:t>quartile</a:t>
            </a:r>
            <a:r>
              <a:rPr lang="en-US" altLang="en-US" sz="1300" dirty="0" smtClean="0">
                <a:solidFill>
                  <a:srgbClr val="C00000"/>
                </a:solidFill>
              </a:rPr>
              <a:t/>
            </a:r>
            <a:br>
              <a:rPr lang="en-US" altLang="en-US" sz="1300" dirty="0" smtClean="0">
                <a:solidFill>
                  <a:srgbClr val="C00000"/>
                </a:solidFill>
              </a:rPr>
            </a:br>
            <a:r>
              <a:rPr lang="en-US" altLang="en-US" sz="1300" i="1" dirty="0"/>
              <a:t/>
            </a:r>
            <a:br>
              <a:rPr lang="en-US" altLang="en-US" sz="1300" i="1" dirty="0"/>
            </a:br>
            <a:r>
              <a:rPr lang="en-US" altLang="en-US" sz="1800" b="0" dirty="0">
                <a:solidFill>
                  <a:schemeClr val="tx1"/>
                </a:solidFill>
              </a:rPr>
              <a:t>Source:  The PELL Institute and Penn Ahead, 2015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592787"/>
              </p:ext>
            </p:extLst>
          </p:nvPr>
        </p:nvGraphicFramePr>
        <p:xfrm>
          <a:off x="349624" y="2283946"/>
          <a:ext cx="8323729" cy="459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Chart" r:id="rId3" imgW="8326448" imgH="4626482" progId="Excel.Chart.8">
                  <p:embed/>
                </p:oleObj>
              </mc:Choice>
              <mc:Fallback>
                <p:oleObj name="Chart" r:id="rId3" imgW="8326448" imgH="4626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24" y="2283946"/>
                        <a:ext cx="8323729" cy="4593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48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" y="274638"/>
            <a:ext cx="855233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The new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polarisation</a:t>
            </a:r>
            <a:r>
              <a:rPr lang="en-US" sz="3200" b="1" i="1" dirty="0" smtClean="0">
                <a:solidFill>
                  <a:srgbClr val="0070C0"/>
                </a:solidFill>
              </a:rPr>
              <a:t> of </a:t>
            </a:r>
            <a:r>
              <a:rPr lang="en-US" sz="3200" b="1" i="1" dirty="0" smtClean="0">
                <a:solidFill>
                  <a:srgbClr val="0070C0"/>
                </a:solidFill>
              </a:rPr>
              <a:t>higher educated </a:t>
            </a:r>
            <a:r>
              <a:rPr lang="en-US" sz="3200" b="1" i="1" dirty="0" smtClean="0">
                <a:solidFill>
                  <a:srgbClr val="0070C0"/>
                </a:solidFill>
              </a:rPr>
              <a:t>societies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9" y="1559860"/>
            <a:ext cx="8331178" cy="5002306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28460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November 2016 US Presidential election: the college education factor in voting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14925"/>
          </a:xfrm>
        </p:spPr>
        <p:txBody>
          <a:bodyPr/>
          <a:lstStyle/>
          <a:p>
            <a:r>
              <a:rPr lang="en-GB" sz="2000" i="1" dirty="0" smtClean="0"/>
              <a:t>The 50 </a:t>
            </a:r>
            <a:r>
              <a:rPr lang="en-GB" sz="2000" i="1" dirty="0"/>
              <a:t>counties in the US </a:t>
            </a:r>
            <a:r>
              <a:rPr lang="en-GB" sz="2000" i="1" dirty="0" smtClean="0"/>
              <a:t>with </a:t>
            </a:r>
            <a:r>
              <a:rPr lang="en-GB" sz="2000" i="1" dirty="0"/>
              <a:t>the highest level of college </a:t>
            </a:r>
            <a:r>
              <a:rPr lang="en-GB" sz="2000" i="1" dirty="0" smtClean="0"/>
              <a:t>education</a:t>
            </a:r>
            <a:r>
              <a:rPr lang="en-GB" sz="2000" dirty="0" smtClean="0"/>
              <a:t>: diverse </a:t>
            </a:r>
            <a:r>
              <a:rPr lang="en-GB" sz="2000" dirty="0"/>
              <a:t>by state, income, ethnic composition and other respects. </a:t>
            </a:r>
            <a:r>
              <a:rPr lang="en-GB" sz="2000" dirty="0" smtClean="0"/>
              <a:t>In </a:t>
            </a:r>
            <a:r>
              <a:rPr lang="en-GB" sz="2000" dirty="0"/>
              <a:t>48 of these counties Clinton improved on Obama’s 2012 vote by an average of 9 percentage points. </a:t>
            </a:r>
            <a:r>
              <a:rPr lang="en-GB" sz="2000" dirty="0" smtClean="0"/>
              <a:t>These </a:t>
            </a:r>
            <a:r>
              <a:rPr lang="en-GB" sz="2000" dirty="0"/>
              <a:t>districts included many counties with high proportions of white </a:t>
            </a:r>
            <a:r>
              <a:rPr lang="en-GB" sz="2000" dirty="0" smtClean="0"/>
              <a:t>voters</a:t>
            </a:r>
          </a:p>
          <a:p>
            <a:r>
              <a:rPr lang="en-GB" sz="2000" i="1" dirty="0" smtClean="0"/>
              <a:t>The </a:t>
            </a:r>
            <a:r>
              <a:rPr lang="en-GB" sz="2000" i="1" dirty="0"/>
              <a:t>50 least educated counties in the </a:t>
            </a:r>
            <a:r>
              <a:rPr lang="en-GB" sz="2000" i="1" dirty="0" smtClean="0"/>
              <a:t>US: </a:t>
            </a:r>
            <a:r>
              <a:rPr lang="en-GB" sz="2000" dirty="0" smtClean="0"/>
              <a:t>Clinton’s </a:t>
            </a:r>
            <a:r>
              <a:rPr lang="en-GB" sz="2000" dirty="0"/>
              <a:t>vote </a:t>
            </a:r>
            <a:r>
              <a:rPr lang="en-GB" sz="2000" dirty="0" smtClean="0"/>
              <a:t>collapsed here, </a:t>
            </a:r>
            <a:r>
              <a:rPr lang="en-GB" sz="2000" dirty="0"/>
              <a:t>compared to Obama in </a:t>
            </a:r>
            <a:r>
              <a:rPr lang="en-GB" sz="2000" dirty="0" smtClean="0"/>
              <a:t>2013; she </a:t>
            </a:r>
            <a:r>
              <a:rPr lang="en-GB" sz="2000" dirty="0"/>
              <a:t>lost ground in 47 of the 50 counties, with an average slide of 11 percentage points. Again this set of counties were fairly varied among themselves except for the education </a:t>
            </a:r>
            <a:r>
              <a:rPr lang="en-GB" sz="2000" dirty="0" smtClean="0"/>
              <a:t>factor</a:t>
            </a:r>
          </a:p>
          <a:p>
            <a:r>
              <a:rPr lang="en-GB" sz="2000" dirty="0"/>
              <a:t>Trump received 72% of the white non-college male vote and 62% of the white non-college female vote. A</a:t>
            </a:r>
            <a:r>
              <a:rPr lang="en-GB" sz="2000" dirty="0" smtClean="0"/>
              <a:t>mong </a:t>
            </a:r>
            <a:r>
              <a:rPr lang="en-GB" sz="2000" dirty="0"/>
              <a:t>white women voters </a:t>
            </a:r>
            <a:r>
              <a:rPr lang="en-GB" sz="2000" dirty="0" smtClean="0"/>
              <a:t>there was a majority for Clinton only among the college educated.</a:t>
            </a:r>
          </a:p>
          <a:p>
            <a:r>
              <a:rPr lang="en-GB" sz="2000" dirty="0" smtClean="0"/>
              <a:t>Clinton’s </a:t>
            </a:r>
            <a:r>
              <a:rPr lang="en-GB" sz="2000" smtClean="0"/>
              <a:t>problem was that </a:t>
            </a:r>
            <a:r>
              <a:rPr lang="en-GB" sz="2000" dirty="0"/>
              <a:t>two thirds of Americans are white, </a:t>
            </a:r>
            <a:r>
              <a:rPr lang="en-GB" sz="2000" dirty="0" smtClean="0"/>
              <a:t>while </a:t>
            </a:r>
            <a:r>
              <a:rPr lang="en-GB" sz="2000" dirty="0"/>
              <a:t>only 35 per cent </a:t>
            </a:r>
            <a:r>
              <a:rPr lang="en-GB" sz="2000" dirty="0" smtClean="0"/>
              <a:t>of Americans have </a:t>
            </a:r>
            <a:r>
              <a:rPr lang="en-GB" sz="2000" dirty="0"/>
              <a:t>achieved </a:t>
            </a:r>
            <a:r>
              <a:rPr lang="en-GB" sz="2000" dirty="0" smtClean="0"/>
              <a:t>a college </a:t>
            </a:r>
            <a:r>
              <a:rPr lang="en-GB" sz="2000" dirty="0"/>
              <a:t>degree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2123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14" y="762000"/>
            <a:ext cx="8281661" cy="54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39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44606" y="1103532"/>
          <a:ext cx="8272463" cy="5337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888"/>
                <a:gridCol w="2386012"/>
                <a:gridCol w="2214563"/>
              </a:tblGrid>
              <a:tr h="29583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LEAVE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REMAIN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85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</a:t>
                      </a:r>
                      <a:r>
                        <a:rPr lang="en-US" sz="1400" dirty="0" smtClean="0"/>
                        <a:t>(same for men and women)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52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48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EXIT POLLS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4706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18-24 years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73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8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Higher degree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06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 degree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57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Secondary education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Primary education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06">
                <a:tc gridSpan="3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KINGS COLLEGE LONDON STUDY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09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Degree holders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8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qualifications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4606" y="201706"/>
            <a:ext cx="799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Brexit and educational level, June 2016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46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063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i="1" dirty="0" smtClean="0">
                <a:solidFill>
                  <a:srgbClr val="0070C0"/>
                </a:solidFill>
              </a:rPr>
              <a:t>Global flows collide with national identity: </a:t>
            </a:r>
            <a:br>
              <a:rPr lang="en-GB" sz="3200" b="1" i="1" dirty="0" smtClean="0">
                <a:solidFill>
                  <a:srgbClr val="0070C0"/>
                </a:solidFill>
              </a:rPr>
            </a:br>
            <a:r>
              <a:rPr lang="en-GB" sz="3200" b="1" i="1" dirty="0" smtClean="0">
                <a:solidFill>
                  <a:srgbClr val="0070C0"/>
                </a:solidFill>
              </a:rPr>
              <a:t>The UK and </a:t>
            </a:r>
            <a:r>
              <a:rPr lang="en-GB" sz="3200" b="1" i="1" dirty="0">
                <a:solidFill>
                  <a:srgbClr val="0070C0"/>
                </a:solidFill>
              </a:rPr>
              <a:t>B</a:t>
            </a:r>
            <a:r>
              <a:rPr lang="en-GB" sz="3200" b="1" i="1" dirty="0" smtClean="0">
                <a:solidFill>
                  <a:srgbClr val="0070C0"/>
                </a:solidFill>
              </a:rPr>
              <a:t>rexit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26" y="1833777"/>
            <a:ext cx="3632074" cy="2724056"/>
          </a:xfrm>
          <a:prstGeom prst="rect">
            <a:avLst/>
          </a:prstGeom>
          <a:ln w="63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39926" y="4829547"/>
            <a:ext cx="317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Theresa May at election time 2017: </a:t>
            </a:r>
            <a:r>
              <a:rPr lang="en-US" sz="1600" dirty="0" smtClean="0"/>
              <a:t>’Strong and stable leadership’ </a:t>
            </a:r>
            <a:r>
              <a:rPr lang="en-US" sz="1600" dirty="0" smtClean="0"/>
              <a:t>over a shriveling nation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659" y="1833777"/>
            <a:ext cx="2286000" cy="1371600"/>
          </a:xfrm>
          <a:prstGeom prst="rect">
            <a:avLst/>
          </a:prstGeom>
          <a:ln w="63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659" y="3372003"/>
            <a:ext cx="2286000" cy="2336800"/>
          </a:xfrm>
          <a:prstGeom prst="rect">
            <a:avLst/>
          </a:prstGeom>
          <a:ln w="635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674659" y="5875429"/>
            <a:ext cx="2393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Brexit: </a:t>
            </a:r>
            <a:r>
              <a:rPr lang="en-US" sz="1600" dirty="0" smtClean="0"/>
              <a:t>Looks </a:t>
            </a:r>
            <a:r>
              <a:rPr lang="en-US" sz="1600" dirty="0" smtClean="0"/>
              <a:t>like a </a:t>
            </a:r>
            <a:r>
              <a:rPr lang="en-US" sz="1600" dirty="0" smtClean="0"/>
              <a:t>very very big blunder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540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411" y="5393393"/>
            <a:ext cx="6905065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“If you believe you are a citizen of the world, you are a citizen of nowhere” ~ UK Prime minister </a:t>
            </a:r>
            <a:r>
              <a:rPr lang="en-US" sz="2000" dirty="0"/>
              <a:t>T</a:t>
            </a:r>
            <a:r>
              <a:rPr lang="en-US" sz="2000" dirty="0" smtClean="0"/>
              <a:t>heresa May, Conservative Party conference, 5 October 2016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40" y="188260"/>
            <a:ext cx="6940178" cy="52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53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88633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National public </a:t>
            </a:r>
            <a:r>
              <a:rPr lang="en-US" sz="3200" b="1" i="1" dirty="0" smtClean="0">
                <a:solidFill>
                  <a:srgbClr val="0070C0"/>
                </a:solidFill>
              </a:rPr>
              <a:t>goods and/or </a:t>
            </a:r>
            <a:br>
              <a:rPr lang="en-US" sz="3200" b="1" i="1" dirty="0" smtClean="0">
                <a:solidFill>
                  <a:srgbClr val="0070C0"/>
                </a:solidFill>
              </a:rPr>
            </a:br>
            <a:r>
              <a:rPr lang="en-US" sz="3200" b="1" i="1" dirty="0" smtClean="0">
                <a:solidFill>
                  <a:srgbClr val="0070C0"/>
                </a:solidFill>
              </a:rPr>
              <a:t>global </a:t>
            </a:r>
            <a:r>
              <a:rPr lang="en-US" sz="3200" b="1" i="1" dirty="0">
                <a:solidFill>
                  <a:srgbClr val="0070C0"/>
                </a:solidFill>
              </a:rPr>
              <a:t>public </a:t>
            </a:r>
            <a:r>
              <a:rPr lang="en-US" sz="3200" b="1" i="1" dirty="0" smtClean="0">
                <a:solidFill>
                  <a:srgbClr val="0070C0"/>
                </a:solidFill>
              </a:rPr>
              <a:t>goods?</a:t>
            </a:r>
            <a:br>
              <a:rPr lang="en-US" sz="3200" b="1" i="1" dirty="0" smtClean="0">
                <a:solidFill>
                  <a:srgbClr val="0070C0"/>
                </a:solidFill>
              </a:rPr>
            </a:br>
            <a:r>
              <a:rPr lang="en-US" sz="2000" dirty="0" smtClean="0"/>
              <a:t>Higher education (1) faces tension between its national/local and its global public goods, (2) faces tension with local populations without direct benefits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632553"/>
              </p:ext>
            </p:extLst>
          </p:nvPr>
        </p:nvGraphicFramePr>
        <p:xfrm>
          <a:off x="262217" y="2339228"/>
          <a:ext cx="8619566" cy="399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783"/>
                <a:gridCol w="4309783"/>
              </a:tblGrid>
              <a:tr h="82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National public goods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Global</a:t>
                      </a:r>
                      <a:r>
                        <a:rPr lang="en-US" sz="2000" baseline="0" dirty="0" smtClean="0"/>
                        <a:t> public goods</a:t>
                      </a:r>
                      <a:endParaRPr lang="en-US" sz="2000" dirty="0"/>
                    </a:p>
                  </a:txBody>
                  <a:tcPr/>
                </a:tc>
              </a:tr>
              <a:tr h="759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/>
                        <a:t>Higher</a:t>
                      </a:r>
                      <a:r>
                        <a:rPr lang="en-US" baseline="0" dirty="0" smtClean="0"/>
                        <a:t> education builds</a:t>
                      </a:r>
                      <a:r>
                        <a:rPr lang="en-US" dirty="0" smtClean="0"/>
                        <a:t> cities,</a:t>
                      </a:r>
                      <a:r>
                        <a:rPr lang="en-US" baseline="0" dirty="0" smtClean="0"/>
                        <a:t> regions and communities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/>
                        <a:t>Globally</a:t>
                      </a:r>
                      <a:r>
                        <a:rPr lang="en-US" baseline="0" dirty="0" smtClean="0"/>
                        <a:t> networked h</a:t>
                      </a:r>
                      <a:r>
                        <a:rPr lang="en-US" dirty="0" smtClean="0"/>
                        <a:t>igher</a:t>
                      </a:r>
                      <a:r>
                        <a:rPr lang="en-US" baseline="0" dirty="0" smtClean="0"/>
                        <a:t> education brings world closer, addresses global problems</a:t>
                      </a:r>
                      <a:endParaRPr lang="en-US" dirty="0"/>
                    </a:p>
                  </a:txBody>
                  <a:tcPr/>
                </a:tc>
              </a:tr>
              <a:tr h="759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/>
                        <a:t>Higher education provides opportunities for upward mobility to local populations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/>
                        <a:t>Opportunities for local and international students (but amid growing inequality)</a:t>
                      </a:r>
                      <a:endParaRPr lang="en-US" dirty="0"/>
                    </a:p>
                  </a:txBody>
                  <a:tcPr/>
                </a:tc>
              </a:tr>
              <a:tr h="759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/>
                        <a:t>Secure and stable living standards at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/>
                        <a:t>Cross-border mobility creates</a:t>
                      </a:r>
                      <a:r>
                        <a:rPr lang="en-US" baseline="0" dirty="0" smtClean="0"/>
                        <a:t> opportunities for those moving into countries</a:t>
                      </a:r>
                      <a:endParaRPr lang="en-US" dirty="0"/>
                    </a:p>
                  </a:txBody>
                  <a:tcPr/>
                </a:tc>
              </a:tr>
              <a:tr h="7599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Maintenance </a:t>
                      </a:r>
                      <a:r>
                        <a:rPr lang="en-US" dirty="0" smtClean="0"/>
                        <a:t>of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order</a:t>
                      </a:r>
                      <a:r>
                        <a:rPr lang="en-US" baseline="0" dirty="0" smtClean="0"/>
                        <a:t> security and a </a:t>
                      </a:r>
                      <a:r>
                        <a:rPr lang="en-US" dirty="0" smtClean="0"/>
                        <a:t>bounded and stable national identity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/>
                        <a:t>Flows of international students and faculty, new ideas, new languages, many</a:t>
                      </a:r>
                      <a:r>
                        <a:rPr lang="en-US" baseline="0" dirty="0" smtClean="0"/>
                        <a:t> cultures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471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x-none" sz="3200" b="1" i="1" dirty="0">
                <a:solidFill>
                  <a:srgbClr val="0070C0"/>
                </a:solidFill>
              </a:rPr>
              <a:t>51 countries with 1000 science papers p.a.</a:t>
            </a:r>
            <a:r>
              <a:rPr lang="en-US" altLang="x-none" sz="3200" dirty="0">
                <a:solidFill>
                  <a:srgbClr val="000090"/>
                </a:solidFill>
                <a:latin typeface="+mn-lt"/>
              </a:rPr>
              <a:t/>
            </a:r>
            <a:br>
              <a:rPr lang="en-US" altLang="x-none" sz="3200" dirty="0">
                <a:solidFill>
                  <a:srgbClr val="000090"/>
                </a:solidFill>
                <a:latin typeface="+mn-lt"/>
              </a:rPr>
            </a:br>
            <a:r>
              <a:rPr lang="en-US" altLang="x-none" sz="1800" dirty="0">
                <a:latin typeface="+mn-lt"/>
              </a:rPr>
              <a:t>US National Science Foundation data for 2011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88950" y="1600200"/>
          <a:ext cx="8316913" cy="4712344"/>
        </p:xfrm>
        <a:graphic>
          <a:graphicData uri="http://schemas.openxmlformats.org/drawingml/2006/table">
            <a:tbl>
              <a:tblPr/>
              <a:tblGrid>
                <a:gridCol w="1389063"/>
                <a:gridCol w="1387475"/>
                <a:gridCol w="1389062"/>
                <a:gridCol w="1389063"/>
                <a:gridCol w="1387475"/>
                <a:gridCol w="1374775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ANGLO-SPHERE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EUROPE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EU NATIONS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NON-EU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ASIA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LATIN AMERICA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Australia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Austria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Italy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Croatia*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China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Argentina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Canada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Belgium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Netherlands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Norway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India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Brazil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N. Zealand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Czech Rep.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Poland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Russia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Japan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Chile*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UK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Denmark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Portugal*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Serbia*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Malaysia*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Mexico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USA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Finland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Romania*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Switzerland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Pakistan*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M.EAST /AF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France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Slovakia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Turkey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Singapore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Iran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Germany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Slovenia*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Ukraine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South Korea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Israel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Greece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Sweden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Taiwan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Saudi Arab.*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Hungary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Spain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Thailand*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45561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561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56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56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56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Sth. Africa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Ireland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Sweden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Egypt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Tunisia*</a:t>
                      </a:r>
                    </a:p>
                  </a:txBody>
                  <a:tcPr marL="91446" marR="91446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5919" name="TextBox 4"/>
          <p:cNvSpPr txBox="1">
            <a:spLocks noChangeArrowheads="1"/>
          </p:cNvSpPr>
          <p:nvPr/>
        </p:nvSpPr>
        <p:spPr bwMode="auto">
          <a:xfrm>
            <a:off x="804863" y="6407150"/>
            <a:ext cx="6038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/>
              <a:t>* Reached 1000 papers since 1997 (11 out of 51 nations)</a:t>
            </a:r>
          </a:p>
        </p:txBody>
      </p:sp>
    </p:spTree>
    <p:extLst>
      <p:ext uri="{BB962C8B-B14F-4D97-AF65-F5344CB8AC3E}">
        <p14:creationId xmlns:p14="http://schemas.microsoft.com/office/powerpoint/2010/main" val="858528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6" y="114300"/>
            <a:ext cx="8342220" cy="18288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World </a:t>
            </a:r>
            <a:r>
              <a:rPr 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GDP, population and tertiary enrolment</a:t>
            </a:r>
            <a:r>
              <a:rPr lang="en-US" sz="3200" b="1" i="1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, </a:t>
            </a:r>
            <a:r>
              <a:rPr lang="en-US" sz="3200" b="1" i="1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1970-2013 </a:t>
            </a:r>
            <a:r>
              <a:rPr 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(1970 = 1.0) </a:t>
            </a:r>
            <a:r>
              <a:rPr lang="en-US" sz="3200" b="1" dirty="0">
                <a:solidFill>
                  <a:srgbClr val="0070C0"/>
                </a:solidFill>
              </a:rPr>
              <a:t/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1970 </a:t>
            </a:r>
            <a:r>
              <a:rPr lang="en-US" sz="1800" b="0" dirty="0" smtClean="0">
                <a:solidFill>
                  <a:schemeClr val="tx1"/>
                </a:solidFill>
              </a:rPr>
              <a:t>= 1.0</a:t>
            </a:r>
            <a:r>
              <a:rPr lang="en-US" sz="1800" b="0" dirty="0">
                <a:solidFill>
                  <a:schemeClr val="tx1"/>
                </a:solidFill>
              </a:rPr>
              <a:t>.  </a:t>
            </a:r>
            <a:r>
              <a:rPr lang="en-US" sz="1800" b="0" dirty="0" smtClean="0">
                <a:solidFill>
                  <a:schemeClr val="tx1"/>
                </a:solidFill>
              </a:rPr>
              <a:t>Constant price GDP. Data </a:t>
            </a:r>
            <a:r>
              <a:rPr lang="en-US" sz="1800" b="0" dirty="0">
                <a:solidFill>
                  <a:schemeClr val="tx1"/>
                </a:solidFill>
              </a:rPr>
              <a:t>from World Bank, UNESCO </a:t>
            </a:r>
            <a:r>
              <a:rPr lang="en-US" sz="1800" b="0" dirty="0" smtClean="0">
                <a:solidFill>
                  <a:schemeClr val="tx1"/>
                </a:solidFill>
              </a:rPr>
              <a:t>Institute of Statistics</a:t>
            </a:r>
            <a:endParaRPr lang="en-US" sz="18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5605" y="1943099"/>
          <a:ext cx="8378358" cy="467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799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6" y="140166"/>
            <a:ext cx="8310283" cy="1460033"/>
          </a:xfrm>
        </p:spPr>
        <p:txBody>
          <a:bodyPr>
            <a:noAutofit/>
          </a:bodyPr>
          <a:lstStyle/>
          <a:p>
            <a:r>
              <a:rPr lang="en-US" altLang="en-US" sz="3200" b="1" i="1" dirty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Gross Tertiary Enrolment Ratio (GTER, %): World, </a:t>
            </a:r>
            <a:r>
              <a:rPr lang="en-US" alt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North </a:t>
            </a:r>
            <a:r>
              <a:rPr lang="en-US" altLang="en-US" sz="3200" b="1" i="1" dirty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America/Western Europe</a:t>
            </a:r>
            <a:r>
              <a:rPr lang="en-US" alt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, Latin America and the </a:t>
            </a:r>
            <a:r>
              <a:rPr lang="en-US" altLang="en-US" sz="3200" b="1" i="1" dirty="0" err="1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Carribean</a:t>
            </a:r>
            <a:r>
              <a:rPr lang="en-US" alt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, </a:t>
            </a:r>
            <a:r>
              <a:rPr lang="en-US" alt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1971-2014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887693"/>
              </p:ext>
            </p:extLst>
          </p:nvPr>
        </p:nvGraphicFramePr>
        <p:xfrm>
          <a:off x="457199" y="1600200"/>
          <a:ext cx="8364071" cy="494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377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7915276" cy="1525587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Regional Gross Tertiary Enrolment Ratios (%), 1970, 1990, 2010 and 2014</a:t>
            </a:r>
            <a:endParaRPr lang="en-US" sz="2000" b="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668765"/>
              </p:ext>
            </p:extLst>
          </p:nvPr>
        </p:nvGraphicFramePr>
        <p:xfrm>
          <a:off x="457198" y="1800224"/>
          <a:ext cx="8538885" cy="46313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299117"/>
                <a:gridCol w="1152604"/>
                <a:gridCol w="1189925"/>
                <a:gridCol w="1028097"/>
                <a:gridCol w="1869142"/>
              </a:tblGrid>
              <a:tr h="42652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1970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1990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2010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2014</a:t>
                      </a:r>
                      <a:endParaRPr lang="en-GB" sz="20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World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10.0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13.6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29.3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34.5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North </a:t>
                      </a:r>
                      <a:r>
                        <a:rPr lang="en-US" sz="2000" dirty="0" smtClean="0">
                          <a:effectLst/>
                        </a:rPr>
                        <a:t>America/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W. </a:t>
                      </a:r>
                      <a:r>
                        <a:rPr lang="en-US" sz="2000" dirty="0">
                          <a:effectLst/>
                        </a:rPr>
                        <a:t>Europe</a:t>
                      </a:r>
                      <a:endParaRPr lang="en-GB" sz="20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30.6</a:t>
                      </a:r>
                      <a:endParaRPr lang="en-GB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48.6</a:t>
                      </a:r>
                      <a:endParaRPr lang="en-GB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76.9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76.4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Central</a:t>
                      </a:r>
                      <a:r>
                        <a:rPr lang="en-US" sz="2000" baseline="0" dirty="0" smtClean="0">
                          <a:effectLst/>
                        </a:rPr>
                        <a:t> and </a:t>
                      </a:r>
                      <a:r>
                        <a:rPr lang="en-US" sz="2000" dirty="0" smtClean="0">
                          <a:effectLst/>
                        </a:rPr>
                        <a:t>Eastern </a:t>
                      </a:r>
                      <a:r>
                        <a:rPr lang="en-US" sz="2000" dirty="0">
                          <a:effectLst/>
                        </a:rPr>
                        <a:t>Europe</a:t>
                      </a:r>
                      <a:endParaRPr lang="en-GB" sz="20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30.2</a:t>
                      </a:r>
                      <a:endParaRPr lang="en-GB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33.9</a:t>
                      </a:r>
                      <a:endParaRPr lang="en-GB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67.9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74.4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Latin </a:t>
                      </a:r>
                      <a:r>
                        <a:rPr lang="en-US" sz="2000" dirty="0" smtClean="0">
                          <a:effectLst/>
                        </a:rPr>
                        <a:t>America</a:t>
                      </a:r>
                      <a:r>
                        <a:rPr lang="en-US" sz="2000" baseline="0" dirty="0" smtClean="0">
                          <a:effectLst/>
                        </a:rPr>
                        <a:t> and</a:t>
                      </a:r>
                      <a:r>
                        <a:rPr lang="en-US" sz="2000" dirty="0" smtClean="0">
                          <a:effectLst/>
                        </a:rPr>
                        <a:t> Caribbean </a:t>
                      </a:r>
                      <a:endParaRPr lang="en-GB" sz="20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6.9</a:t>
                      </a:r>
                      <a:endParaRPr lang="en-GB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16.9</a:t>
                      </a:r>
                      <a:endParaRPr lang="en-GB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40.9</a:t>
                      </a:r>
                      <a:endParaRPr lang="en-GB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44.7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East Asia </a:t>
                      </a:r>
                      <a:r>
                        <a:rPr lang="en-US" sz="2000" dirty="0" smtClean="0">
                          <a:effectLst/>
                        </a:rPr>
                        <a:t>and </a:t>
                      </a:r>
                      <a:r>
                        <a:rPr lang="en-US" sz="2000" dirty="0">
                          <a:effectLst/>
                        </a:rPr>
                        <a:t>Pacific</a:t>
                      </a:r>
                      <a:endParaRPr lang="en-GB" sz="2000" b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2.9</a:t>
                      </a:r>
                      <a:endParaRPr lang="en-GB" sz="20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7.3</a:t>
                      </a:r>
                      <a:endParaRPr lang="en-GB" sz="20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27.3</a:t>
                      </a:r>
                      <a:endParaRPr lang="en-GB" sz="20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39.1</a:t>
                      </a:r>
                      <a:endParaRPr lang="en-GB" sz="20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Arab States</a:t>
                      </a:r>
                      <a:endParaRPr lang="en-GB" sz="20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6.0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11.4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25.5</a:t>
                      </a:r>
                      <a:endParaRPr lang="en-GB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28.9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Central Asia</a:t>
                      </a:r>
                      <a:endParaRPr lang="en-GB" sz="20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n.a.</a:t>
                      </a:r>
                      <a:endParaRPr lang="en-GB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25.3</a:t>
                      </a:r>
                      <a:endParaRPr lang="en-GB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26.7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25.7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South and West Asia</a:t>
                      </a:r>
                      <a:endParaRPr lang="en-GB" sz="20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4.2</a:t>
                      </a:r>
                      <a:endParaRPr lang="en-GB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5.7</a:t>
                      </a:r>
                      <a:endParaRPr lang="en-GB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17.4</a:t>
                      </a:r>
                      <a:endParaRPr lang="en-GB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22.8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Sub-Saharan Africa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0.9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3.0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7.7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 8.2</a:t>
                      </a:r>
                      <a:endParaRPr lang="en-GB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39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Tertiary participation rate in </a:t>
            </a:r>
            <a:r>
              <a:rPr lang="en-US" sz="3200" b="1" i="1" dirty="0">
                <a:solidFill>
                  <a:srgbClr val="0070C0"/>
                </a:solidFill>
              </a:rPr>
              <a:t>Indonesia, </a:t>
            </a:r>
            <a:r>
              <a:rPr lang="en-US" sz="3200" b="1" i="1" dirty="0" smtClean="0">
                <a:solidFill>
                  <a:srgbClr val="0070C0"/>
                </a:solidFill>
              </a:rPr>
              <a:t>China, India</a:t>
            </a:r>
            <a:br>
              <a:rPr lang="en-US" sz="3200" b="1" i="1" dirty="0" smtClean="0">
                <a:solidFill>
                  <a:srgbClr val="0070C0"/>
                </a:solidFill>
              </a:rPr>
            </a:br>
            <a:r>
              <a:rPr lang="en-US" sz="3200" b="1" i="1" dirty="0" smtClean="0">
                <a:solidFill>
                  <a:srgbClr val="0070C0"/>
                </a:solidFill>
              </a:rPr>
              <a:t>1974, 1994, 2014 (%)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536215"/>
              </p:ext>
            </p:extLst>
          </p:nvPr>
        </p:nvGraphicFramePr>
        <p:xfrm>
          <a:off x="457199" y="1600200"/>
          <a:ext cx="8417860" cy="460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46812" y="6389406"/>
            <a:ext cx="392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</a:t>
            </a:r>
            <a:r>
              <a:rPr lang="en-US" sz="1400" smtClean="0"/>
              <a:t>India the UNESCO </a:t>
            </a:r>
            <a:r>
              <a:rPr lang="en-US" sz="1400" dirty="0" smtClean="0"/>
              <a:t>data are for 1973, 1995,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749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GTER and </a:t>
            </a:r>
            <a:r>
              <a:rPr lang="en-US" sz="3200" b="1" i="1" dirty="0" err="1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urbanisation</a:t>
            </a:r>
            <a:r>
              <a:rPr 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 in Indonesia</a:t>
            </a:r>
            <a:br>
              <a:rPr 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</a:br>
            <a:r>
              <a:rPr 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1990-2013 (1)</a:t>
            </a:r>
            <a:endParaRPr lang="en-US" sz="3200" b="1" i="1" dirty="0">
              <a:solidFill>
                <a:srgbClr val="0070C0"/>
              </a:solidFill>
              <a:ea typeface="Gill Sans SemiBold" charset="0"/>
              <a:cs typeface="Gill Sans SemiBold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805533"/>
              </p:ext>
            </p:extLst>
          </p:nvPr>
        </p:nvGraphicFramePr>
        <p:xfrm>
          <a:off x="457200" y="1417638"/>
          <a:ext cx="8229600" cy="495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6705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GTER and </a:t>
            </a:r>
            <a:r>
              <a:rPr lang="en-US" sz="3200" b="1" i="1" dirty="0" err="1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urbanisation</a:t>
            </a:r>
            <a:r>
              <a:rPr 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 in Indonesia</a:t>
            </a:r>
            <a:br>
              <a:rPr 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</a:br>
            <a:r>
              <a:rPr lang="en-US" sz="3200" b="1" i="1" dirty="0" smtClean="0">
                <a:solidFill>
                  <a:srgbClr val="0070C0"/>
                </a:solidFill>
                <a:ea typeface="Gill Sans SemiBold" charset="0"/>
                <a:cs typeface="Gill Sans SemiBold" charset="0"/>
              </a:rPr>
              <a:t>1990-2013 (2)</a:t>
            </a:r>
            <a:endParaRPr lang="en-US" sz="3200" b="1" i="1" dirty="0">
              <a:solidFill>
                <a:srgbClr val="0070C0"/>
              </a:solidFill>
              <a:ea typeface="Gill Sans SemiBold" charset="0"/>
              <a:cs typeface="Gill Sans SemiBold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22796"/>
              </p:ext>
            </p:extLst>
          </p:nvPr>
        </p:nvGraphicFramePr>
        <p:xfrm>
          <a:off x="457200" y="1417638"/>
          <a:ext cx="8229600" cy="495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181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</TotalTime>
  <Words>1654</Words>
  <Application>Microsoft Macintosh PowerPoint</Application>
  <PresentationFormat>On-screen Show (4:3)</PresentationFormat>
  <Paragraphs>455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Calibri Light</vt:lpstr>
      <vt:lpstr>Gill Sans</vt:lpstr>
      <vt:lpstr>Gill Sans SemiBold</vt:lpstr>
      <vt:lpstr>Mangal</vt:lpstr>
      <vt:lpstr>ＭＳ Ｐゴシック</vt:lpstr>
      <vt:lpstr>ＭＳ 明朝</vt:lpstr>
      <vt:lpstr>Arial</vt:lpstr>
      <vt:lpstr>Calibri</vt:lpstr>
      <vt:lpstr>Times New Roman</vt:lpstr>
      <vt:lpstr>Office Theme</vt:lpstr>
      <vt:lpstr>Chart</vt:lpstr>
      <vt:lpstr>University of Chile, 17 May 2017   Synergy or tension in the research university?  National public goods and global public goods</vt:lpstr>
      <vt:lpstr>An interdependent world  in which global tendencies are often decisive</vt:lpstr>
      <vt:lpstr>51 countries with 1000 science papers p.a. US National Science Foundation data for 2011</vt:lpstr>
      <vt:lpstr>World GDP, population and tertiary enrolment, 1970-2013 (1970 = 1.0)  1970 = 1.0.  Constant price GDP. Data from World Bank, UNESCO Institute of Statistics</vt:lpstr>
      <vt:lpstr>Gross Tertiary Enrolment Ratio (GTER, %): World, North America/Western Europe, Latin America and the Carribean, 1971-2014</vt:lpstr>
      <vt:lpstr>Regional Gross Tertiary Enrolment Ratios (%), 1970, 1990, 2010 and 2014</vt:lpstr>
      <vt:lpstr>Tertiary participation rate in Indonesia, China, India 1974, 1994, 2014 (%)</vt:lpstr>
      <vt:lpstr>GTER and urbanisation in Indonesia 1990-2013 (1)</vt:lpstr>
      <vt:lpstr>GTER and urbanisation in Indonesia 1990-2013 (2)</vt:lpstr>
      <vt:lpstr>Comparative tertiary-level participation, OECD countries  using Pat Clancy’s Participation Index and OECD data for 2014</vt:lpstr>
      <vt:lpstr>The spread of higher education  through the workforce </vt:lpstr>
      <vt:lpstr>Research finds people with tertiary education, on average …</vt:lpstr>
      <vt:lpstr>Educational level and ICT and problem solving skills, OECD survey, selected countries</vt:lpstr>
      <vt:lpstr>Level of education and interpersonal trust (%)</vt:lpstr>
      <vt:lpstr>PowerPoint Presentation</vt:lpstr>
      <vt:lpstr>PowerPoint Presentation</vt:lpstr>
      <vt:lpstr>PowerPoint Presentation</vt:lpstr>
      <vt:lpstr>PowerPoint Presentation</vt:lpstr>
      <vt:lpstr>Stratification within high participation higher education systems reduces upward mobility UK: Rate of entry to university tiers, by school background combined entry data for 1996, 1998, 2000, 2002, 2004 and 2006   Source: Vikki Boliver 2011</vt:lpstr>
      <vt:lpstr>And many are left out: Social inequality in achieved college degrees, USA, 1970/2013 Bachelor degree by age 24, family income quartile  Source:  The PELL Institute and Penn Ahead, 2015</vt:lpstr>
      <vt:lpstr>The new polarisation of higher educated societies</vt:lpstr>
      <vt:lpstr>November 2016 US Presidential election: the college education factor in voting</vt:lpstr>
      <vt:lpstr>PowerPoint Presentation</vt:lpstr>
      <vt:lpstr>PowerPoint Presentation</vt:lpstr>
      <vt:lpstr>Global flows collide with national identity:  The UK and Brexit</vt:lpstr>
      <vt:lpstr>“If you believe you are a citizen of the world, you are a citizen of nowhere” ~ UK Prime minister Theresa May, Conservative Party conference, 5 October 2016</vt:lpstr>
      <vt:lpstr>PowerPoint Presentation</vt:lpstr>
      <vt:lpstr>National public goods and/or  global public goods? Higher education (1) faces tension between its national/local and its global public goods, (2) faces tension with local populations without direct benefits</vt:lpstr>
    </vt:vector>
  </TitlesOfParts>
  <Company>Michigan State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Competition, segmentation, and vertical stratification in high participation systems </dc:title>
  <dc:creator>Brendan Cantwell</dc:creator>
  <cp:lastModifiedBy>Simon Marginson</cp:lastModifiedBy>
  <cp:revision>297</cp:revision>
  <cp:lastPrinted>2016-09-03T22:03:36Z</cp:lastPrinted>
  <dcterms:created xsi:type="dcterms:W3CDTF">2015-09-06T09:01:00Z</dcterms:created>
  <dcterms:modified xsi:type="dcterms:W3CDTF">2017-05-17T12:05:07Z</dcterms:modified>
</cp:coreProperties>
</file>