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90" r:id="rId2"/>
    <p:sldId id="489" r:id="rId3"/>
    <p:sldId id="472" r:id="rId4"/>
    <p:sldId id="491" r:id="rId5"/>
    <p:sldId id="488" r:id="rId6"/>
    <p:sldId id="478" r:id="rId7"/>
    <p:sldId id="493" r:id="rId8"/>
    <p:sldId id="492" r:id="rId9"/>
    <p:sldId id="494" r:id="rId10"/>
    <p:sldId id="495" r:id="rId11"/>
    <p:sldId id="496" r:id="rId12"/>
    <p:sldId id="497" r:id="rId13"/>
    <p:sldId id="500" r:id="rId14"/>
    <p:sldId id="502" r:id="rId15"/>
    <p:sldId id="498" r:id="rId16"/>
    <p:sldId id="499" r:id="rId17"/>
    <p:sldId id="501" r:id="rId18"/>
    <p:sldId id="503" r:id="rId19"/>
    <p:sldId id="504" r:id="rId20"/>
    <p:sldId id="5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558"/>
  </p:normalViewPr>
  <p:slideViewPr>
    <p:cSldViewPr snapToGrid="0" snapToObjects="1">
      <p:cViewPr varScale="1">
        <p:scale>
          <a:sx n="116" d="100"/>
          <a:sy n="116" d="100"/>
        </p:scale>
        <p:origin x="1880" y="192"/>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360" y="-2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5877-4A48-A820-16E18C29547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5877-4A48-A820-16E18C295474}"/>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5877-4A48-A820-16E18C295474}"/>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6-5877-4A48-A820-16E18C295474}"/>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7-5877-4A48-A820-16E18C295474}"/>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8-5877-4A48-A820-16E18C295474}"/>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9-5877-4A48-A820-16E18C295474}"/>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A-5877-4A48-A820-16E18C295474}"/>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0B-5877-4A48-A820-16E18C295474}"/>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03-5877-4A48-A820-16E18C295474}"/>
              </c:ext>
            </c:extLst>
          </c:dPt>
          <c:dPt>
            <c:idx val="10"/>
            <c:bubble3D val="0"/>
            <c:spPr>
              <a:solidFill>
                <a:srgbClr val="00B0F0"/>
              </a:solidFill>
              <a:ln w="19050">
                <a:solidFill>
                  <a:schemeClr val="lt1"/>
                </a:solidFill>
              </a:ln>
              <a:effectLst/>
            </c:spPr>
            <c:extLst>
              <c:ext xmlns:c16="http://schemas.microsoft.com/office/drawing/2014/chart" uri="{C3380CC4-5D6E-409C-BE32-E72D297353CC}">
                <c16:uniqueId val="{00000004-5877-4A48-A820-16E18C295474}"/>
              </c:ext>
            </c:extLst>
          </c:dPt>
          <c:dLbls>
            <c:dLbl>
              <c:idx val="0"/>
              <c:layout>
                <c:manualLayout>
                  <c:x val="-5.7609186612285783E-3"/>
                  <c:y val="-3.19884190683042E-2"/>
                </c:manualLayout>
              </c:layout>
              <c:tx>
                <c:rich>
                  <a:bodyPr/>
                  <a:lstStyle/>
                  <a:p>
                    <a:fld id="{A59AD474-8834-D345-835F-85FFEF99AFE5}" type="CATEGORYNAME">
                      <a:rPr lang="en-GB" baseline="0" smtClean="0"/>
                      <a:pPr/>
                      <a:t>[CATEGORY NAME]</a:t>
                    </a:fld>
                    <a:r>
                      <a:rPr lang="en-GB" baseline="0" dirty="0"/>
                      <a:t>, </a:t>
                    </a:r>
                    <a:fld id="{09C11967-8196-A64D-AE04-22C34563EE85}"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7-4A48-A820-16E18C295474}"/>
                </c:ext>
              </c:extLst>
            </c:dLbl>
            <c:dLbl>
              <c:idx val="1"/>
              <c:layout>
                <c:manualLayout>
                  <c:x val="0.1937086542755467"/>
                  <c:y val="-4.1323134604930346E-3"/>
                </c:manualLayout>
              </c:layout>
              <c:tx>
                <c:rich>
                  <a:bodyPr/>
                  <a:lstStyle/>
                  <a:p>
                    <a:fld id="{BAE3E6E5-5A5E-1349-8FD2-4950629247CE}" type="CATEGORYNAME">
                      <a:rPr lang="en-US" baseline="0" smtClean="0"/>
                      <a:pPr/>
                      <a:t>[CATEGORY NAME]</a:t>
                    </a:fld>
                    <a:r>
                      <a:rPr lang="en-US" baseline="0" dirty="0"/>
                      <a:t>, </a:t>
                    </a:r>
                    <a:fld id="{B98D7985-4200-954B-B395-70431F783346}" type="VALUE">
                      <a:rPr lang="en-US" baseline="0" dirty="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layout>
                    <c:manualLayout>
                      <c:w val="0.25276567358339319"/>
                      <c:h val="0.11689366734463766"/>
                    </c:manualLayout>
                  </c15:layout>
                  <c15:dlblFieldTable/>
                  <c15:showDataLabelsRange val="0"/>
                </c:ext>
                <c:ext xmlns:c16="http://schemas.microsoft.com/office/drawing/2014/chart" uri="{C3380CC4-5D6E-409C-BE32-E72D297353CC}">
                  <c16:uniqueId val="{00000002-5877-4A48-A820-16E18C295474}"/>
                </c:ext>
              </c:extLst>
            </c:dLbl>
            <c:dLbl>
              <c:idx val="2"/>
              <c:layout>
                <c:manualLayout>
                  <c:x val="0.13982059596091279"/>
                  <c:y val="0.12798217942277768"/>
                </c:manualLayout>
              </c:layout>
              <c:tx>
                <c:rich>
                  <a:bodyPr/>
                  <a:lstStyle/>
                  <a:p>
                    <a:fld id="{5A50E247-9FA6-0742-9817-DD7BFDBAF526}" type="CATEGORYNAME">
                      <a:rPr lang="en-US" baseline="0" smtClean="0"/>
                      <a:pPr/>
                      <a:t>[CATEGORY NAME]</a:t>
                    </a:fld>
                    <a:r>
                      <a:rPr lang="en-US" baseline="0" dirty="0"/>
                      <a:t>, </a:t>
                    </a:r>
                    <a:fld id="{1338B8C8-0338-CA42-A343-52D736C94FC5}"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7-4A48-A820-16E18C295474}"/>
                </c:ext>
              </c:extLst>
            </c:dLbl>
            <c:dLbl>
              <c:idx val="3"/>
              <c:layout>
                <c:manualLayout>
                  <c:x val="-8.2305902193178324E-3"/>
                  <c:y val="0.15620372946303321"/>
                </c:manualLayout>
              </c:layout>
              <c:tx>
                <c:rich>
                  <a:bodyPr/>
                  <a:lstStyle/>
                  <a:p>
                    <a:fld id="{220D9662-3D78-CB42-B673-705489620279}" type="CATEGORYNAME">
                      <a:rPr lang="en-GB" baseline="0" smtClean="0"/>
                      <a:pPr/>
                      <a:t>[CATEGORY NAME]</a:t>
                    </a:fld>
                    <a:r>
                      <a:rPr lang="en-GB" baseline="0" dirty="0"/>
                      <a:t>, </a:t>
                    </a:r>
                    <a:fld id="{9E59567E-B5BB-5741-A485-599998BE079D}"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877-4A48-A820-16E18C295474}"/>
                </c:ext>
              </c:extLst>
            </c:dLbl>
            <c:dLbl>
              <c:idx val="4"/>
              <c:layout>
                <c:manualLayout>
                  <c:x val="-3.3867297040166201E-2"/>
                  <c:y val="0.11621733475808822"/>
                </c:manualLayout>
              </c:layout>
              <c:tx>
                <c:rich>
                  <a:bodyPr/>
                  <a:lstStyle/>
                  <a:p>
                    <a:fld id="{C0B3D9E3-C812-2840-BBC6-51EF8D082A11}" type="CATEGORYNAME">
                      <a:rPr lang="en-GB" baseline="0" smtClean="0"/>
                      <a:pPr/>
                      <a:t>[CATEGORY NAME]</a:t>
                    </a:fld>
                    <a:r>
                      <a:rPr lang="en-GB" baseline="0" dirty="0"/>
                      <a:t>, </a:t>
                    </a:r>
                    <a:fld id="{921D276F-782F-D342-B40A-984FCBA62A1D}"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7-4A48-A820-16E18C295474}"/>
                </c:ext>
              </c:extLst>
            </c:dLbl>
            <c:dLbl>
              <c:idx val="5"/>
              <c:layout>
                <c:manualLayout>
                  <c:x val="-3.8467229916205999E-2"/>
                  <c:y val="4.6353161609081733E-2"/>
                </c:manualLayout>
              </c:layout>
              <c:tx>
                <c:rich>
                  <a:bodyPr/>
                  <a:lstStyle/>
                  <a:p>
                    <a:fld id="{4485C73F-85BF-EB4D-9B2A-E1F8C5195BA7}" type="CATEGORYNAME">
                      <a:rPr lang="en-US" baseline="0" smtClean="0"/>
                      <a:pPr/>
                      <a:t>[CATEGORY NAME]</a:t>
                    </a:fld>
                    <a:r>
                      <a:rPr lang="en-US" baseline="0" dirty="0"/>
                      <a:t>, </a:t>
                    </a:r>
                    <a:fld id="{050D05C5-1E0E-FC4A-8797-4B919A87D8A5}"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877-4A48-A820-16E18C295474}"/>
                </c:ext>
              </c:extLst>
            </c:dLbl>
            <c:dLbl>
              <c:idx val="6"/>
              <c:layout>
                <c:manualLayout>
                  <c:x val="-4.1758592282963553E-2"/>
                  <c:y val="6.7816694208214096E-2"/>
                </c:manualLayout>
              </c:layout>
              <c:tx>
                <c:rich>
                  <a:bodyPr/>
                  <a:lstStyle/>
                  <a:p>
                    <a:fld id="{9479B1FE-BAE9-9449-8207-CC4FDE9949C1}" type="CATEGORYNAME">
                      <a:rPr lang="en-US" baseline="0" smtClean="0"/>
                      <a:pPr/>
                      <a:t>[CATEGORY NAME]</a:t>
                    </a:fld>
                    <a:r>
                      <a:rPr lang="en-US" baseline="0" dirty="0"/>
                      <a:t>, </a:t>
                    </a:r>
                    <a:fld id="{D959FFB3-C8D7-EA42-9654-B328B0E3C2CD}"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877-4A48-A820-16E18C295474}"/>
                </c:ext>
              </c:extLst>
            </c:dLbl>
            <c:dLbl>
              <c:idx val="7"/>
              <c:layout>
                <c:manualLayout>
                  <c:x val="-0.10195881724785108"/>
                  <c:y val="9.8409733684213629E-2"/>
                </c:manualLayout>
              </c:layout>
              <c:tx>
                <c:rich>
                  <a:bodyPr/>
                  <a:lstStyle/>
                  <a:p>
                    <a:r>
                      <a:rPr lang="en-GB" baseline="0"/>
                      <a:t> </a:t>
                    </a:r>
                    <a:fld id="{F17785BB-841D-0745-BE47-05B697B22C29}" type="CATEGORYNAME">
                      <a:rPr lang="en-GB" baseline="0"/>
                      <a:pPr/>
                      <a:t>[CATEGORY NAME]</a:t>
                    </a:fld>
                    <a:r>
                      <a:rPr lang="en-GB" baseline="0" dirty="0"/>
                      <a:t>, </a:t>
                    </a:r>
                    <a:fld id="{C654ED65-03AF-0E41-9AA7-02197128C7DF}"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877-4A48-A820-16E18C295474}"/>
                </c:ext>
              </c:extLst>
            </c:dLbl>
            <c:dLbl>
              <c:idx val="8"/>
              <c:layout>
                <c:manualLayout>
                  <c:x val="-0.18110205756841088"/>
                  <c:y val="-9.4983440665086585E-3"/>
                </c:manualLayout>
              </c:layout>
              <c:tx>
                <c:rich>
                  <a:bodyPr/>
                  <a:lstStyle/>
                  <a:p>
                    <a:fld id="{55732ECC-5B25-5B47-9006-F4BE1676830F}" type="CATEGORYNAME">
                      <a:rPr lang="en-US" baseline="0" smtClean="0"/>
                      <a:pPr/>
                      <a:t>[CATEGORY NAME]</a:t>
                    </a:fld>
                    <a:r>
                      <a:rPr lang="en-US" baseline="0" dirty="0"/>
                      <a:t>, </a:t>
                    </a:r>
                    <a:fld id="{A4A7E432-33C7-2E41-8D62-704E91B89910}"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877-4A48-A820-16E18C295474}"/>
                </c:ext>
              </c:extLst>
            </c:dLbl>
            <c:dLbl>
              <c:idx val="9"/>
              <c:layout>
                <c:manualLayout>
                  <c:x val="-4.4590884753605058E-2"/>
                  <c:y val="8.1150079970430111E-3"/>
                </c:manualLayout>
              </c:layout>
              <c:tx>
                <c:rich>
                  <a:bodyPr/>
                  <a:lstStyle/>
                  <a:p>
                    <a:fld id="{563353D0-ACB5-0949-90A7-00EBF12F64A8}" type="CATEGORYNAME">
                      <a:rPr lang="en-GB" baseline="0" smtClean="0"/>
                      <a:pPr/>
                      <a:t>[CATEGORY NAME]</a:t>
                    </a:fld>
                    <a:r>
                      <a:rPr lang="en-GB" baseline="0" dirty="0"/>
                      <a:t>, </a:t>
                    </a:r>
                    <a:fld id="{2E5FE9A0-3F9D-CB4E-AA1C-59898150208D}"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7-4A48-A820-16E18C295474}"/>
                </c:ext>
              </c:extLst>
            </c:dLbl>
            <c:dLbl>
              <c:idx val="10"/>
              <c:layout>
                <c:manualLayout>
                  <c:x val="0.11029368595885621"/>
                  <c:y val="0"/>
                </c:manualLayout>
              </c:layout>
              <c:tx>
                <c:rich>
                  <a:bodyPr/>
                  <a:lstStyle/>
                  <a:p>
                    <a:fld id="{C4B5FA32-4C5A-AB49-947E-16AA60EBD2B2}" type="CATEGORYNAME">
                      <a:rPr lang="en-GB" baseline="0" smtClean="0"/>
                      <a:pPr/>
                      <a:t>[CATEGORY NAME]</a:t>
                    </a:fld>
                    <a:r>
                      <a:rPr lang="en-GB" baseline="0" dirty="0"/>
                      <a:t>, </a:t>
                    </a:r>
                    <a:fld id="{CB74CA84-F3AA-A347-B047-C3B76F8D5CDB}" type="VALUE">
                      <a:rPr lang="en-GB" baseline="0"/>
                      <a:pPr/>
                      <a:t>[VALUE]</a:t>
                    </a:fld>
                    <a:endParaRPr lang="en-GB"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877-4A48-A820-16E18C2954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fear, worries, dangers, sense of bad effects</c:v>
                </c:pt>
                <c:pt idx="1">
                  <c:v>uncertainty, confusion, paralysis</c:v>
                </c:pt>
                <c:pt idx="2">
                  <c:v>sense of loss</c:v>
                </c:pt>
                <c:pt idx="3">
                  <c:v>shock, annoyance, sadness, regret, distrust, ironic feelings, disappointment, disillusion, depression</c:v>
                </c:pt>
                <c:pt idx="4">
                  <c:v>fatalism, helplessness, lack of agency</c:v>
                </c:pt>
                <c:pt idx="5">
                  <c:v>anger, frustration</c:v>
                </c:pt>
                <c:pt idx="6">
                  <c:v>optimism, hope, positive possibilities</c:v>
                </c:pt>
                <c:pt idx="7">
                  <c:v>determination to act, to find a way through</c:v>
                </c:pt>
                <c:pt idx="8">
                  <c:v>cautious optimism</c:v>
                </c:pt>
                <c:pt idx="9">
                  <c:v>stoicism, resilience, keep calm and carry on</c:v>
                </c:pt>
                <c:pt idx="10">
                  <c:v>Brexit problems are overstated</c:v>
                </c:pt>
              </c:strCache>
            </c:strRef>
          </c:cat>
          <c:val>
            <c:numRef>
              <c:f>Sheet1!$B$2:$B$12</c:f>
              <c:numCache>
                <c:formatCode>General</c:formatCode>
                <c:ptCount val="11"/>
                <c:pt idx="0">
                  <c:v>715</c:v>
                </c:pt>
                <c:pt idx="1">
                  <c:v>336</c:v>
                </c:pt>
                <c:pt idx="2">
                  <c:v>138</c:v>
                </c:pt>
                <c:pt idx="3">
                  <c:v>134</c:v>
                </c:pt>
                <c:pt idx="4">
                  <c:v>54</c:v>
                </c:pt>
                <c:pt idx="5">
                  <c:v>20</c:v>
                </c:pt>
                <c:pt idx="6">
                  <c:v>145</c:v>
                </c:pt>
                <c:pt idx="7">
                  <c:v>105</c:v>
                </c:pt>
                <c:pt idx="8">
                  <c:v>47</c:v>
                </c:pt>
                <c:pt idx="9">
                  <c:v>48</c:v>
                </c:pt>
                <c:pt idx="10">
                  <c:v>33</c:v>
                </c:pt>
              </c:numCache>
            </c:numRef>
          </c:val>
          <c:extLst>
            <c:ext xmlns:c16="http://schemas.microsoft.com/office/drawing/2014/chart" uri="{C3380CC4-5D6E-409C-BE32-E72D297353CC}">
              <c16:uniqueId val="{00000000-5877-4A48-A820-16E18C2954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92A15-29D0-D341-8B08-9AF0A367D445}" type="datetimeFigureOut">
              <a:rPr lang="en-US" smtClean="0"/>
              <a:t>3/27/19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A8A9A-3F11-4945-B83B-8B2D4CB174F2}" type="slidenum">
              <a:rPr lang="en-US" smtClean="0"/>
              <a:t>‹#›</a:t>
            </a:fld>
            <a:endParaRPr lang="en-US"/>
          </a:p>
        </p:txBody>
      </p:sp>
    </p:spTree>
    <p:extLst>
      <p:ext uri="{BB962C8B-B14F-4D97-AF65-F5344CB8AC3E}">
        <p14:creationId xmlns:p14="http://schemas.microsoft.com/office/powerpoint/2010/main" val="155259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AC44-91AB-EC41-ADE5-1A2846857E17}" type="datetimeFigureOut">
              <a:rPr lang="en-US" smtClean="0"/>
              <a:t>3/27/19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C9CB2-6D55-3748-9E84-9F5714C4F176}" type="slidenum">
              <a:rPr lang="en-US" smtClean="0"/>
              <a:t>‹#›</a:t>
            </a:fld>
            <a:endParaRPr lang="en-US"/>
          </a:p>
        </p:txBody>
      </p:sp>
    </p:spTree>
    <p:extLst>
      <p:ext uri="{BB962C8B-B14F-4D97-AF65-F5344CB8AC3E}">
        <p14:creationId xmlns:p14="http://schemas.microsoft.com/office/powerpoint/2010/main" val="157255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E22BD1-BB71-FF45-9C0D-DABB51930BD7}" type="datetimeFigureOut">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42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14084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28737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97616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22BD1-BB71-FF45-9C0D-DABB51930BD7}" type="datetimeFigureOut">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4870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E22BD1-BB71-FF45-9C0D-DABB51930BD7}" type="datetimeFigureOut">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26416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22BD1-BB71-FF45-9C0D-DABB51930BD7}" type="datetimeFigureOut">
              <a:rPr lang="en-US" smtClean="0"/>
              <a:t>3/27/19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62644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E22BD1-BB71-FF45-9C0D-DABB51930BD7}" type="datetimeFigureOut">
              <a:rPr lang="en-US" smtClean="0"/>
              <a:t>3/27/19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1087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22BD1-BB71-FF45-9C0D-DABB51930BD7}" type="datetimeFigureOut">
              <a:rPr lang="en-US" smtClean="0"/>
              <a:t>3/27/19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0341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7250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13421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22BD1-BB71-FF45-9C0D-DABB51930BD7}" type="datetimeFigureOut">
              <a:rPr lang="en-US" smtClean="0"/>
              <a:t>3/27/19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D5A6-1CFA-2D47-87E9-5AA2E2B2E260}" type="slidenum">
              <a:rPr lang="en-US" smtClean="0"/>
              <a:t>‹#›</a:t>
            </a:fld>
            <a:endParaRPr lang="en-US" dirty="0"/>
          </a:p>
        </p:txBody>
      </p:sp>
    </p:spTree>
    <p:extLst>
      <p:ext uri="{BB962C8B-B14F-4D97-AF65-F5344CB8AC3E}">
        <p14:creationId xmlns:p14="http://schemas.microsoft.com/office/powerpoint/2010/main" val="102859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1170-0E2B-4F4E-A2F3-38505C77B7FA}"/>
              </a:ext>
            </a:extLst>
          </p:cNvPr>
          <p:cNvSpPr>
            <a:spLocks noGrp="1"/>
          </p:cNvSpPr>
          <p:nvPr>
            <p:ph type="ctrTitle"/>
          </p:nvPr>
        </p:nvSpPr>
        <p:spPr>
          <a:xfrm>
            <a:off x="314356" y="1360584"/>
            <a:ext cx="8543205" cy="4202934"/>
          </a:xfrm>
        </p:spPr>
        <p:txBody>
          <a:bodyPr>
            <a:normAutofit/>
          </a:bodyPr>
          <a:lstStyle/>
          <a:p>
            <a:r>
              <a:rPr lang="en-US" sz="4000" b="1" dirty="0">
                <a:solidFill>
                  <a:srgbClr val="FF0000"/>
                </a:solidFill>
              </a:rPr>
              <a:t>Brexit, angst and uncertainty</a:t>
            </a:r>
            <a:br>
              <a:rPr lang="en-US" sz="2000" b="1" dirty="0">
                <a:solidFill>
                  <a:schemeClr val="bg1"/>
                </a:solidFill>
              </a:rPr>
            </a:br>
            <a:br>
              <a:rPr lang="en-US" sz="2000" b="1" dirty="0">
                <a:solidFill>
                  <a:schemeClr val="bg1"/>
                </a:solidFill>
              </a:rPr>
            </a:br>
            <a:r>
              <a:rPr lang="en-US" sz="2800" dirty="0">
                <a:latin typeface="+mn-lt"/>
                <a:cs typeface="Calibri Light" panose="020F0302020204030204" pitchFamily="34" charset="0"/>
              </a:rPr>
              <a:t>Revealed emotional patterns in 127 research interviews </a:t>
            </a:r>
            <a:br>
              <a:rPr lang="en-US" sz="2800" dirty="0">
                <a:latin typeface="+mn-lt"/>
                <a:cs typeface="Calibri Light" panose="020F0302020204030204" pitchFamily="34" charset="0"/>
              </a:rPr>
            </a:br>
            <a:r>
              <a:rPr lang="en-US" sz="2800" dirty="0">
                <a:latin typeface="+mn-lt"/>
                <a:cs typeface="Calibri Light" panose="020F0302020204030204" pitchFamily="34" charset="0"/>
              </a:rPr>
              <a:t>in 12 UK universities, October 2017 to July 2018</a:t>
            </a:r>
            <a:endParaRPr lang="en-GB" sz="2800" dirty="0">
              <a:latin typeface="+mn-lt"/>
              <a:cs typeface="Calibri Light" panose="020F0302020204030204" pitchFamily="34" charset="0"/>
            </a:endParaRPr>
          </a:p>
        </p:txBody>
      </p:sp>
      <p:sp>
        <p:nvSpPr>
          <p:cNvPr id="3" name="Subtitle 2">
            <a:extLst>
              <a:ext uri="{FF2B5EF4-FFF2-40B4-BE49-F238E27FC236}">
                <a16:creationId xmlns:a16="http://schemas.microsoft.com/office/drawing/2014/main" id="{441C27A5-0EFD-2F44-A108-4FC344A748F2}"/>
              </a:ext>
            </a:extLst>
          </p:cNvPr>
          <p:cNvSpPr>
            <a:spLocks noGrp="1"/>
          </p:cNvSpPr>
          <p:nvPr>
            <p:ph type="subTitle" idx="1"/>
          </p:nvPr>
        </p:nvSpPr>
        <p:spPr>
          <a:xfrm>
            <a:off x="760165" y="4913522"/>
            <a:ext cx="7689772" cy="1795751"/>
          </a:xfrm>
        </p:spPr>
        <p:txBody>
          <a:bodyPr>
            <a:noAutofit/>
          </a:bodyPr>
          <a:lstStyle/>
          <a:p>
            <a:pPr>
              <a:lnSpc>
                <a:spcPct val="120000"/>
              </a:lnSpc>
            </a:pPr>
            <a:r>
              <a:rPr lang="en-US" sz="2000" b="1" dirty="0">
                <a:solidFill>
                  <a:srgbClr val="FF0000"/>
                </a:solidFill>
              </a:rPr>
              <a:t>Simon Marginson </a:t>
            </a:r>
            <a:br>
              <a:rPr lang="en-US" sz="2000" dirty="0">
                <a:solidFill>
                  <a:schemeClr val="tx1"/>
                </a:solidFill>
              </a:rPr>
            </a:br>
            <a:r>
              <a:rPr lang="en-US" sz="2000" dirty="0">
                <a:solidFill>
                  <a:schemeClr val="tx1"/>
                </a:solidFill>
                <a:cs typeface="Calibri Light" panose="020F0302020204030204" pitchFamily="34" charset="0"/>
              </a:rPr>
              <a:t>ESRC/OFSRE Centre for Global Higher Education</a:t>
            </a:r>
            <a:br>
              <a:rPr lang="en-US" sz="2000" dirty="0">
                <a:solidFill>
                  <a:schemeClr val="tx1"/>
                </a:solidFill>
                <a:cs typeface="Calibri Light" panose="020F0302020204030204" pitchFamily="34" charset="0"/>
              </a:rPr>
            </a:br>
            <a:r>
              <a:rPr lang="en-US" sz="2000" dirty="0">
                <a:solidFill>
                  <a:schemeClr val="tx1"/>
                </a:solidFill>
                <a:cs typeface="Calibri Light" panose="020F0302020204030204" pitchFamily="34" charset="0"/>
              </a:rPr>
              <a:t>University of Oxford</a:t>
            </a:r>
            <a:br>
              <a:rPr lang="en-US" sz="2000" dirty="0">
                <a:solidFill>
                  <a:schemeClr val="tx1"/>
                </a:solidFill>
              </a:rPr>
            </a:br>
            <a:br>
              <a:rPr lang="en-US" sz="1200" dirty="0">
                <a:solidFill>
                  <a:schemeClr val="tx1"/>
                </a:solidFill>
              </a:rPr>
            </a:br>
            <a:r>
              <a:rPr lang="en-US" sz="2000" dirty="0">
                <a:solidFill>
                  <a:schemeClr val="tx1"/>
                </a:solidFill>
                <a:cs typeface="Calibri Light" panose="020F0302020204030204" pitchFamily="34" charset="0"/>
              </a:rPr>
              <a:t>UUK International Higher Education Forum, Imperial, 27 March 2019</a:t>
            </a:r>
            <a:endParaRPr lang="en-GB" sz="2000" dirty="0">
              <a:solidFill>
                <a:schemeClr val="tx1"/>
              </a:solidFill>
              <a:cs typeface="Calibri Light" panose="020F0302020204030204" pitchFamily="34" charset="0"/>
            </a:endParaRPr>
          </a:p>
        </p:txBody>
      </p:sp>
      <p:pic>
        <p:nvPicPr>
          <p:cNvPr id="4" name="Picture 3">
            <a:extLst>
              <a:ext uri="{FF2B5EF4-FFF2-40B4-BE49-F238E27FC236}">
                <a16:creationId xmlns:a16="http://schemas.microsoft.com/office/drawing/2014/main" id="{F001722A-8D23-C14A-AC82-EE3A21FE6892}"/>
              </a:ext>
            </a:extLst>
          </p:cNvPr>
          <p:cNvPicPr>
            <a:picLocks noChangeAspect="1"/>
          </p:cNvPicPr>
          <p:nvPr/>
        </p:nvPicPr>
        <p:blipFill>
          <a:blip r:embed="rId2"/>
          <a:stretch>
            <a:fillRect/>
          </a:stretch>
        </p:blipFill>
        <p:spPr>
          <a:xfrm>
            <a:off x="3070212" y="469254"/>
            <a:ext cx="3003576" cy="1799598"/>
          </a:xfrm>
          <a:prstGeom prst="rect">
            <a:avLst/>
          </a:prstGeom>
        </p:spPr>
      </p:pic>
    </p:spTree>
    <p:extLst>
      <p:ext uri="{BB962C8B-B14F-4D97-AF65-F5344CB8AC3E}">
        <p14:creationId xmlns:p14="http://schemas.microsoft.com/office/powerpoint/2010/main" val="10100522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26C5-988F-2341-9DE8-4E13C88C6B8C}"/>
              </a:ext>
            </a:extLst>
          </p:cNvPr>
          <p:cNvSpPr>
            <a:spLocks noGrp="1"/>
          </p:cNvSpPr>
          <p:nvPr>
            <p:ph type="title"/>
          </p:nvPr>
        </p:nvSpPr>
        <p:spPr/>
        <p:txBody>
          <a:bodyPr>
            <a:noAutofit/>
          </a:bodyPr>
          <a:lstStyle/>
          <a:p>
            <a:r>
              <a:rPr lang="en-GB" sz="3200" dirty="0">
                <a:latin typeface="Calibri Light" panose="020F0302020204030204" pitchFamily="34" charset="0"/>
                <a:cs typeface="Calibri Light" panose="020F0302020204030204" pitchFamily="34" charset="0"/>
              </a:rPr>
              <a:t>Negative emotions 79%, positive emotions 21%</a:t>
            </a:r>
          </a:p>
        </p:txBody>
      </p:sp>
      <p:graphicFrame>
        <p:nvGraphicFramePr>
          <p:cNvPr id="4" name="Content Placeholder 3">
            <a:extLst>
              <a:ext uri="{FF2B5EF4-FFF2-40B4-BE49-F238E27FC236}">
                <a16:creationId xmlns:a16="http://schemas.microsoft.com/office/drawing/2014/main" id="{F859C47B-E8E3-2B49-BFEA-4184D09C391B}"/>
              </a:ext>
            </a:extLst>
          </p:cNvPr>
          <p:cNvGraphicFramePr>
            <a:graphicFrameLocks noGrp="1"/>
          </p:cNvGraphicFramePr>
          <p:nvPr>
            <p:ph idx="1"/>
            <p:extLst>
              <p:ext uri="{D42A27DB-BD31-4B8C-83A1-F6EECF244321}">
                <p14:modId xmlns:p14="http://schemas.microsoft.com/office/powerpoint/2010/main" val="418706102"/>
              </p:ext>
            </p:extLst>
          </p:nvPr>
        </p:nvGraphicFramePr>
        <p:xfrm>
          <a:off x="1079652" y="1497107"/>
          <a:ext cx="7392318" cy="5086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07902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01BB5-87D8-FD48-810B-AAE4D98F7CF1}"/>
              </a:ext>
            </a:extLst>
          </p:cNvPr>
          <p:cNvSpPr>
            <a:spLocks noGrp="1"/>
          </p:cNvSpPr>
          <p:nvPr>
            <p:ph idx="1"/>
          </p:nvPr>
        </p:nvSpPr>
        <p:spPr>
          <a:xfrm>
            <a:off x="721605" y="1368846"/>
            <a:ext cx="7700790" cy="4525963"/>
          </a:xfrm>
        </p:spPr>
        <p:txBody>
          <a:bodyPr>
            <a:normAutofit/>
          </a:bodyPr>
          <a:lstStyle/>
          <a:p>
            <a:r>
              <a:rPr lang="en-GB" sz="2400" dirty="0"/>
              <a:t>All 127 interviewees expressed negative emotions, and 102/127 (80%) expressed positive emotions</a:t>
            </a:r>
          </a:p>
          <a:p>
            <a:r>
              <a:rPr lang="en-GB" sz="2400" dirty="0"/>
              <a:t>Some interviewees expressed both kinds of emotion in the same sentence or adjoining sentences</a:t>
            </a:r>
          </a:p>
          <a:p>
            <a:r>
              <a:rPr lang="en-GB" sz="2400" dirty="0"/>
              <a:t>On average there were 11 coded negative statements and almost 4 coded positive statements per interview</a:t>
            </a:r>
          </a:p>
          <a:p>
            <a:r>
              <a:rPr lang="en-GB" sz="2400" dirty="0"/>
              <a:t>Interviewees from the two universities in Scotland most frequently expressed emotions, of both types</a:t>
            </a:r>
          </a:p>
          <a:p>
            <a:r>
              <a:rPr lang="en-GB" sz="2400" dirty="0"/>
              <a:t>Men interviewees more often expressed emotions, of both types, than did women</a:t>
            </a:r>
          </a:p>
        </p:txBody>
      </p:sp>
    </p:spTree>
    <p:extLst>
      <p:ext uri="{BB962C8B-B14F-4D97-AF65-F5344CB8AC3E}">
        <p14:creationId xmlns:p14="http://schemas.microsoft.com/office/powerpoint/2010/main" val="10974307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0D4B-99A0-9240-8B6C-C557E8C6B4EA}"/>
              </a:ext>
            </a:extLst>
          </p:cNvPr>
          <p:cNvSpPr>
            <a:spLocks noGrp="1"/>
          </p:cNvSpPr>
          <p:nvPr>
            <p:ph type="title"/>
          </p:nvPr>
        </p:nvSpPr>
        <p:spPr>
          <a:xfrm>
            <a:off x="749147" y="274638"/>
            <a:ext cx="7689774" cy="1143000"/>
          </a:xfrm>
        </p:spPr>
        <p:txBody>
          <a:bodyPr>
            <a:normAutofit fontScale="90000"/>
          </a:bodyPr>
          <a:lstStyle/>
          <a:p>
            <a:r>
              <a:rPr lang="en-GB" sz="4000" b="1" dirty="0">
                <a:solidFill>
                  <a:srgbClr val="0070C0"/>
                </a:solidFill>
              </a:rPr>
              <a:t>Negative emotions: fear of what is coming, what may be at risk</a:t>
            </a:r>
          </a:p>
        </p:txBody>
      </p:sp>
      <p:pic>
        <p:nvPicPr>
          <p:cNvPr id="4" name="Content Placeholder 3">
            <a:extLst>
              <a:ext uri="{FF2B5EF4-FFF2-40B4-BE49-F238E27FC236}">
                <a16:creationId xmlns:a16="http://schemas.microsoft.com/office/drawing/2014/main" id="{11945D0E-8037-9C48-9971-1EEFB899CB9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5936" y="1839817"/>
            <a:ext cx="5832128" cy="4743545"/>
          </a:xfrm>
          <a:prstGeom prst="rect">
            <a:avLst/>
          </a:prstGeom>
          <a:noFill/>
          <a:ln>
            <a:noFill/>
          </a:ln>
        </p:spPr>
      </p:pic>
    </p:spTree>
    <p:extLst>
      <p:ext uri="{BB962C8B-B14F-4D97-AF65-F5344CB8AC3E}">
        <p14:creationId xmlns:p14="http://schemas.microsoft.com/office/powerpoint/2010/main" val="29487445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78BD-46F3-4445-BA1F-C521BA6C5220}"/>
              </a:ext>
            </a:extLst>
          </p:cNvPr>
          <p:cNvSpPr>
            <a:spLocks noGrp="1"/>
          </p:cNvSpPr>
          <p:nvPr>
            <p:ph type="title"/>
          </p:nvPr>
        </p:nvSpPr>
        <p:spPr/>
        <p:txBody>
          <a:bodyPr>
            <a:normAutofit fontScale="90000"/>
          </a:bodyPr>
          <a:lstStyle/>
          <a:p>
            <a:r>
              <a:rPr lang="en-GB" sz="4000" b="1" dirty="0">
                <a:solidFill>
                  <a:srgbClr val="0070C0"/>
                </a:solidFill>
              </a:rPr>
              <a:t>Negative emotions: fears, anxieties about future, loss and displacement, anger</a:t>
            </a:r>
          </a:p>
        </p:txBody>
      </p:sp>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p:txBody>
          <a:bodyPr>
            <a:normAutofit/>
          </a:bodyPr>
          <a:lstStyle/>
          <a:p>
            <a:r>
              <a:rPr lang="en-GB" sz="2000" i="1" dirty="0"/>
              <a:t>Fear:</a:t>
            </a:r>
            <a:r>
              <a:rPr lang="en-GB" sz="2000" dirty="0"/>
              <a:t> ‘what we’re quite worried about is mobility of researchers, capability to spend time in different countries, to ensure that engagement. Because it’s very easy to engage at the moment. I guess that’s our greatest worry about it, that the very open, very easy engagement might be constrained’</a:t>
            </a:r>
          </a:p>
          <a:p>
            <a:pPr marL="0" indent="0">
              <a:buNone/>
            </a:pPr>
            <a:r>
              <a:rPr lang="en-GB" sz="2000" dirty="0"/>
              <a:t>                                                </a:t>
            </a:r>
            <a:r>
              <a:rPr lang="en-GB" sz="1600" dirty="0"/>
              <a:t>- senior executive, other pre-1992 university </a:t>
            </a:r>
          </a:p>
          <a:p>
            <a:r>
              <a:rPr lang="en-GB" sz="2000" i="1" dirty="0"/>
              <a:t>Anxiety</a:t>
            </a:r>
            <a:r>
              <a:rPr lang="en-GB" sz="2000" dirty="0"/>
              <a:t> ‘I'm interested in ensuring that we can attract, continue to attract and retain the best talent … it’s a concern if there's a sense that the UK isn’t welcoming of people or the UK isn’t able to offer work to talented academics from Europe’</a:t>
            </a:r>
            <a:endParaRPr lang="en-GB" sz="1600" dirty="0"/>
          </a:p>
          <a:p>
            <a:pPr marL="0" indent="0">
              <a:buNone/>
            </a:pPr>
            <a:r>
              <a:rPr lang="en-GB" sz="2000" dirty="0"/>
              <a:t>                                                </a:t>
            </a:r>
            <a:r>
              <a:rPr lang="en-GB" sz="1600" dirty="0"/>
              <a:t>- senior administrator, post-1992 university </a:t>
            </a:r>
          </a:p>
          <a:p>
            <a:r>
              <a:rPr lang="en-GB" sz="2000" i="1" dirty="0"/>
              <a:t>Anxiety: </a:t>
            </a:r>
            <a:r>
              <a:rPr lang="en-GB" sz="2000" dirty="0"/>
              <a:t>‘it will affect our reputation if one of the consequences of it is that we are less outward looking and more inward looking as a sector’</a:t>
            </a:r>
          </a:p>
          <a:p>
            <a:pPr marL="0" indent="0">
              <a:buNone/>
            </a:pPr>
            <a:r>
              <a:rPr lang="en-GB" sz="2000" dirty="0"/>
              <a:t>                                                </a:t>
            </a:r>
            <a:r>
              <a:rPr lang="en-GB" sz="1600" dirty="0"/>
              <a:t>- governing body, post-1992 university</a:t>
            </a:r>
          </a:p>
        </p:txBody>
      </p:sp>
    </p:spTree>
    <p:extLst>
      <p:ext uri="{BB962C8B-B14F-4D97-AF65-F5344CB8AC3E}">
        <p14:creationId xmlns:p14="http://schemas.microsoft.com/office/powerpoint/2010/main" val="27273639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a:xfrm>
            <a:off x="457200" y="638978"/>
            <a:ext cx="8246126" cy="6114362"/>
          </a:xfrm>
        </p:spPr>
        <p:txBody>
          <a:bodyPr>
            <a:normAutofit/>
          </a:bodyPr>
          <a:lstStyle/>
          <a:p>
            <a:r>
              <a:rPr lang="en-GB" sz="2000" i="1" dirty="0"/>
              <a:t>Uncertainty:</a:t>
            </a:r>
            <a:r>
              <a:rPr lang="en-GB" sz="2000" dirty="0"/>
              <a:t> ‘it’s almost become a bit of a meaningless… because we don’t know what Brexit is yet. Because no-one knows what it is and no-one knows what it means’ </a:t>
            </a:r>
          </a:p>
          <a:p>
            <a:pPr marL="0" indent="0">
              <a:buNone/>
            </a:pPr>
            <a:r>
              <a:rPr lang="en-GB" sz="1600" dirty="0"/>
              <a:t>                                                             - lecturer, humanities, other pre-1992 university </a:t>
            </a:r>
          </a:p>
          <a:p>
            <a:r>
              <a:rPr lang="en-GB" sz="2000" i="1" dirty="0"/>
              <a:t>Uncertainty: </a:t>
            </a:r>
            <a:r>
              <a:rPr lang="en-GB" sz="2000" dirty="0"/>
              <a:t>‘one of the difficulties is the …black hole of what's going to happen. It’s quite difficult to communicate that there is nothing to communicate’ </a:t>
            </a:r>
          </a:p>
          <a:p>
            <a:pPr marL="0" indent="0">
              <a:buNone/>
            </a:pPr>
            <a:r>
              <a:rPr lang="en-GB" sz="1600" dirty="0"/>
              <a:t>                                                             - professor, humanities, Russell Group university </a:t>
            </a:r>
          </a:p>
          <a:p>
            <a:r>
              <a:rPr lang="en-GB" sz="2000" i="1" dirty="0"/>
              <a:t>Sense of loss, often linked to a sense of mission or belonging: </a:t>
            </a:r>
            <a:r>
              <a:rPr lang="en-GB" sz="2000" dirty="0"/>
              <a:t>‘I think it takes away from our European identity and personally, for me, you know, as an individual, I think that’s a shame’                                                                  </a:t>
            </a:r>
          </a:p>
          <a:p>
            <a:pPr marL="0" indent="0">
              <a:buNone/>
            </a:pPr>
            <a:r>
              <a:rPr lang="en-GB" sz="2000" dirty="0"/>
              <a:t>                                                  </a:t>
            </a:r>
            <a:r>
              <a:rPr lang="en-GB" sz="1600" dirty="0"/>
              <a:t>- senior administrator, other pre-1992 university</a:t>
            </a:r>
          </a:p>
          <a:p>
            <a:r>
              <a:rPr lang="en-GB" sz="2000" i="1" dirty="0"/>
              <a:t>Frustration and anger: </a:t>
            </a:r>
            <a:r>
              <a:rPr lang="en-GB" sz="2000" dirty="0"/>
              <a:t>‘we have no idea what the fees are, no idea what the visa policy is, no idea is what the policy is for EU citizens and it’s just a giant cluster fuck really …  </a:t>
            </a:r>
            <a:r>
              <a:rPr lang="en-GB" sz="2000" dirty="0" err="1"/>
              <a:t>iIf</a:t>
            </a:r>
            <a:r>
              <a:rPr lang="en-GB" sz="2000" dirty="0"/>
              <a:t> it becomes some sort of hard Brexit…I think it’s going to be really grim here. I'm leaving, personally I'm German, I'm out of here. That’s it, goodbye UK, screw you guys’                                                                  </a:t>
            </a:r>
          </a:p>
          <a:p>
            <a:pPr marL="0" indent="0">
              <a:buNone/>
            </a:pPr>
            <a:r>
              <a:rPr lang="en-GB" sz="2000" dirty="0"/>
              <a:t>                                                  </a:t>
            </a:r>
            <a:r>
              <a:rPr lang="en-GB" sz="1600" dirty="0"/>
              <a:t>- senior administrator, other pre-1992 university</a:t>
            </a:r>
          </a:p>
        </p:txBody>
      </p:sp>
    </p:spTree>
    <p:extLst>
      <p:ext uri="{BB962C8B-B14F-4D97-AF65-F5344CB8AC3E}">
        <p14:creationId xmlns:p14="http://schemas.microsoft.com/office/powerpoint/2010/main" val="14847766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0D4B-99A0-9240-8B6C-C557E8C6B4EA}"/>
              </a:ext>
            </a:extLst>
          </p:cNvPr>
          <p:cNvSpPr>
            <a:spLocks noGrp="1"/>
          </p:cNvSpPr>
          <p:nvPr>
            <p:ph type="title"/>
          </p:nvPr>
        </p:nvSpPr>
        <p:spPr>
          <a:xfrm>
            <a:off x="-1" y="274638"/>
            <a:ext cx="8956713" cy="1143000"/>
          </a:xfrm>
        </p:spPr>
        <p:txBody>
          <a:bodyPr>
            <a:normAutofit fontScale="90000"/>
          </a:bodyPr>
          <a:lstStyle/>
          <a:p>
            <a:r>
              <a:rPr lang="en-GB" sz="4000" b="1" dirty="0">
                <a:solidFill>
                  <a:srgbClr val="0070C0"/>
                </a:solidFill>
              </a:rPr>
              <a:t>Positive emotions: more institution-centred, more based in now than the future</a:t>
            </a:r>
          </a:p>
        </p:txBody>
      </p:sp>
      <p:pic>
        <p:nvPicPr>
          <p:cNvPr id="5" name="Picture 4">
            <a:extLst>
              <a:ext uri="{FF2B5EF4-FFF2-40B4-BE49-F238E27FC236}">
                <a16:creationId xmlns:a16="http://schemas.microsoft.com/office/drawing/2014/main" id="{BF85C020-629F-024C-8D84-F62FE7DDC8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00839" y="1509311"/>
            <a:ext cx="6742322" cy="5074051"/>
          </a:xfrm>
          <a:prstGeom prst="rect">
            <a:avLst/>
          </a:prstGeom>
          <a:noFill/>
          <a:ln>
            <a:noFill/>
          </a:ln>
        </p:spPr>
      </p:pic>
    </p:spTree>
    <p:extLst>
      <p:ext uri="{BB962C8B-B14F-4D97-AF65-F5344CB8AC3E}">
        <p14:creationId xmlns:p14="http://schemas.microsoft.com/office/powerpoint/2010/main" val="42196350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78BD-46F3-4445-BA1F-C521BA6C5220}"/>
              </a:ext>
            </a:extLst>
          </p:cNvPr>
          <p:cNvSpPr>
            <a:spLocks noGrp="1"/>
          </p:cNvSpPr>
          <p:nvPr>
            <p:ph type="title"/>
          </p:nvPr>
        </p:nvSpPr>
        <p:spPr>
          <a:xfrm>
            <a:off x="457200" y="104660"/>
            <a:ext cx="8229600" cy="1143000"/>
          </a:xfrm>
        </p:spPr>
        <p:txBody>
          <a:bodyPr>
            <a:normAutofit fontScale="90000"/>
          </a:bodyPr>
          <a:lstStyle/>
          <a:p>
            <a:r>
              <a:rPr lang="en-GB" sz="4000" b="1" dirty="0">
                <a:solidFill>
                  <a:srgbClr val="0070C0"/>
                </a:solidFill>
              </a:rPr>
              <a:t>Positive emotions: hope, resilience, coping, new possibilities</a:t>
            </a:r>
          </a:p>
        </p:txBody>
      </p:sp>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a:xfrm>
            <a:off x="214828" y="1344058"/>
            <a:ext cx="8719851" cy="5409282"/>
          </a:xfrm>
        </p:spPr>
        <p:txBody>
          <a:bodyPr>
            <a:normAutofit/>
          </a:bodyPr>
          <a:lstStyle/>
          <a:p>
            <a:r>
              <a:rPr lang="en-GB" sz="2000" i="1" dirty="0"/>
              <a:t>Business as usual: </a:t>
            </a:r>
            <a:r>
              <a:rPr lang="en-GB" sz="2000" dirty="0"/>
              <a:t>‘intrinsically there's no reason why we shouldn’t still have the same ability to work with European counterparts… the telephone will still work, as will the internet, neither are going to be cut off’</a:t>
            </a:r>
            <a:endParaRPr lang="en-GB" sz="1600" dirty="0"/>
          </a:p>
          <a:p>
            <a:pPr marL="0" indent="0">
              <a:buNone/>
            </a:pPr>
            <a:r>
              <a:rPr lang="en-GB" sz="1600" dirty="0"/>
              <a:t>                                              </a:t>
            </a:r>
            <a:r>
              <a:rPr lang="en-GB" sz="2000" dirty="0"/>
              <a:t>            </a:t>
            </a:r>
            <a:r>
              <a:rPr lang="en-GB" sz="1600" dirty="0"/>
              <a:t>- governor, post-1992 university </a:t>
            </a:r>
          </a:p>
          <a:p>
            <a:r>
              <a:rPr lang="en-GB" sz="2000" i="1" dirty="0"/>
              <a:t>Attitudes matter: </a:t>
            </a:r>
            <a:r>
              <a:rPr lang="en-GB" sz="2000" dirty="0"/>
              <a:t>‘Brexit will have all sorts of consequences politically, psychologically, culturally, but I also believe that one is the mistress of one’s own destiny, and culture change can be effected by the views that people take’ </a:t>
            </a:r>
          </a:p>
          <a:p>
            <a:pPr marL="0" indent="0">
              <a:buNone/>
            </a:pPr>
            <a:r>
              <a:rPr lang="en-GB" sz="1600" dirty="0"/>
              <a:t>                                                             - other pre-1992 university </a:t>
            </a:r>
          </a:p>
          <a:p>
            <a:r>
              <a:rPr lang="en-GB" sz="2000" i="1" dirty="0"/>
              <a:t>New vistas: </a:t>
            </a:r>
            <a:r>
              <a:rPr lang="en-GB" sz="2000" dirty="0"/>
              <a:t>‘we will redouble our efforts to work with other parts of the world, which we were doing in any case, global R&amp;D has shifted to the Far East</a:t>
            </a:r>
            <a:r>
              <a:rPr lang="en-GB" sz="1200" dirty="0"/>
              <a:t>’                                                                  </a:t>
            </a:r>
          </a:p>
          <a:p>
            <a:pPr marL="0" indent="0">
              <a:buNone/>
            </a:pPr>
            <a:r>
              <a:rPr lang="en-GB" sz="1200" dirty="0"/>
              <a:t>                                                                                  </a:t>
            </a:r>
            <a:r>
              <a:rPr lang="en-GB" sz="1600" dirty="0"/>
              <a:t>- senior executive, Russell Group university</a:t>
            </a:r>
          </a:p>
          <a:p>
            <a:r>
              <a:rPr lang="en-GB" sz="2000" i="1" dirty="0"/>
              <a:t>KCCO:</a:t>
            </a:r>
            <a:r>
              <a:rPr lang="en-GB" sz="2000" dirty="0"/>
              <a:t> ‘we've been through these kind of troubled waters in the past and you’ve just got to keep calm and carry on really and try not to worry about it, because as individual academics, there's not an awful lot we can do about it, we’re not going to change government policy’                                                                  </a:t>
            </a:r>
          </a:p>
          <a:p>
            <a:pPr marL="0" indent="0">
              <a:buNone/>
            </a:pPr>
            <a:r>
              <a:rPr lang="en-GB" sz="1600" dirty="0"/>
              <a:t>                                                              - professor, STEM, post-1992 university</a:t>
            </a:r>
          </a:p>
        </p:txBody>
      </p:sp>
    </p:spTree>
    <p:extLst>
      <p:ext uri="{BB962C8B-B14F-4D97-AF65-F5344CB8AC3E}">
        <p14:creationId xmlns:p14="http://schemas.microsoft.com/office/powerpoint/2010/main" val="160800717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78BD-46F3-4445-BA1F-C521BA6C5220}"/>
              </a:ext>
            </a:extLst>
          </p:cNvPr>
          <p:cNvSpPr>
            <a:spLocks noGrp="1"/>
          </p:cNvSpPr>
          <p:nvPr>
            <p:ph type="title"/>
          </p:nvPr>
        </p:nvSpPr>
        <p:spPr>
          <a:xfrm>
            <a:off x="77118" y="274638"/>
            <a:ext cx="9066882" cy="1143000"/>
          </a:xfrm>
        </p:spPr>
        <p:txBody>
          <a:bodyPr>
            <a:normAutofit fontScale="90000"/>
          </a:bodyPr>
          <a:lstStyle/>
          <a:p>
            <a:r>
              <a:rPr lang="en-GB" b="1" dirty="0" err="1">
                <a:solidFill>
                  <a:srgbClr val="0070C0"/>
                </a:solidFill>
              </a:rPr>
              <a:t>Remainers</a:t>
            </a:r>
            <a:r>
              <a:rPr lang="en-GB" b="1" dirty="0">
                <a:solidFill>
                  <a:srgbClr val="0070C0"/>
                </a:solidFill>
              </a:rPr>
              <a:t> have over-reacted</a:t>
            </a:r>
            <a:br>
              <a:rPr lang="en-GB" sz="4000" b="1" dirty="0">
                <a:solidFill>
                  <a:srgbClr val="0070C0"/>
                </a:solidFill>
              </a:rPr>
            </a:br>
            <a:r>
              <a:rPr lang="en-GB" sz="3100" dirty="0">
                <a:solidFill>
                  <a:srgbClr val="0070C0"/>
                </a:solidFill>
                <a:latin typeface="Calibri Light" panose="020F0302020204030204" pitchFamily="34" charset="0"/>
                <a:cs typeface="Calibri Light" panose="020F0302020204030204" pitchFamily="34" charset="0"/>
              </a:rPr>
              <a:t>(</a:t>
            </a:r>
            <a:r>
              <a:rPr lang="en-GB" sz="2700" dirty="0">
                <a:latin typeface="Calibri Light" panose="020F0302020204030204" pitchFamily="34" charset="0"/>
                <a:cs typeface="Calibri Light" panose="020F0302020204030204" pitchFamily="34" charset="0"/>
              </a:rPr>
              <a:t>2% of coded emotions ,11% of interviewees)</a:t>
            </a:r>
            <a:endParaRPr lang="en-GB" sz="2700" dirty="0"/>
          </a:p>
        </p:txBody>
      </p:sp>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a:xfrm>
            <a:off x="352540" y="1726110"/>
            <a:ext cx="8361802" cy="4211982"/>
          </a:xfrm>
        </p:spPr>
        <p:txBody>
          <a:bodyPr>
            <a:normAutofit/>
          </a:bodyPr>
          <a:lstStyle/>
          <a:p>
            <a:r>
              <a:rPr lang="en-GB" sz="2000" i="1" dirty="0"/>
              <a:t>There are no problems: </a:t>
            </a:r>
            <a:r>
              <a:rPr lang="en-GB" sz="2000" dirty="0"/>
              <a:t>‘I've not been aware of any problems and there shouldn’t be any problems, unless people are being fed silly propaganda, rather than the truth. We've hired quite a few non-EU people in relatively recent times who are in a more vulnerable position than the EU people, it hasn’t stopped them coming here because they want a good academic job’</a:t>
            </a:r>
          </a:p>
          <a:p>
            <a:pPr marL="0" indent="0">
              <a:buNone/>
            </a:pPr>
            <a:r>
              <a:rPr lang="en-GB" sz="1600" dirty="0"/>
              <a:t>                                              </a:t>
            </a:r>
            <a:r>
              <a:rPr lang="en-GB" sz="2000" dirty="0"/>
              <a:t>            </a:t>
            </a:r>
            <a:r>
              <a:rPr lang="en-GB" sz="1600" dirty="0"/>
              <a:t>- professor, other pre-1992 university </a:t>
            </a:r>
          </a:p>
          <a:p>
            <a:r>
              <a:rPr lang="en-GB" sz="2000" i="1" dirty="0"/>
              <a:t>Things will settle down again: </a:t>
            </a:r>
            <a:r>
              <a:rPr lang="en-GB" sz="2000" dirty="0"/>
              <a:t>‘[in] that very short period after Brexit… the world went mad, lots of people went mad. Ultimately the rational thinking people can see through that politics … universities have existed for 1,000 years, regardless of what the political environment is, it’s going to be business as usual for universities.’ </a:t>
            </a:r>
          </a:p>
          <a:p>
            <a:pPr marL="0" indent="0">
              <a:buNone/>
            </a:pPr>
            <a:r>
              <a:rPr lang="en-GB" sz="1600" dirty="0"/>
              <a:t>                                                             - senior administrator, Russell Group university </a:t>
            </a:r>
          </a:p>
        </p:txBody>
      </p:sp>
    </p:spTree>
    <p:extLst>
      <p:ext uri="{BB962C8B-B14F-4D97-AF65-F5344CB8AC3E}">
        <p14:creationId xmlns:p14="http://schemas.microsoft.com/office/powerpoint/2010/main" val="396573549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FAA6-D623-B746-B445-15710577E33C}"/>
              </a:ext>
            </a:extLst>
          </p:cNvPr>
          <p:cNvSpPr>
            <a:spLocks noGrp="1"/>
          </p:cNvSpPr>
          <p:nvPr>
            <p:ph type="title"/>
          </p:nvPr>
        </p:nvSpPr>
        <p:spPr>
          <a:xfrm>
            <a:off x="589403" y="1861067"/>
            <a:ext cx="8229600" cy="1143000"/>
          </a:xfrm>
        </p:spPr>
        <p:txBody>
          <a:bodyPr>
            <a:normAutofit/>
          </a:bodyPr>
          <a:lstStyle/>
          <a:p>
            <a:r>
              <a:rPr lang="en-GB" sz="4000" dirty="0">
                <a:solidFill>
                  <a:srgbClr val="FF0000"/>
                </a:solidFill>
                <a:latin typeface="Calibri Light" panose="020F0302020204030204" pitchFamily="34" charset="0"/>
                <a:cs typeface="Calibri Light" panose="020F0302020204030204" pitchFamily="34" charset="0"/>
              </a:rPr>
              <a:t>BREXIT AND INTERNATIONAL IDENTITY</a:t>
            </a:r>
          </a:p>
        </p:txBody>
      </p:sp>
    </p:spTree>
    <p:extLst>
      <p:ext uri="{BB962C8B-B14F-4D97-AF65-F5344CB8AC3E}">
        <p14:creationId xmlns:p14="http://schemas.microsoft.com/office/powerpoint/2010/main" val="18107209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78BD-46F3-4445-BA1F-C521BA6C5220}"/>
              </a:ext>
            </a:extLst>
          </p:cNvPr>
          <p:cNvSpPr>
            <a:spLocks noGrp="1"/>
          </p:cNvSpPr>
          <p:nvPr>
            <p:ph type="title"/>
          </p:nvPr>
        </p:nvSpPr>
        <p:spPr>
          <a:xfrm>
            <a:off x="77118" y="274638"/>
            <a:ext cx="9066882" cy="1143000"/>
          </a:xfrm>
        </p:spPr>
        <p:txBody>
          <a:bodyPr>
            <a:normAutofit/>
          </a:bodyPr>
          <a:lstStyle/>
          <a:p>
            <a:r>
              <a:rPr lang="en-GB" b="1" dirty="0">
                <a:solidFill>
                  <a:srgbClr val="0070C0"/>
                </a:solidFill>
              </a:rPr>
              <a:t>Who are we?</a:t>
            </a:r>
            <a:endParaRPr lang="en-GB" sz="2700" dirty="0"/>
          </a:p>
        </p:txBody>
      </p:sp>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a:xfrm>
            <a:off x="352540" y="1726110"/>
            <a:ext cx="8317735" cy="4773842"/>
          </a:xfrm>
        </p:spPr>
        <p:txBody>
          <a:bodyPr>
            <a:normAutofit/>
          </a:bodyPr>
          <a:lstStyle/>
          <a:p>
            <a:r>
              <a:rPr lang="en-GB" sz="2000" i="1" dirty="0"/>
              <a:t>Brexit will make us more global: </a:t>
            </a:r>
            <a:r>
              <a:rPr lang="en-GB" sz="2000" dirty="0"/>
              <a:t>‘for some time now, we've seen ourselves as a global institution … the Brexit stuff has meant that we think so even more, as it were …you spread your risk’ </a:t>
            </a:r>
          </a:p>
          <a:p>
            <a:pPr marL="0" indent="0">
              <a:buNone/>
            </a:pPr>
            <a:r>
              <a:rPr lang="en-GB" sz="1600" dirty="0"/>
              <a:t>                                                              - executive leader, other pre-1992 university </a:t>
            </a:r>
          </a:p>
          <a:p>
            <a:r>
              <a:rPr lang="en-GB" sz="2000" i="1" dirty="0"/>
              <a:t>Brexit makes us less global: </a:t>
            </a:r>
            <a:r>
              <a:rPr lang="en-GB" sz="2000" dirty="0"/>
              <a:t>‘those who are in favour of Brexit see this as a great opportunity, it will make us more international in terms of orientation, but it takes two to tango, so the question is what the others think of us. So I think Brexit, in the circles that I communicate with internationally, The States, Far East, Europe and given my job, I do a fair bit of that, is seen as an indicator that we’re turning inwards.’</a:t>
            </a:r>
          </a:p>
          <a:p>
            <a:pPr marL="0" indent="0">
              <a:buNone/>
            </a:pPr>
            <a:r>
              <a:rPr lang="en-GB" sz="1600" dirty="0"/>
              <a:t>                                              </a:t>
            </a:r>
            <a:r>
              <a:rPr lang="en-GB" sz="2000" dirty="0"/>
              <a:t>            </a:t>
            </a:r>
            <a:r>
              <a:rPr lang="en-GB" sz="1600" dirty="0"/>
              <a:t>- professor, social sciences, post-1992 university </a:t>
            </a:r>
          </a:p>
          <a:p>
            <a:r>
              <a:rPr lang="en-GB" sz="2000" i="1" dirty="0"/>
              <a:t>Brexit makes us less global: </a:t>
            </a:r>
            <a:r>
              <a:rPr lang="en-GB" sz="2000" dirty="0"/>
              <a:t>‘we want our students to think of themselves as international and actually this goes in exactly opposite directions’.</a:t>
            </a:r>
          </a:p>
          <a:p>
            <a:pPr marL="0" indent="0">
              <a:buNone/>
            </a:pPr>
            <a:r>
              <a:rPr lang="en-GB" sz="1600" dirty="0"/>
              <a:t>                                              </a:t>
            </a:r>
            <a:r>
              <a:rPr lang="en-GB" sz="2000" dirty="0"/>
              <a:t>            </a:t>
            </a:r>
            <a:r>
              <a:rPr lang="en-GB" sz="1600" dirty="0"/>
              <a:t>- executive leader, Russell Group university </a:t>
            </a:r>
          </a:p>
        </p:txBody>
      </p:sp>
    </p:spTree>
    <p:extLst>
      <p:ext uri="{BB962C8B-B14F-4D97-AF65-F5344CB8AC3E}">
        <p14:creationId xmlns:p14="http://schemas.microsoft.com/office/powerpoint/2010/main" val="24323208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CF7F7-1D57-DB41-BD3F-B2AFAA808B40}"/>
              </a:ext>
            </a:extLst>
          </p:cNvPr>
          <p:cNvSpPr>
            <a:spLocks noGrp="1"/>
          </p:cNvSpPr>
          <p:nvPr>
            <p:ph idx="1"/>
          </p:nvPr>
        </p:nvSpPr>
        <p:spPr>
          <a:xfrm>
            <a:off x="1253759" y="4748270"/>
            <a:ext cx="6935810" cy="1972019"/>
          </a:xfrm>
        </p:spPr>
        <p:txBody>
          <a:bodyPr>
            <a:normAutofit/>
          </a:bodyPr>
          <a:lstStyle/>
          <a:p>
            <a:r>
              <a:rPr lang="en-GB" sz="2000" dirty="0"/>
              <a:t>ESRC-funded Brexit Priority research on Brexit and higher education (within ESRC UK in a Changing Europe programme)</a:t>
            </a:r>
          </a:p>
          <a:p>
            <a:r>
              <a:rPr lang="en-GB" sz="2000" dirty="0"/>
              <a:t>Distribution and types of expressed emotions among the 127 interviewees, selected examples of emotions</a:t>
            </a:r>
          </a:p>
          <a:p>
            <a:r>
              <a:rPr lang="en-GB" sz="2000" dirty="0"/>
              <a:t>Brexit and international identity</a:t>
            </a:r>
          </a:p>
          <a:p>
            <a:endParaRPr lang="en-GB" sz="2000" dirty="0"/>
          </a:p>
        </p:txBody>
      </p:sp>
      <p:pic>
        <p:nvPicPr>
          <p:cNvPr id="4" name="Picture 3">
            <a:extLst>
              <a:ext uri="{FF2B5EF4-FFF2-40B4-BE49-F238E27FC236}">
                <a16:creationId xmlns:a16="http://schemas.microsoft.com/office/drawing/2014/main" id="{876DE530-96EC-D94E-9F5C-076128BF5BE5}"/>
              </a:ext>
            </a:extLst>
          </p:cNvPr>
          <p:cNvPicPr>
            <a:picLocks noChangeAspect="1"/>
          </p:cNvPicPr>
          <p:nvPr/>
        </p:nvPicPr>
        <p:blipFill>
          <a:blip r:embed="rId2"/>
          <a:stretch>
            <a:fillRect/>
          </a:stretch>
        </p:blipFill>
        <p:spPr>
          <a:xfrm>
            <a:off x="1196656" y="361313"/>
            <a:ext cx="6935810" cy="4155602"/>
          </a:xfrm>
          <a:prstGeom prst="rect">
            <a:avLst/>
          </a:prstGeom>
        </p:spPr>
      </p:pic>
    </p:spTree>
    <p:extLst>
      <p:ext uri="{BB962C8B-B14F-4D97-AF65-F5344CB8AC3E}">
        <p14:creationId xmlns:p14="http://schemas.microsoft.com/office/powerpoint/2010/main" val="228248549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32829-5201-F045-A069-160C5E584BC6}"/>
              </a:ext>
            </a:extLst>
          </p:cNvPr>
          <p:cNvSpPr>
            <a:spLocks noGrp="1"/>
          </p:cNvSpPr>
          <p:nvPr>
            <p:ph idx="1"/>
          </p:nvPr>
        </p:nvSpPr>
        <p:spPr>
          <a:xfrm>
            <a:off x="341522" y="132202"/>
            <a:ext cx="8615192" cy="6725798"/>
          </a:xfrm>
        </p:spPr>
        <p:txBody>
          <a:bodyPr>
            <a:normAutofit/>
          </a:bodyPr>
          <a:lstStyle/>
          <a:p>
            <a:r>
              <a:rPr lang="en-GB" sz="2000" i="1" dirty="0"/>
              <a:t>How international are we?: </a:t>
            </a:r>
            <a:r>
              <a:rPr lang="en-GB" sz="2000" dirty="0"/>
              <a:t>‘The nature of a university is to look out, it’s not to look in, to be a little Englander… that’s not who we are. We survive and thrive through those international networks and collaborations, most of which happen organically, some of which happen through strategic steer’</a:t>
            </a:r>
          </a:p>
          <a:p>
            <a:pPr marL="0" indent="0">
              <a:buNone/>
            </a:pPr>
            <a:r>
              <a:rPr lang="en-GB" sz="1600" dirty="0"/>
              <a:t>                                              </a:t>
            </a:r>
            <a:r>
              <a:rPr lang="en-GB" sz="2000" dirty="0"/>
              <a:t>            </a:t>
            </a:r>
            <a:r>
              <a:rPr lang="en-GB" sz="1600" dirty="0"/>
              <a:t>- senior administrator, Russell Group university </a:t>
            </a:r>
          </a:p>
          <a:p>
            <a:r>
              <a:rPr lang="en-GB" sz="2000" i="1" dirty="0"/>
              <a:t>European or not?: </a:t>
            </a:r>
            <a:r>
              <a:rPr lang="en-GB" sz="2000" dirty="0"/>
              <a:t>‘it does raise more existential issues around identity and the extent to which British universities are European universities’</a:t>
            </a:r>
          </a:p>
          <a:p>
            <a:pPr marL="0" indent="0">
              <a:buNone/>
            </a:pPr>
            <a:r>
              <a:rPr lang="en-GB" sz="1600" dirty="0"/>
              <a:t>                                              </a:t>
            </a:r>
            <a:r>
              <a:rPr lang="en-GB" sz="2000" dirty="0"/>
              <a:t>              </a:t>
            </a:r>
            <a:r>
              <a:rPr lang="en-GB" sz="1600" dirty="0"/>
              <a:t>- senior administrator, Russell Group university </a:t>
            </a:r>
          </a:p>
          <a:p>
            <a:r>
              <a:rPr lang="en-GB" sz="2000" i="1" dirty="0"/>
              <a:t>We are not the problem: </a:t>
            </a:r>
            <a:r>
              <a:rPr lang="en-GB" sz="2000" dirty="0"/>
              <a:t>‘to fail to recognise the importance of the UK to higher education and research in the world, not just in Europe, would be a petty act of self-harm on the part of European partners and institutions.’ </a:t>
            </a:r>
          </a:p>
          <a:p>
            <a:pPr marL="0" indent="0">
              <a:buNone/>
            </a:pPr>
            <a:r>
              <a:rPr lang="en-GB" sz="1600" dirty="0"/>
              <a:t>                                                             - senior lecturer, social sciences, other pre-1992 university </a:t>
            </a:r>
          </a:p>
          <a:p>
            <a:r>
              <a:rPr lang="en-GB" sz="2000" i="1" dirty="0"/>
              <a:t>European or not?: </a:t>
            </a:r>
            <a:r>
              <a:rPr lang="en-GB" sz="2000" dirty="0"/>
              <a:t>‘we will target the schemes that, as a non-European country, a non-EU country, we are now able to apply for’ </a:t>
            </a:r>
            <a:endParaRPr lang="en-GB" sz="1400" dirty="0"/>
          </a:p>
          <a:p>
            <a:pPr marL="0" indent="0">
              <a:buNone/>
            </a:pPr>
            <a:r>
              <a:rPr lang="en-GB" sz="1400" dirty="0"/>
              <a:t>                                                </a:t>
            </a:r>
            <a:r>
              <a:rPr lang="en-GB" sz="2000" dirty="0"/>
              <a:t>                 </a:t>
            </a:r>
            <a:r>
              <a:rPr lang="en-GB" sz="1600" dirty="0"/>
              <a:t>- senior executive, other pre-1992 university </a:t>
            </a:r>
          </a:p>
          <a:p>
            <a:r>
              <a:rPr lang="en-GB" sz="2000" i="1" dirty="0"/>
              <a:t>European or not?: </a:t>
            </a:r>
            <a:r>
              <a:rPr lang="en-GB" sz="2000" dirty="0"/>
              <a:t>‘It’s funny in the UK, how people refer to Europe as, you know, the continent ... We never actually became that European. That’s the problem. If you ask anybody, oh, well, you're European, no, it’s always been it starts at Calais.’ </a:t>
            </a:r>
            <a:endParaRPr lang="en-GB" sz="1400" dirty="0"/>
          </a:p>
          <a:p>
            <a:pPr marL="0" indent="0">
              <a:buNone/>
            </a:pPr>
            <a:r>
              <a:rPr lang="en-GB" sz="1400" dirty="0"/>
              <a:t>                                                </a:t>
            </a:r>
            <a:r>
              <a:rPr lang="en-GB" sz="2000" dirty="0"/>
              <a:t>                 </a:t>
            </a:r>
            <a:r>
              <a:rPr lang="en-GB" sz="1600" dirty="0"/>
              <a:t>- governing body, Russell Group university </a:t>
            </a:r>
          </a:p>
        </p:txBody>
      </p:sp>
    </p:spTree>
    <p:extLst>
      <p:ext uri="{BB962C8B-B14F-4D97-AF65-F5344CB8AC3E}">
        <p14:creationId xmlns:p14="http://schemas.microsoft.com/office/powerpoint/2010/main" val="7816030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0" y="118227"/>
            <a:ext cx="8446168" cy="1338754"/>
          </a:xfrm>
        </p:spPr>
        <p:txBody>
          <a:bodyPr>
            <a:normAutofit/>
          </a:bodyPr>
          <a:lstStyle/>
          <a:p>
            <a:r>
              <a:rPr lang="en-GB" sz="4000" b="1" dirty="0">
                <a:solidFill>
                  <a:srgbClr val="0070C0"/>
                </a:solidFill>
                <a:latin typeface="+mn-lt"/>
                <a:ea typeface="Georgia" charset="0"/>
                <a:cs typeface="Georgia" charset="0"/>
              </a:rPr>
              <a:t>EU and UK higher education: </a:t>
            </a:r>
            <a:br>
              <a:rPr lang="en-GB" sz="4000" b="1" dirty="0">
                <a:solidFill>
                  <a:srgbClr val="0070C0"/>
                </a:solidFill>
                <a:latin typeface="+mn-lt"/>
                <a:ea typeface="Georgia" charset="0"/>
                <a:cs typeface="Georgia" charset="0"/>
              </a:rPr>
            </a:br>
            <a:r>
              <a:rPr lang="en-GB" sz="2800" dirty="0">
                <a:latin typeface="Calibri Light" panose="020F0302020204030204" pitchFamily="34" charset="0"/>
                <a:ea typeface="Georgia" charset="0"/>
                <a:cs typeface="Calibri Light" panose="020F0302020204030204" pitchFamily="34" charset="0"/>
              </a:rPr>
              <a:t>the pre-Brexit connections</a:t>
            </a:r>
          </a:p>
        </p:txBody>
      </p:sp>
      <p:sp>
        <p:nvSpPr>
          <p:cNvPr id="3" name="Content Placeholder 2"/>
          <p:cNvSpPr>
            <a:spLocks noGrp="1"/>
          </p:cNvSpPr>
          <p:nvPr>
            <p:ph idx="1"/>
          </p:nvPr>
        </p:nvSpPr>
        <p:spPr>
          <a:xfrm>
            <a:off x="505326" y="1335795"/>
            <a:ext cx="8085222" cy="5282794"/>
          </a:xfrm>
        </p:spPr>
        <p:txBody>
          <a:bodyPr>
            <a:normAutofit/>
          </a:bodyPr>
          <a:lstStyle/>
          <a:p>
            <a:r>
              <a:rPr lang="en-GB" sz="2600" dirty="0">
                <a:ea typeface="Georgia" charset="0"/>
                <a:cs typeface="Georgia" charset="0"/>
              </a:rPr>
              <a:t>Revenues</a:t>
            </a:r>
          </a:p>
          <a:p>
            <a:pPr marL="809625" indent="-377825">
              <a:buFontTx/>
              <a:buChar char="-"/>
            </a:pPr>
            <a:r>
              <a:rPr lang="en-GB" sz="2000" dirty="0">
                <a:ea typeface="Georgia" charset="0"/>
                <a:cs typeface="Georgia" charset="0"/>
              </a:rPr>
              <a:t>Horizon 2020/Europe and other research programmes</a:t>
            </a:r>
          </a:p>
          <a:p>
            <a:pPr marL="809625" indent="-377825">
              <a:buFontTx/>
              <a:buChar char="-"/>
            </a:pPr>
            <a:r>
              <a:rPr lang="en-GB" sz="2000" dirty="0">
                <a:ea typeface="Georgia" charset="0"/>
                <a:cs typeface="Georgia" charset="0"/>
              </a:rPr>
              <a:t>European Regional Development Fund </a:t>
            </a:r>
          </a:p>
          <a:p>
            <a:pPr marL="809625" indent="-377825">
              <a:buFontTx/>
              <a:buChar char="-"/>
            </a:pPr>
            <a:r>
              <a:rPr lang="en-GB" sz="2000" dirty="0">
                <a:ea typeface="Georgia" charset="0"/>
                <a:cs typeface="Georgia" charset="0"/>
              </a:rPr>
              <a:t>Loans from European Investment Bank</a:t>
            </a:r>
          </a:p>
          <a:p>
            <a:pPr marL="809625" indent="-377825">
              <a:buFontTx/>
              <a:buChar char="-"/>
            </a:pPr>
            <a:r>
              <a:rPr lang="en-GB" sz="2000" dirty="0">
                <a:ea typeface="Georgia" charset="0"/>
                <a:cs typeface="Georgia" charset="0"/>
              </a:rPr>
              <a:t>Incoming EU student fees</a:t>
            </a:r>
          </a:p>
          <a:p>
            <a:pPr marL="809625" indent="-377825">
              <a:buFontTx/>
              <a:buChar char="-"/>
            </a:pPr>
            <a:r>
              <a:rPr lang="en-GB" sz="2000" dirty="0">
                <a:ea typeface="Georgia" charset="0"/>
                <a:cs typeface="Georgia" charset="0"/>
              </a:rPr>
              <a:t>[Non-EU student fees, the financial balancing item]</a:t>
            </a:r>
          </a:p>
          <a:p>
            <a:r>
              <a:rPr lang="en-GB" sz="2600" dirty="0">
                <a:ea typeface="Georgia" charset="0"/>
                <a:cs typeface="Georgia" charset="0"/>
              </a:rPr>
              <a:t>People</a:t>
            </a:r>
          </a:p>
          <a:p>
            <a:pPr marL="801688" indent="-334963">
              <a:buFontTx/>
              <a:buChar char="-"/>
            </a:pPr>
            <a:r>
              <a:rPr lang="en-GB" sz="2000" dirty="0">
                <a:ea typeface="Georgia" charset="0"/>
                <a:cs typeface="Georgia" charset="0"/>
              </a:rPr>
              <a:t>Contribution of EU doctoral students to UK research</a:t>
            </a:r>
          </a:p>
          <a:p>
            <a:pPr marL="801688" indent="-334963">
              <a:buFontTx/>
              <a:buChar char="-"/>
            </a:pPr>
            <a:r>
              <a:rPr lang="en-GB" sz="2000" dirty="0">
                <a:ea typeface="Georgia" charset="0"/>
                <a:cs typeface="Georgia" charset="0"/>
              </a:rPr>
              <a:t>EU-citizen staff in UK HEIs</a:t>
            </a:r>
          </a:p>
          <a:p>
            <a:pPr marL="801688" indent="-334963">
              <a:buFontTx/>
              <a:buChar char="-"/>
            </a:pPr>
            <a:r>
              <a:rPr lang="en-GB" sz="2000" dirty="0">
                <a:ea typeface="Georgia" charset="0"/>
                <a:cs typeface="Georgia" charset="0"/>
              </a:rPr>
              <a:t>Future staff recruitment out of EU countries</a:t>
            </a:r>
          </a:p>
          <a:p>
            <a:r>
              <a:rPr lang="en-GB" sz="2600" dirty="0">
                <a:ea typeface="Georgia" charset="0"/>
                <a:cs typeface="Georgia" charset="0"/>
              </a:rPr>
              <a:t>Education</a:t>
            </a:r>
          </a:p>
          <a:p>
            <a:pPr marL="849313" indent="-334963">
              <a:buFontTx/>
              <a:buChar char="-"/>
            </a:pPr>
            <a:r>
              <a:rPr lang="en-GB" sz="2000" dirty="0">
                <a:ea typeface="Georgia" charset="0"/>
                <a:cs typeface="Georgia" charset="0"/>
              </a:rPr>
              <a:t>Incoming Erasmus students</a:t>
            </a:r>
          </a:p>
          <a:p>
            <a:pPr marL="849313" indent="-334963">
              <a:buFontTx/>
              <a:buChar char="-"/>
            </a:pPr>
            <a:r>
              <a:rPr lang="en-GB" sz="2000" dirty="0">
                <a:ea typeface="Georgia" charset="0"/>
                <a:cs typeface="Georgia" charset="0"/>
              </a:rPr>
              <a:t>Outgoing Erasmus students</a:t>
            </a:r>
          </a:p>
          <a:p>
            <a:endParaRPr lang="en-GB" sz="1200" dirty="0">
              <a:latin typeface="Georgia" charset="0"/>
              <a:ea typeface="Georgia" charset="0"/>
              <a:cs typeface="Georgia" charset="0"/>
            </a:endParaRPr>
          </a:p>
          <a:p>
            <a:endParaRPr lang="en-GB" sz="1200" dirty="0">
              <a:latin typeface="Georgia" charset="0"/>
              <a:ea typeface="Georgia" charset="0"/>
              <a:cs typeface="Georgia" charset="0"/>
            </a:endParaRPr>
          </a:p>
          <a:p>
            <a:endParaRPr lang="en-GB" sz="2400" dirty="0">
              <a:latin typeface="Georgia" charset="0"/>
              <a:ea typeface="Georgia" charset="0"/>
              <a:cs typeface="Georgia" charset="0"/>
            </a:endParaRPr>
          </a:p>
        </p:txBody>
      </p:sp>
    </p:spTree>
    <p:extLst>
      <p:ext uri="{BB962C8B-B14F-4D97-AF65-F5344CB8AC3E}">
        <p14:creationId xmlns:p14="http://schemas.microsoft.com/office/powerpoint/2010/main" val="18856388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FAA6-D623-B746-B445-15710577E33C}"/>
              </a:ext>
            </a:extLst>
          </p:cNvPr>
          <p:cNvSpPr>
            <a:spLocks noGrp="1"/>
          </p:cNvSpPr>
          <p:nvPr>
            <p:ph type="title"/>
          </p:nvPr>
        </p:nvSpPr>
        <p:spPr>
          <a:xfrm>
            <a:off x="589403" y="1861067"/>
            <a:ext cx="8229600" cy="1143000"/>
          </a:xfrm>
        </p:spPr>
        <p:txBody>
          <a:bodyPr>
            <a:normAutofit/>
          </a:bodyPr>
          <a:lstStyle/>
          <a:p>
            <a:r>
              <a:rPr lang="en-GB" sz="4000" dirty="0">
                <a:solidFill>
                  <a:srgbClr val="FF0000"/>
                </a:solidFill>
                <a:latin typeface="Calibri Light" panose="020F0302020204030204" pitchFamily="34" charset="0"/>
                <a:cs typeface="Calibri Light" panose="020F0302020204030204" pitchFamily="34" charset="0"/>
              </a:rPr>
              <a:t>THE RESEARCH PROJECT</a:t>
            </a:r>
          </a:p>
        </p:txBody>
      </p:sp>
    </p:spTree>
    <p:extLst>
      <p:ext uri="{BB962C8B-B14F-4D97-AF65-F5344CB8AC3E}">
        <p14:creationId xmlns:p14="http://schemas.microsoft.com/office/powerpoint/2010/main" val="28221175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solidFill>
                  <a:srgbClr val="0070C0"/>
                </a:solidFill>
                <a:latin typeface="+mn-lt"/>
                <a:ea typeface="Georgia" charset="0"/>
                <a:cs typeface="Georgia" charset="0"/>
              </a:rPr>
              <a:t>Project research questions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ea typeface="Georgia" charset="0"/>
                <a:cs typeface="Georgia" charset="0"/>
              </a:rPr>
              <a:t>What are the perceived implications of Brexit for UK HEIs as their executive leaders and other operational personnel see it?</a:t>
            </a:r>
          </a:p>
          <a:p>
            <a:pPr marL="514350" indent="-514350">
              <a:buFont typeface="+mj-lt"/>
              <a:buAutoNum type="arabicPeriod"/>
            </a:pPr>
            <a:r>
              <a:rPr lang="en-US" sz="2400" dirty="0">
                <a:ea typeface="Georgia" charset="0"/>
                <a:cs typeface="Georgia" charset="0"/>
              </a:rPr>
              <a:t>What are the </a:t>
            </a:r>
            <a:r>
              <a:rPr lang="en-US" sz="2400" dirty="0" err="1">
                <a:ea typeface="Georgia" charset="0"/>
                <a:cs typeface="Georgia" charset="0"/>
              </a:rPr>
              <a:t>organisational</a:t>
            </a:r>
            <a:r>
              <a:rPr lang="en-US" sz="2400" dirty="0">
                <a:ea typeface="Georgia" charset="0"/>
                <a:cs typeface="Georgia" charset="0"/>
              </a:rPr>
              <a:t> capabilities of UK HEIs to monitor their environment and to judge, strategize, respond, initiate and make changes, in relation to Brexit?</a:t>
            </a:r>
          </a:p>
          <a:p>
            <a:pPr marL="514350" indent="-514350">
              <a:buFont typeface="+mj-lt"/>
              <a:buAutoNum type="arabicPeriod"/>
            </a:pPr>
            <a:r>
              <a:rPr lang="en-US" sz="2400" dirty="0">
                <a:ea typeface="Georgia" charset="0"/>
                <a:cs typeface="Georgia" charset="0"/>
              </a:rPr>
              <a:t>How are these factors differentiated by HEI? What does this mean for HE system design?</a:t>
            </a:r>
          </a:p>
        </p:txBody>
      </p:sp>
      <p:pic>
        <p:nvPicPr>
          <p:cNvPr id="4" name="Picture 3">
            <a:extLst>
              <a:ext uri="{FF2B5EF4-FFF2-40B4-BE49-F238E27FC236}">
                <a16:creationId xmlns:a16="http://schemas.microsoft.com/office/drawing/2014/main" id="{FDC34F35-33C2-E74E-ABF5-8F8D52E4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682" y="5559454"/>
            <a:ext cx="828842" cy="95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A69F800-302F-884F-9B00-0B89A353A7F3}"/>
              </a:ext>
            </a:extLst>
          </p:cNvPr>
          <p:cNvSpPr txBox="1"/>
          <p:nvPr/>
        </p:nvSpPr>
        <p:spPr>
          <a:xfrm>
            <a:off x="3681355" y="5498431"/>
            <a:ext cx="3934327" cy="954107"/>
          </a:xfrm>
          <a:prstGeom prst="rect">
            <a:avLst/>
          </a:prstGeom>
          <a:noFill/>
        </p:spPr>
        <p:txBody>
          <a:bodyPr wrap="square" rtlCol="0">
            <a:spAutoFit/>
          </a:bodyPr>
          <a:lstStyle/>
          <a:p>
            <a:r>
              <a:rPr lang="en-GB" sz="1400" dirty="0"/>
              <a:t>Project personnel: Simon Marginson (U Oxford), William Locke and Ludovic Highman (previously  UCL Institute of Education), </a:t>
            </a:r>
            <a:r>
              <a:rPr lang="en-GB" sz="1400" dirty="0" err="1"/>
              <a:t>Vassiliki</a:t>
            </a:r>
            <a:r>
              <a:rPr lang="en-GB" sz="1400" dirty="0"/>
              <a:t> Papatsiba (U Sheffield), Xin Xu (U Oxford)</a:t>
            </a:r>
          </a:p>
        </p:txBody>
      </p:sp>
    </p:spTree>
    <p:extLst>
      <p:ext uri="{BB962C8B-B14F-4D97-AF65-F5344CB8AC3E}">
        <p14:creationId xmlns:p14="http://schemas.microsoft.com/office/powerpoint/2010/main" val="414695541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normAutofit/>
          </a:bodyPr>
          <a:lstStyle/>
          <a:p>
            <a:r>
              <a:rPr lang="en-GB" sz="4000" b="1" dirty="0">
                <a:solidFill>
                  <a:srgbClr val="0070C0"/>
                </a:solidFill>
                <a:latin typeface="+mn-lt"/>
                <a:ea typeface="Georgia" charset="0"/>
                <a:cs typeface="Georgia" charset="0"/>
              </a:rPr>
              <a:t>Project research activities</a:t>
            </a:r>
          </a:p>
        </p:txBody>
      </p:sp>
      <p:sp>
        <p:nvSpPr>
          <p:cNvPr id="3" name="Content Placeholder 2"/>
          <p:cNvSpPr>
            <a:spLocks noGrp="1"/>
          </p:cNvSpPr>
          <p:nvPr>
            <p:ph idx="1"/>
          </p:nvPr>
        </p:nvSpPr>
        <p:spPr>
          <a:xfrm>
            <a:off x="457200" y="1177005"/>
            <a:ext cx="8229600" cy="5548647"/>
          </a:xfrm>
        </p:spPr>
        <p:txBody>
          <a:bodyPr>
            <a:normAutofit/>
          </a:bodyPr>
          <a:lstStyle/>
          <a:p>
            <a:r>
              <a:rPr lang="en-GB" sz="2400" dirty="0">
                <a:ea typeface="Georgia" charset="0"/>
                <a:cs typeface="Georgia" charset="0"/>
              </a:rPr>
              <a:t>Nested case studies, entailing interviews and review of documents - in 12 contrasting UK universities in the four nations. Interviews with institutional leaders and senior administrators, professors and researchers, others (more junior staff, governing body members, student leaders, etc). </a:t>
            </a:r>
          </a:p>
          <a:p>
            <a:pPr marL="711200" indent="-339725">
              <a:buFontTx/>
              <a:buChar char="-"/>
            </a:pPr>
            <a:r>
              <a:rPr lang="en-GB" sz="2400" dirty="0">
                <a:ea typeface="Georgia" charset="0"/>
                <a:cs typeface="Georgia" charset="0"/>
              </a:rPr>
              <a:t>England: UCL, Manchester, Durham, Sheffield Hallam, Coventry, Exeter, </a:t>
            </a:r>
            <a:r>
              <a:rPr lang="en-GB" sz="2400" dirty="0" err="1">
                <a:ea typeface="Georgia" charset="0"/>
                <a:cs typeface="Georgia" charset="0"/>
              </a:rPr>
              <a:t>Keele</a:t>
            </a:r>
            <a:r>
              <a:rPr lang="en-GB" sz="2400" dirty="0">
                <a:ea typeface="Georgia" charset="0"/>
                <a:cs typeface="Georgia" charset="0"/>
              </a:rPr>
              <a:t>, SOAS  </a:t>
            </a:r>
          </a:p>
          <a:p>
            <a:pPr marL="711200" indent="-339725">
              <a:buFontTx/>
              <a:buChar char="-"/>
            </a:pPr>
            <a:r>
              <a:rPr lang="en-GB" sz="2400" dirty="0">
                <a:ea typeface="Georgia" charset="0"/>
                <a:cs typeface="Georgia" charset="0"/>
              </a:rPr>
              <a:t>Scotland: St Andrews, Aberdeen</a:t>
            </a:r>
          </a:p>
          <a:p>
            <a:pPr marL="711200" indent="-339725">
              <a:buFontTx/>
              <a:buChar char="-"/>
            </a:pPr>
            <a:r>
              <a:rPr lang="en-GB" sz="2400" dirty="0">
                <a:ea typeface="Georgia" charset="0"/>
                <a:cs typeface="Georgia" charset="0"/>
              </a:rPr>
              <a:t>Wales: South Wales</a:t>
            </a:r>
          </a:p>
          <a:p>
            <a:pPr marL="711200" indent="-339725">
              <a:buFontTx/>
              <a:buChar char="-"/>
            </a:pPr>
            <a:r>
              <a:rPr lang="en-GB" sz="2400" dirty="0">
                <a:ea typeface="Georgia" charset="0"/>
                <a:cs typeface="Georgia" charset="0"/>
              </a:rPr>
              <a:t>Northern Ireland: Belfast</a:t>
            </a:r>
          </a:p>
          <a:p>
            <a:pPr>
              <a:buFontTx/>
              <a:buChar char="-"/>
            </a:pPr>
            <a:endParaRPr lang="en-GB" sz="1500" dirty="0">
              <a:ea typeface="Georgia" charset="0"/>
              <a:cs typeface="Georgia" charset="0"/>
            </a:endParaRPr>
          </a:p>
          <a:p>
            <a:r>
              <a:rPr lang="en-GB" sz="2400" dirty="0">
                <a:ea typeface="Georgia" charset="0"/>
                <a:cs typeface="Georgia" charset="0"/>
              </a:rPr>
              <a:t>127 semi-structured interviews across the 12 universities</a:t>
            </a:r>
          </a:p>
          <a:p>
            <a:r>
              <a:rPr lang="en-GB" sz="2400" dirty="0">
                <a:ea typeface="Georgia" charset="0"/>
                <a:cs typeface="Georgia" charset="0"/>
              </a:rPr>
              <a:t>Public circulation of data on Brexit/UK higher education</a:t>
            </a:r>
            <a:r>
              <a:rPr lang="en-GB" sz="2400" dirty="0">
                <a:latin typeface="Georgia" charset="0"/>
                <a:ea typeface="Georgia" charset="0"/>
                <a:cs typeface="Georgia" charset="0"/>
              </a:rPr>
              <a:t> </a:t>
            </a:r>
          </a:p>
        </p:txBody>
      </p:sp>
    </p:spTree>
    <p:extLst>
      <p:ext uri="{BB962C8B-B14F-4D97-AF65-F5344CB8AC3E}">
        <p14:creationId xmlns:p14="http://schemas.microsoft.com/office/powerpoint/2010/main" val="89083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48"/>
            <a:ext cx="8229600" cy="1143000"/>
          </a:xfrm>
        </p:spPr>
        <p:txBody>
          <a:bodyPr>
            <a:normAutofit/>
          </a:bodyPr>
          <a:lstStyle/>
          <a:p>
            <a:r>
              <a:rPr lang="en-GB" sz="4000" b="1" dirty="0">
                <a:solidFill>
                  <a:srgbClr val="0070C0"/>
                </a:solidFill>
                <a:latin typeface="+mn-lt"/>
                <a:ea typeface="Georgia" charset="0"/>
                <a:cs typeface="Georgia" charset="0"/>
              </a:rPr>
              <a:t>Data analysis</a:t>
            </a:r>
          </a:p>
        </p:txBody>
      </p:sp>
      <p:sp>
        <p:nvSpPr>
          <p:cNvPr id="3" name="Content Placeholder 2"/>
          <p:cNvSpPr>
            <a:spLocks noGrp="1"/>
          </p:cNvSpPr>
          <p:nvPr>
            <p:ph idx="1"/>
          </p:nvPr>
        </p:nvSpPr>
        <p:spPr>
          <a:xfrm>
            <a:off x="457200" y="1275348"/>
            <a:ext cx="8025788" cy="5139223"/>
          </a:xfrm>
        </p:spPr>
        <p:txBody>
          <a:bodyPr>
            <a:normAutofit/>
          </a:bodyPr>
          <a:lstStyle/>
          <a:p>
            <a:r>
              <a:rPr lang="en-GB" sz="2400" dirty="0">
                <a:ea typeface="Georgia" charset="0"/>
                <a:cs typeface="Georgia" charset="0"/>
              </a:rPr>
              <a:t>Data coded using NVivo 12</a:t>
            </a:r>
          </a:p>
          <a:p>
            <a:r>
              <a:rPr lang="en-GB" sz="2400" dirty="0">
                <a:ea typeface="Georgia" charset="0"/>
                <a:cs typeface="Georgia" charset="0"/>
              </a:rPr>
              <a:t>Coded in relation to aspects of Brexit and higher education, including </a:t>
            </a:r>
          </a:p>
          <a:p>
            <a:pPr marL="623888" indent="-306388">
              <a:buFontTx/>
              <a:buChar char="-"/>
            </a:pPr>
            <a:r>
              <a:rPr lang="en-GB" sz="2000" dirty="0">
                <a:ea typeface="Georgia" charset="0"/>
                <a:cs typeface="Georgia" charset="0"/>
              </a:rPr>
              <a:t>implications and consequences of Brexit for the institution, such as student enrolment, staffing, financial sustainability</a:t>
            </a:r>
          </a:p>
          <a:p>
            <a:pPr marL="623888" indent="-306388">
              <a:buFontTx/>
              <a:buChar char="-"/>
            </a:pPr>
            <a:r>
              <a:rPr lang="en-GB" sz="2000" dirty="0">
                <a:ea typeface="Georgia" charset="0"/>
                <a:cs typeface="Georgia" charset="0"/>
              </a:rPr>
              <a:t>institutional capabilities and responses such as strategy, planning</a:t>
            </a:r>
          </a:p>
          <a:p>
            <a:pPr marL="623888" indent="-306388">
              <a:buFontTx/>
              <a:buChar char="-"/>
            </a:pPr>
            <a:r>
              <a:rPr lang="en-GB" sz="2000" dirty="0">
                <a:ea typeface="Georgia" charset="0"/>
                <a:cs typeface="Georgia" charset="0"/>
              </a:rPr>
              <a:t>differential effects of Brexit between kinds of institution</a:t>
            </a:r>
          </a:p>
          <a:p>
            <a:pPr marL="623888" indent="-306388">
              <a:buFontTx/>
              <a:buChar char="-"/>
            </a:pPr>
            <a:r>
              <a:rPr lang="en-GB" sz="2000" dirty="0">
                <a:ea typeface="Georgia" charset="0"/>
                <a:cs typeface="Georgia" charset="0"/>
              </a:rPr>
              <a:t>differential effects by discipline (STEM and non STEM)</a:t>
            </a:r>
          </a:p>
          <a:p>
            <a:pPr marL="623888" indent="-306388">
              <a:buFontTx/>
              <a:buChar char="-"/>
            </a:pPr>
            <a:r>
              <a:rPr lang="en-GB" sz="2000" dirty="0">
                <a:ea typeface="Georgia" charset="0"/>
                <a:cs typeface="Georgia" charset="0"/>
              </a:rPr>
              <a:t>emotional content (all 127 interviewees expressed emotions)</a:t>
            </a:r>
          </a:p>
          <a:p>
            <a:r>
              <a:rPr lang="en-GB" sz="2400" dirty="0">
                <a:ea typeface="Georgia" charset="0"/>
                <a:cs typeface="Georgia" charset="0"/>
              </a:rPr>
              <a:t>Emotions matter because people matter. When structures change, changing agency filters the effects. Emotions affect institutional capability and shape action/non-action</a:t>
            </a:r>
          </a:p>
          <a:p>
            <a:r>
              <a:rPr lang="en-GB" sz="2400" dirty="0">
                <a:ea typeface="Georgia" charset="0"/>
                <a:cs typeface="Georgia" charset="0"/>
              </a:rPr>
              <a:t>11 clusters of emotions (‘affective codes’) </a:t>
            </a:r>
          </a:p>
          <a:p>
            <a:pPr marL="0" indent="0">
              <a:buNone/>
            </a:pPr>
            <a:endParaRPr lang="en-GB" sz="1500" dirty="0">
              <a:ea typeface="Georgia" charset="0"/>
              <a:cs typeface="Georgia" charset="0"/>
            </a:endParaRPr>
          </a:p>
        </p:txBody>
      </p:sp>
    </p:spTree>
    <p:extLst>
      <p:ext uri="{BB962C8B-B14F-4D97-AF65-F5344CB8AC3E}">
        <p14:creationId xmlns:p14="http://schemas.microsoft.com/office/powerpoint/2010/main" val="20941034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FAA6-D623-B746-B445-15710577E33C}"/>
              </a:ext>
            </a:extLst>
          </p:cNvPr>
          <p:cNvSpPr>
            <a:spLocks noGrp="1"/>
          </p:cNvSpPr>
          <p:nvPr>
            <p:ph type="title"/>
          </p:nvPr>
        </p:nvSpPr>
        <p:spPr>
          <a:xfrm>
            <a:off x="589403" y="1861067"/>
            <a:ext cx="8229600" cy="1143000"/>
          </a:xfrm>
        </p:spPr>
        <p:txBody>
          <a:bodyPr>
            <a:normAutofit/>
          </a:bodyPr>
          <a:lstStyle/>
          <a:p>
            <a:r>
              <a:rPr lang="en-GB" sz="4000" dirty="0">
                <a:solidFill>
                  <a:srgbClr val="FF0000"/>
                </a:solidFill>
                <a:latin typeface="Calibri Light" panose="020F0302020204030204" pitchFamily="34" charset="0"/>
                <a:cs typeface="Calibri Light" panose="020F0302020204030204" pitchFamily="34" charset="0"/>
              </a:rPr>
              <a:t>DISTRIBUTION OF EMOTIONS BY TYPE</a:t>
            </a:r>
          </a:p>
        </p:txBody>
      </p:sp>
    </p:spTree>
    <p:extLst>
      <p:ext uri="{BB962C8B-B14F-4D97-AF65-F5344CB8AC3E}">
        <p14:creationId xmlns:p14="http://schemas.microsoft.com/office/powerpoint/2010/main" val="208834821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FB68-4073-0449-AD11-3B3B7365754C}"/>
              </a:ext>
            </a:extLst>
          </p:cNvPr>
          <p:cNvSpPr>
            <a:spLocks noGrp="1"/>
          </p:cNvSpPr>
          <p:nvPr>
            <p:ph type="title"/>
          </p:nvPr>
        </p:nvSpPr>
        <p:spPr>
          <a:xfrm>
            <a:off x="457200" y="16525"/>
            <a:ext cx="8229600" cy="1143000"/>
          </a:xfrm>
        </p:spPr>
        <p:txBody>
          <a:bodyPr>
            <a:normAutofit fontScale="90000"/>
          </a:bodyPr>
          <a:lstStyle/>
          <a:p>
            <a:r>
              <a:rPr lang="en-GB" sz="4000" b="1" dirty="0">
                <a:solidFill>
                  <a:srgbClr val="0070C0"/>
                </a:solidFill>
              </a:rPr>
              <a:t>Distribution of coded emotions (n= 1775)</a:t>
            </a:r>
          </a:p>
        </p:txBody>
      </p:sp>
      <p:graphicFrame>
        <p:nvGraphicFramePr>
          <p:cNvPr id="4" name="Content Placeholder 3">
            <a:extLst>
              <a:ext uri="{FF2B5EF4-FFF2-40B4-BE49-F238E27FC236}">
                <a16:creationId xmlns:a16="http://schemas.microsoft.com/office/drawing/2014/main" id="{27F8AEFD-DA0B-9D4E-9268-D5D718031BB5}"/>
              </a:ext>
            </a:extLst>
          </p:cNvPr>
          <p:cNvGraphicFramePr>
            <a:graphicFrameLocks noGrp="1"/>
          </p:cNvGraphicFramePr>
          <p:nvPr>
            <p:ph idx="1"/>
            <p:extLst>
              <p:ext uri="{D42A27DB-BD31-4B8C-83A1-F6EECF244321}">
                <p14:modId xmlns:p14="http://schemas.microsoft.com/office/powerpoint/2010/main" val="2671093474"/>
              </p:ext>
            </p:extLst>
          </p:nvPr>
        </p:nvGraphicFramePr>
        <p:xfrm>
          <a:off x="198304" y="1159525"/>
          <a:ext cx="8615191" cy="5024120"/>
        </p:xfrm>
        <a:graphic>
          <a:graphicData uri="http://schemas.openxmlformats.org/drawingml/2006/table">
            <a:tbl>
              <a:tblPr firstRow="1" bandRow="1">
                <a:tableStyleId>{5C22544A-7EE6-4342-B048-85BDC9FD1C3A}</a:tableStyleId>
              </a:tblPr>
              <a:tblGrid>
                <a:gridCol w="3862366">
                  <a:extLst>
                    <a:ext uri="{9D8B030D-6E8A-4147-A177-3AD203B41FA5}">
                      <a16:colId xmlns:a16="http://schemas.microsoft.com/office/drawing/2014/main" val="587580606"/>
                    </a:ext>
                  </a:extLst>
                </a:gridCol>
                <a:gridCol w="1179858">
                  <a:extLst>
                    <a:ext uri="{9D8B030D-6E8A-4147-A177-3AD203B41FA5}">
                      <a16:colId xmlns:a16="http://schemas.microsoft.com/office/drawing/2014/main" val="264494573"/>
                    </a:ext>
                  </a:extLst>
                </a:gridCol>
                <a:gridCol w="1202119">
                  <a:extLst>
                    <a:ext uri="{9D8B030D-6E8A-4147-A177-3AD203B41FA5}">
                      <a16:colId xmlns:a16="http://schemas.microsoft.com/office/drawing/2014/main" val="3547295911"/>
                    </a:ext>
                  </a:extLst>
                </a:gridCol>
                <a:gridCol w="1269103">
                  <a:extLst>
                    <a:ext uri="{9D8B030D-6E8A-4147-A177-3AD203B41FA5}">
                      <a16:colId xmlns:a16="http://schemas.microsoft.com/office/drawing/2014/main" val="942061137"/>
                    </a:ext>
                  </a:extLst>
                </a:gridCol>
                <a:gridCol w="1101745">
                  <a:extLst>
                    <a:ext uri="{9D8B030D-6E8A-4147-A177-3AD203B41FA5}">
                      <a16:colId xmlns:a16="http://schemas.microsoft.com/office/drawing/2014/main" val="3632260006"/>
                    </a:ext>
                  </a:extLst>
                </a:gridCol>
              </a:tblGrid>
              <a:tr h="351561">
                <a:tc>
                  <a:txBody>
                    <a:bodyPr/>
                    <a:lstStyle/>
                    <a:p>
                      <a:r>
                        <a:rPr lang="en-GB" sz="1400" dirty="0"/>
                        <a:t>Emotion codes</a:t>
                      </a:r>
                    </a:p>
                  </a:txBody>
                  <a:tcPr/>
                </a:tc>
                <a:tc>
                  <a:txBody>
                    <a:bodyPr/>
                    <a:lstStyle/>
                    <a:p>
                      <a:pPr algn="ctr"/>
                      <a:r>
                        <a:rPr lang="en-GB" sz="1400" dirty="0"/>
                        <a:t>Number of interviewees</a:t>
                      </a:r>
                    </a:p>
                    <a:p>
                      <a:pPr algn="ctr"/>
                      <a:r>
                        <a:rPr lang="en-GB" sz="1400" dirty="0"/>
                        <a:t>(n= 127)</a:t>
                      </a:r>
                    </a:p>
                  </a:txBody>
                  <a:tcPr/>
                </a:tc>
                <a:tc>
                  <a:txBody>
                    <a:bodyPr/>
                    <a:lstStyle/>
                    <a:p>
                      <a:pPr algn="ctr"/>
                      <a:r>
                        <a:rPr lang="en-GB" sz="1400" dirty="0"/>
                        <a:t>Proportion of interviewees</a:t>
                      </a:r>
                    </a:p>
                    <a:p>
                      <a:pPr algn="ctr"/>
                      <a:r>
                        <a:rPr lang="en-GB" sz="1400" dirty="0"/>
                        <a:t>(%)</a:t>
                      </a:r>
                    </a:p>
                  </a:txBody>
                  <a:tcPr/>
                </a:tc>
                <a:tc>
                  <a:txBody>
                    <a:bodyPr/>
                    <a:lstStyle/>
                    <a:p>
                      <a:pPr algn="ctr"/>
                      <a:r>
                        <a:rPr lang="en-GB" sz="1400" dirty="0"/>
                        <a:t>Number of times in interviews</a:t>
                      </a:r>
                    </a:p>
                    <a:p>
                      <a:pPr algn="ctr"/>
                      <a:r>
                        <a:rPr lang="en-GB" sz="1400" dirty="0"/>
                        <a:t>(n=1775)</a:t>
                      </a:r>
                    </a:p>
                  </a:txBody>
                  <a:tcPr/>
                </a:tc>
                <a:tc>
                  <a:txBody>
                    <a:bodyPr/>
                    <a:lstStyle/>
                    <a:p>
                      <a:pPr algn="ctr"/>
                      <a:r>
                        <a:rPr lang="en-GB" sz="1400" dirty="0"/>
                        <a:t>Proportion of all coded emotions</a:t>
                      </a:r>
                    </a:p>
                    <a:p>
                      <a:pPr algn="ctr"/>
                      <a:r>
                        <a:rPr lang="en-GB" sz="1400" dirty="0"/>
                        <a:t>(%)</a:t>
                      </a:r>
                    </a:p>
                  </a:txBody>
                  <a:tcPr/>
                </a:tc>
                <a:extLst>
                  <a:ext uri="{0D108BD9-81ED-4DB2-BD59-A6C34878D82A}">
                    <a16:rowId xmlns:a16="http://schemas.microsoft.com/office/drawing/2014/main" val="3362226993"/>
                  </a:ext>
                </a:extLst>
              </a:tr>
              <a:tr h="370840">
                <a:tc>
                  <a:txBody>
                    <a:bodyPr/>
                    <a:lstStyle/>
                    <a:p>
                      <a:r>
                        <a:rPr lang="en-GB" sz="1600" dirty="0"/>
                        <a:t>Fear for future, worries, dangers, bad effects</a:t>
                      </a:r>
                    </a:p>
                  </a:txBody>
                  <a:tcPr/>
                </a:tc>
                <a:tc>
                  <a:txBody>
                    <a:bodyPr/>
                    <a:lstStyle/>
                    <a:p>
                      <a:pPr algn="ctr"/>
                      <a:r>
                        <a:rPr lang="en-GB" sz="1600" dirty="0"/>
                        <a:t>122</a:t>
                      </a:r>
                    </a:p>
                  </a:txBody>
                  <a:tcPr/>
                </a:tc>
                <a:tc>
                  <a:txBody>
                    <a:bodyPr/>
                    <a:lstStyle/>
                    <a:p>
                      <a:pPr algn="ctr"/>
                      <a:r>
                        <a:rPr lang="en-GB" sz="1600" dirty="0"/>
                        <a:t>96</a:t>
                      </a:r>
                    </a:p>
                  </a:txBody>
                  <a:tcPr/>
                </a:tc>
                <a:tc>
                  <a:txBody>
                    <a:bodyPr/>
                    <a:lstStyle/>
                    <a:p>
                      <a:pPr algn="ctr"/>
                      <a:r>
                        <a:rPr lang="en-GB" sz="1600" dirty="0"/>
                        <a:t>715</a:t>
                      </a:r>
                    </a:p>
                  </a:txBody>
                  <a:tcPr/>
                </a:tc>
                <a:tc>
                  <a:txBody>
                    <a:bodyPr/>
                    <a:lstStyle/>
                    <a:p>
                      <a:pPr algn="ctr"/>
                      <a:r>
                        <a:rPr lang="en-GB" sz="1600" dirty="0"/>
                        <a:t>40</a:t>
                      </a:r>
                    </a:p>
                  </a:txBody>
                  <a:tcPr/>
                </a:tc>
                <a:extLst>
                  <a:ext uri="{0D108BD9-81ED-4DB2-BD59-A6C34878D82A}">
                    <a16:rowId xmlns:a16="http://schemas.microsoft.com/office/drawing/2014/main" val="1307165722"/>
                  </a:ext>
                </a:extLst>
              </a:tr>
              <a:tr h="370840">
                <a:tc>
                  <a:txBody>
                    <a:bodyPr/>
                    <a:lstStyle/>
                    <a:p>
                      <a:r>
                        <a:rPr lang="en-GB" sz="1600" dirty="0"/>
                        <a:t>Uncertainty, confusion, paralysis</a:t>
                      </a:r>
                    </a:p>
                  </a:txBody>
                  <a:tcPr/>
                </a:tc>
                <a:tc>
                  <a:txBody>
                    <a:bodyPr/>
                    <a:lstStyle/>
                    <a:p>
                      <a:pPr algn="ctr"/>
                      <a:r>
                        <a:rPr lang="en-GB" sz="1600" dirty="0"/>
                        <a:t>105</a:t>
                      </a:r>
                    </a:p>
                  </a:txBody>
                  <a:tcPr/>
                </a:tc>
                <a:tc>
                  <a:txBody>
                    <a:bodyPr/>
                    <a:lstStyle/>
                    <a:p>
                      <a:pPr algn="ctr"/>
                      <a:r>
                        <a:rPr lang="en-GB" sz="1600" dirty="0"/>
                        <a:t>83</a:t>
                      </a:r>
                    </a:p>
                  </a:txBody>
                  <a:tcPr/>
                </a:tc>
                <a:tc>
                  <a:txBody>
                    <a:bodyPr/>
                    <a:lstStyle/>
                    <a:p>
                      <a:pPr algn="ctr"/>
                      <a:r>
                        <a:rPr lang="en-GB" sz="1600" dirty="0"/>
                        <a:t>336</a:t>
                      </a:r>
                    </a:p>
                  </a:txBody>
                  <a:tcPr/>
                </a:tc>
                <a:tc>
                  <a:txBody>
                    <a:bodyPr/>
                    <a:lstStyle/>
                    <a:p>
                      <a:pPr algn="ctr"/>
                      <a:r>
                        <a:rPr lang="en-GB" sz="1600" dirty="0"/>
                        <a:t>19</a:t>
                      </a:r>
                    </a:p>
                  </a:txBody>
                  <a:tcPr/>
                </a:tc>
                <a:extLst>
                  <a:ext uri="{0D108BD9-81ED-4DB2-BD59-A6C34878D82A}">
                    <a16:rowId xmlns:a16="http://schemas.microsoft.com/office/drawing/2014/main" val="1770403932"/>
                  </a:ext>
                </a:extLst>
              </a:tr>
              <a:tr h="370840">
                <a:tc>
                  <a:txBody>
                    <a:bodyPr/>
                    <a:lstStyle/>
                    <a:p>
                      <a:r>
                        <a:rPr lang="en-GB" sz="1600" dirty="0"/>
                        <a:t>Sense of loss</a:t>
                      </a:r>
                    </a:p>
                  </a:txBody>
                  <a:tcPr/>
                </a:tc>
                <a:tc>
                  <a:txBody>
                    <a:bodyPr/>
                    <a:lstStyle/>
                    <a:p>
                      <a:pPr algn="ctr"/>
                      <a:r>
                        <a:rPr lang="en-GB" sz="1600" dirty="0"/>
                        <a:t>  71</a:t>
                      </a:r>
                    </a:p>
                  </a:txBody>
                  <a:tcPr/>
                </a:tc>
                <a:tc>
                  <a:txBody>
                    <a:bodyPr/>
                    <a:lstStyle/>
                    <a:p>
                      <a:pPr algn="ctr"/>
                      <a:r>
                        <a:rPr lang="en-GB" sz="1600" dirty="0"/>
                        <a:t>56</a:t>
                      </a:r>
                    </a:p>
                  </a:txBody>
                  <a:tcPr/>
                </a:tc>
                <a:tc>
                  <a:txBody>
                    <a:bodyPr/>
                    <a:lstStyle/>
                    <a:p>
                      <a:pPr algn="ctr"/>
                      <a:r>
                        <a:rPr lang="en-GB" sz="1600" dirty="0"/>
                        <a:t>138</a:t>
                      </a:r>
                    </a:p>
                  </a:txBody>
                  <a:tcPr/>
                </a:tc>
                <a:tc>
                  <a:txBody>
                    <a:bodyPr/>
                    <a:lstStyle/>
                    <a:p>
                      <a:pPr algn="ctr"/>
                      <a:r>
                        <a:rPr lang="en-GB" sz="1600" dirty="0"/>
                        <a:t>  8</a:t>
                      </a:r>
                    </a:p>
                  </a:txBody>
                  <a:tcPr/>
                </a:tc>
                <a:extLst>
                  <a:ext uri="{0D108BD9-81ED-4DB2-BD59-A6C34878D82A}">
                    <a16:rowId xmlns:a16="http://schemas.microsoft.com/office/drawing/2014/main" val="1732329257"/>
                  </a:ext>
                </a:extLst>
              </a:tr>
              <a:tr h="370840">
                <a:tc>
                  <a:txBody>
                    <a:bodyPr/>
                    <a:lstStyle/>
                    <a:p>
                      <a:r>
                        <a:rPr lang="en-GB" sz="1600" dirty="0">
                          <a:solidFill>
                            <a:srgbClr val="0070C0"/>
                          </a:solidFill>
                        </a:rPr>
                        <a:t>Optimism, hope, positive possibilities</a:t>
                      </a:r>
                    </a:p>
                  </a:txBody>
                  <a:tcPr/>
                </a:tc>
                <a:tc>
                  <a:txBody>
                    <a:bodyPr/>
                    <a:lstStyle/>
                    <a:p>
                      <a:pPr algn="ctr"/>
                      <a:r>
                        <a:rPr lang="en-GB" sz="1600" dirty="0">
                          <a:solidFill>
                            <a:srgbClr val="0070C0"/>
                          </a:solidFill>
                        </a:rPr>
                        <a:t>  68</a:t>
                      </a:r>
                    </a:p>
                  </a:txBody>
                  <a:tcPr/>
                </a:tc>
                <a:tc>
                  <a:txBody>
                    <a:bodyPr/>
                    <a:lstStyle/>
                    <a:p>
                      <a:pPr algn="ctr"/>
                      <a:r>
                        <a:rPr lang="en-GB" sz="1600" dirty="0">
                          <a:solidFill>
                            <a:srgbClr val="0070C0"/>
                          </a:solidFill>
                        </a:rPr>
                        <a:t>54</a:t>
                      </a:r>
                    </a:p>
                  </a:txBody>
                  <a:tcPr/>
                </a:tc>
                <a:tc>
                  <a:txBody>
                    <a:bodyPr/>
                    <a:lstStyle/>
                    <a:p>
                      <a:pPr algn="ctr"/>
                      <a:r>
                        <a:rPr lang="en-GB" sz="1600" dirty="0">
                          <a:solidFill>
                            <a:srgbClr val="0070C0"/>
                          </a:solidFill>
                        </a:rPr>
                        <a:t>145</a:t>
                      </a:r>
                    </a:p>
                  </a:txBody>
                  <a:tcPr/>
                </a:tc>
                <a:tc>
                  <a:txBody>
                    <a:bodyPr/>
                    <a:lstStyle/>
                    <a:p>
                      <a:pPr algn="ctr"/>
                      <a:r>
                        <a:rPr lang="en-GB" sz="1600" dirty="0">
                          <a:solidFill>
                            <a:srgbClr val="0070C0"/>
                          </a:solidFill>
                        </a:rPr>
                        <a:t>  8</a:t>
                      </a:r>
                    </a:p>
                  </a:txBody>
                  <a:tcPr/>
                </a:tc>
                <a:extLst>
                  <a:ext uri="{0D108BD9-81ED-4DB2-BD59-A6C34878D82A}">
                    <a16:rowId xmlns:a16="http://schemas.microsoft.com/office/drawing/2014/main" val="2505796775"/>
                  </a:ext>
                </a:extLst>
              </a:tr>
              <a:tr h="370840">
                <a:tc>
                  <a:txBody>
                    <a:bodyPr/>
                    <a:lstStyle/>
                    <a:p>
                      <a:r>
                        <a:rPr lang="en-GB" sz="1600" dirty="0"/>
                        <a:t>Induced displacement *</a:t>
                      </a:r>
                    </a:p>
                  </a:txBody>
                  <a:tcPr/>
                </a:tc>
                <a:tc>
                  <a:txBody>
                    <a:bodyPr/>
                    <a:lstStyle/>
                    <a:p>
                      <a:pPr algn="ctr"/>
                      <a:r>
                        <a:rPr lang="en-GB" sz="1600" dirty="0"/>
                        <a:t>  57</a:t>
                      </a:r>
                    </a:p>
                  </a:txBody>
                  <a:tcPr/>
                </a:tc>
                <a:tc>
                  <a:txBody>
                    <a:bodyPr/>
                    <a:lstStyle/>
                    <a:p>
                      <a:pPr algn="ctr"/>
                      <a:r>
                        <a:rPr lang="en-GB" sz="1600" dirty="0"/>
                        <a:t>45</a:t>
                      </a:r>
                    </a:p>
                  </a:txBody>
                  <a:tcPr/>
                </a:tc>
                <a:tc>
                  <a:txBody>
                    <a:bodyPr/>
                    <a:lstStyle/>
                    <a:p>
                      <a:pPr algn="ctr"/>
                      <a:r>
                        <a:rPr lang="en-GB" sz="1600" dirty="0"/>
                        <a:t>134</a:t>
                      </a:r>
                    </a:p>
                  </a:txBody>
                  <a:tcPr/>
                </a:tc>
                <a:tc>
                  <a:txBody>
                    <a:bodyPr/>
                    <a:lstStyle/>
                    <a:p>
                      <a:pPr algn="ctr"/>
                      <a:r>
                        <a:rPr lang="en-GB" sz="1600" dirty="0"/>
                        <a:t>  8</a:t>
                      </a:r>
                    </a:p>
                  </a:txBody>
                  <a:tcPr/>
                </a:tc>
                <a:extLst>
                  <a:ext uri="{0D108BD9-81ED-4DB2-BD59-A6C34878D82A}">
                    <a16:rowId xmlns:a16="http://schemas.microsoft.com/office/drawing/2014/main" val="2994299785"/>
                  </a:ext>
                </a:extLst>
              </a:tr>
              <a:tr h="370840">
                <a:tc>
                  <a:txBody>
                    <a:bodyPr/>
                    <a:lstStyle/>
                    <a:p>
                      <a:r>
                        <a:rPr lang="en-GB" sz="1600" dirty="0">
                          <a:solidFill>
                            <a:srgbClr val="0070C0"/>
                          </a:solidFill>
                        </a:rPr>
                        <a:t>Determination to act, find a way through</a:t>
                      </a:r>
                    </a:p>
                  </a:txBody>
                  <a:tcPr/>
                </a:tc>
                <a:tc>
                  <a:txBody>
                    <a:bodyPr/>
                    <a:lstStyle/>
                    <a:p>
                      <a:pPr algn="ctr"/>
                      <a:r>
                        <a:rPr lang="en-GB" sz="1600" dirty="0">
                          <a:solidFill>
                            <a:srgbClr val="0070C0"/>
                          </a:solidFill>
                        </a:rPr>
                        <a:t>  56</a:t>
                      </a:r>
                    </a:p>
                  </a:txBody>
                  <a:tcPr/>
                </a:tc>
                <a:tc>
                  <a:txBody>
                    <a:bodyPr/>
                    <a:lstStyle/>
                    <a:p>
                      <a:pPr algn="ctr"/>
                      <a:r>
                        <a:rPr lang="en-GB" sz="1600" dirty="0">
                          <a:solidFill>
                            <a:srgbClr val="0070C0"/>
                          </a:solidFill>
                        </a:rPr>
                        <a:t>44</a:t>
                      </a:r>
                    </a:p>
                  </a:txBody>
                  <a:tcPr/>
                </a:tc>
                <a:tc>
                  <a:txBody>
                    <a:bodyPr/>
                    <a:lstStyle/>
                    <a:p>
                      <a:pPr algn="ctr"/>
                      <a:r>
                        <a:rPr lang="en-GB" sz="1600" dirty="0">
                          <a:solidFill>
                            <a:srgbClr val="0070C0"/>
                          </a:solidFill>
                        </a:rPr>
                        <a:t>105</a:t>
                      </a:r>
                    </a:p>
                  </a:txBody>
                  <a:tcPr/>
                </a:tc>
                <a:tc>
                  <a:txBody>
                    <a:bodyPr/>
                    <a:lstStyle/>
                    <a:p>
                      <a:pPr algn="ctr"/>
                      <a:r>
                        <a:rPr lang="en-GB" sz="1600" dirty="0">
                          <a:solidFill>
                            <a:srgbClr val="0070C0"/>
                          </a:solidFill>
                        </a:rPr>
                        <a:t>  6</a:t>
                      </a:r>
                    </a:p>
                  </a:txBody>
                  <a:tcPr/>
                </a:tc>
                <a:extLst>
                  <a:ext uri="{0D108BD9-81ED-4DB2-BD59-A6C34878D82A}">
                    <a16:rowId xmlns:a16="http://schemas.microsoft.com/office/drawing/2014/main" val="2143452511"/>
                  </a:ext>
                </a:extLst>
              </a:tr>
              <a:tr h="370840">
                <a:tc>
                  <a:txBody>
                    <a:bodyPr/>
                    <a:lstStyle/>
                    <a:p>
                      <a:r>
                        <a:rPr lang="en-GB" sz="1600" dirty="0"/>
                        <a:t>Fatalism, helplessness, lack of agency</a:t>
                      </a:r>
                    </a:p>
                  </a:txBody>
                  <a:tcPr/>
                </a:tc>
                <a:tc>
                  <a:txBody>
                    <a:bodyPr/>
                    <a:lstStyle/>
                    <a:p>
                      <a:pPr algn="ctr"/>
                      <a:r>
                        <a:rPr lang="en-GB" sz="1600" dirty="0"/>
                        <a:t>  33</a:t>
                      </a:r>
                    </a:p>
                  </a:txBody>
                  <a:tcPr/>
                </a:tc>
                <a:tc>
                  <a:txBody>
                    <a:bodyPr/>
                    <a:lstStyle/>
                    <a:p>
                      <a:pPr algn="ctr"/>
                      <a:r>
                        <a:rPr lang="en-GB" sz="1600" dirty="0"/>
                        <a:t>26</a:t>
                      </a:r>
                    </a:p>
                  </a:txBody>
                  <a:tcPr/>
                </a:tc>
                <a:tc>
                  <a:txBody>
                    <a:bodyPr/>
                    <a:lstStyle/>
                    <a:p>
                      <a:pPr algn="ctr"/>
                      <a:r>
                        <a:rPr lang="en-GB" sz="1600" dirty="0"/>
                        <a:t>  54</a:t>
                      </a:r>
                    </a:p>
                  </a:txBody>
                  <a:tcPr/>
                </a:tc>
                <a:tc>
                  <a:txBody>
                    <a:bodyPr/>
                    <a:lstStyle/>
                    <a:p>
                      <a:pPr algn="ctr"/>
                      <a:r>
                        <a:rPr lang="en-GB" sz="1600" dirty="0"/>
                        <a:t>  3</a:t>
                      </a:r>
                    </a:p>
                  </a:txBody>
                  <a:tcPr/>
                </a:tc>
                <a:extLst>
                  <a:ext uri="{0D108BD9-81ED-4DB2-BD59-A6C34878D82A}">
                    <a16:rowId xmlns:a16="http://schemas.microsoft.com/office/drawing/2014/main" val="799804575"/>
                  </a:ext>
                </a:extLst>
              </a:tr>
              <a:tr h="370840">
                <a:tc>
                  <a:txBody>
                    <a:bodyPr/>
                    <a:lstStyle/>
                    <a:p>
                      <a:r>
                        <a:rPr lang="en-GB" sz="1600" dirty="0">
                          <a:solidFill>
                            <a:srgbClr val="0070C0"/>
                          </a:solidFill>
                        </a:rPr>
                        <a:t>Cautious optimism</a:t>
                      </a:r>
                    </a:p>
                  </a:txBody>
                  <a:tcPr/>
                </a:tc>
                <a:tc>
                  <a:txBody>
                    <a:bodyPr/>
                    <a:lstStyle/>
                    <a:p>
                      <a:pPr algn="ctr"/>
                      <a:r>
                        <a:rPr lang="en-GB" sz="1600" dirty="0">
                          <a:solidFill>
                            <a:srgbClr val="0070C0"/>
                          </a:solidFill>
                        </a:rPr>
                        <a:t>  32</a:t>
                      </a:r>
                    </a:p>
                  </a:txBody>
                  <a:tcPr/>
                </a:tc>
                <a:tc>
                  <a:txBody>
                    <a:bodyPr/>
                    <a:lstStyle/>
                    <a:p>
                      <a:pPr algn="ctr"/>
                      <a:r>
                        <a:rPr lang="en-GB" sz="1600" dirty="0">
                          <a:solidFill>
                            <a:srgbClr val="0070C0"/>
                          </a:solidFill>
                        </a:rPr>
                        <a:t>25</a:t>
                      </a:r>
                    </a:p>
                  </a:txBody>
                  <a:tcPr/>
                </a:tc>
                <a:tc>
                  <a:txBody>
                    <a:bodyPr/>
                    <a:lstStyle/>
                    <a:p>
                      <a:pPr algn="ctr"/>
                      <a:r>
                        <a:rPr lang="en-GB" sz="1600" dirty="0">
                          <a:solidFill>
                            <a:srgbClr val="0070C0"/>
                          </a:solidFill>
                        </a:rPr>
                        <a:t>  47</a:t>
                      </a:r>
                    </a:p>
                  </a:txBody>
                  <a:tcPr/>
                </a:tc>
                <a:tc>
                  <a:txBody>
                    <a:bodyPr/>
                    <a:lstStyle/>
                    <a:p>
                      <a:pPr algn="ctr"/>
                      <a:r>
                        <a:rPr lang="en-GB" sz="1600" dirty="0">
                          <a:solidFill>
                            <a:srgbClr val="0070C0"/>
                          </a:solidFill>
                        </a:rPr>
                        <a:t>  3</a:t>
                      </a:r>
                    </a:p>
                  </a:txBody>
                  <a:tcPr/>
                </a:tc>
                <a:extLst>
                  <a:ext uri="{0D108BD9-81ED-4DB2-BD59-A6C34878D82A}">
                    <a16:rowId xmlns:a16="http://schemas.microsoft.com/office/drawing/2014/main" val="3944220757"/>
                  </a:ext>
                </a:extLst>
              </a:tr>
              <a:tr h="370840">
                <a:tc>
                  <a:txBody>
                    <a:bodyPr/>
                    <a:lstStyle/>
                    <a:p>
                      <a:r>
                        <a:rPr lang="en-GB" sz="1600" dirty="0">
                          <a:solidFill>
                            <a:srgbClr val="0070C0"/>
                          </a:solidFill>
                        </a:rPr>
                        <a:t>Stoicism, resilience, keep calm and carry on</a:t>
                      </a:r>
                    </a:p>
                  </a:txBody>
                  <a:tcPr/>
                </a:tc>
                <a:tc>
                  <a:txBody>
                    <a:bodyPr/>
                    <a:lstStyle/>
                    <a:p>
                      <a:pPr algn="ctr"/>
                      <a:r>
                        <a:rPr lang="en-GB" sz="1600" dirty="0">
                          <a:solidFill>
                            <a:srgbClr val="0070C0"/>
                          </a:solidFill>
                        </a:rPr>
                        <a:t>  32</a:t>
                      </a:r>
                    </a:p>
                  </a:txBody>
                  <a:tcPr/>
                </a:tc>
                <a:tc>
                  <a:txBody>
                    <a:bodyPr/>
                    <a:lstStyle/>
                    <a:p>
                      <a:pPr algn="ctr"/>
                      <a:r>
                        <a:rPr lang="en-GB" sz="1600" dirty="0">
                          <a:solidFill>
                            <a:srgbClr val="0070C0"/>
                          </a:solidFill>
                        </a:rPr>
                        <a:t>25</a:t>
                      </a:r>
                    </a:p>
                  </a:txBody>
                  <a:tcPr/>
                </a:tc>
                <a:tc>
                  <a:txBody>
                    <a:bodyPr/>
                    <a:lstStyle/>
                    <a:p>
                      <a:pPr algn="ctr"/>
                      <a:r>
                        <a:rPr lang="en-GB" sz="1600" dirty="0">
                          <a:solidFill>
                            <a:srgbClr val="0070C0"/>
                          </a:solidFill>
                        </a:rPr>
                        <a:t>  48</a:t>
                      </a:r>
                    </a:p>
                  </a:txBody>
                  <a:tcPr/>
                </a:tc>
                <a:tc>
                  <a:txBody>
                    <a:bodyPr/>
                    <a:lstStyle/>
                    <a:p>
                      <a:pPr algn="ctr"/>
                      <a:r>
                        <a:rPr lang="en-GB" sz="1600" dirty="0">
                          <a:solidFill>
                            <a:srgbClr val="0070C0"/>
                          </a:solidFill>
                        </a:rPr>
                        <a:t>  3</a:t>
                      </a:r>
                    </a:p>
                  </a:txBody>
                  <a:tcPr/>
                </a:tc>
                <a:extLst>
                  <a:ext uri="{0D108BD9-81ED-4DB2-BD59-A6C34878D82A}">
                    <a16:rowId xmlns:a16="http://schemas.microsoft.com/office/drawing/2014/main" val="428331695"/>
                  </a:ext>
                </a:extLst>
              </a:tr>
              <a:tr h="370840">
                <a:tc>
                  <a:txBody>
                    <a:bodyPr/>
                    <a:lstStyle/>
                    <a:p>
                      <a:r>
                        <a:rPr lang="en-GB" sz="1600" dirty="0">
                          <a:solidFill>
                            <a:srgbClr val="0070C0"/>
                          </a:solidFill>
                        </a:rPr>
                        <a:t>Brexit problems non-existent, over-stated</a:t>
                      </a:r>
                    </a:p>
                  </a:txBody>
                  <a:tcPr/>
                </a:tc>
                <a:tc>
                  <a:txBody>
                    <a:bodyPr/>
                    <a:lstStyle/>
                    <a:p>
                      <a:pPr algn="ctr"/>
                      <a:r>
                        <a:rPr lang="en-GB" sz="1600" dirty="0">
                          <a:solidFill>
                            <a:srgbClr val="0070C0"/>
                          </a:solidFill>
                        </a:rPr>
                        <a:t>  14</a:t>
                      </a:r>
                    </a:p>
                  </a:txBody>
                  <a:tcPr/>
                </a:tc>
                <a:tc>
                  <a:txBody>
                    <a:bodyPr/>
                    <a:lstStyle/>
                    <a:p>
                      <a:pPr algn="ctr"/>
                      <a:r>
                        <a:rPr lang="en-GB" sz="1600" dirty="0">
                          <a:solidFill>
                            <a:srgbClr val="0070C0"/>
                          </a:solidFill>
                        </a:rPr>
                        <a:t>11</a:t>
                      </a:r>
                    </a:p>
                  </a:txBody>
                  <a:tcPr/>
                </a:tc>
                <a:tc>
                  <a:txBody>
                    <a:bodyPr/>
                    <a:lstStyle/>
                    <a:p>
                      <a:pPr algn="ctr"/>
                      <a:r>
                        <a:rPr lang="en-GB" sz="1600" dirty="0">
                          <a:solidFill>
                            <a:srgbClr val="0070C0"/>
                          </a:solidFill>
                        </a:rPr>
                        <a:t>  33</a:t>
                      </a:r>
                    </a:p>
                  </a:txBody>
                  <a:tcPr/>
                </a:tc>
                <a:tc>
                  <a:txBody>
                    <a:bodyPr/>
                    <a:lstStyle/>
                    <a:p>
                      <a:pPr algn="ctr"/>
                      <a:r>
                        <a:rPr lang="en-GB" sz="1600" dirty="0">
                          <a:solidFill>
                            <a:srgbClr val="0070C0"/>
                          </a:solidFill>
                        </a:rPr>
                        <a:t>  2</a:t>
                      </a:r>
                    </a:p>
                  </a:txBody>
                  <a:tcPr/>
                </a:tc>
                <a:extLst>
                  <a:ext uri="{0D108BD9-81ED-4DB2-BD59-A6C34878D82A}">
                    <a16:rowId xmlns:a16="http://schemas.microsoft.com/office/drawing/2014/main" val="1875920363"/>
                  </a:ext>
                </a:extLst>
              </a:tr>
              <a:tr h="370840">
                <a:tc>
                  <a:txBody>
                    <a:bodyPr/>
                    <a:lstStyle/>
                    <a:p>
                      <a:r>
                        <a:rPr lang="en-GB" sz="1600" dirty="0"/>
                        <a:t>Anger, frustration </a:t>
                      </a:r>
                    </a:p>
                  </a:txBody>
                  <a:tcPr/>
                </a:tc>
                <a:tc>
                  <a:txBody>
                    <a:bodyPr/>
                    <a:lstStyle/>
                    <a:p>
                      <a:pPr algn="ctr"/>
                      <a:r>
                        <a:rPr lang="en-GB" sz="1600" dirty="0"/>
                        <a:t>  12</a:t>
                      </a:r>
                    </a:p>
                  </a:txBody>
                  <a:tcPr/>
                </a:tc>
                <a:tc>
                  <a:txBody>
                    <a:bodyPr/>
                    <a:lstStyle/>
                    <a:p>
                      <a:pPr algn="ctr"/>
                      <a:r>
                        <a:rPr lang="en-GB" sz="1600" dirty="0"/>
                        <a:t>  9</a:t>
                      </a:r>
                    </a:p>
                  </a:txBody>
                  <a:tcPr/>
                </a:tc>
                <a:tc>
                  <a:txBody>
                    <a:bodyPr/>
                    <a:lstStyle/>
                    <a:p>
                      <a:pPr algn="ctr"/>
                      <a:r>
                        <a:rPr lang="en-GB" sz="1600" dirty="0"/>
                        <a:t>  20</a:t>
                      </a:r>
                    </a:p>
                  </a:txBody>
                  <a:tcPr/>
                </a:tc>
                <a:tc>
                  <a:txBody>
                    <a:bodyPr/>
                    <a:lstStyle/>
                    <a:p>
                      <a:pPr algn="ctr"/>
                      <a:r>
                        <a:rPr lang="en-GB" sz="1600" dirty="0"/>
                        <a:t>  1</a:t>
                      </a:r>
                    </a:p>
                  </a:txBody>
                  <a:tcPr/>
                </a:tc>
                <a:extLst>
                  <a:ext uri="{0D108BD9-81ED-4DB2-BD59-A6C34878D82A}">
                    <a16:rowId xmlns:a16="http://schemas.microsoft.com/office/drawing/2014/main" val="1228141384"/>
                  </a:ext>
                </a:extLst>
              </a:tr>
            </a:tbl>
          </a:graphicData>
        </a:graphic>
      </p:graphicFrame>
      <p:sp>
        <p:nvSpPr>
          <p:cNvPr id="5" name="TextBox 4">
            <a:extLst>
              <a:ext uri="{FF2B5EF4-FFF2-40B4-BE49-F238E27FC236}">
                <a16:creationId xmlns:a16="http://schemas.microsoft.com/office/drawing/2014/main" id="{47230C04-B496-A446-88DC-D1EA3426F373}"/>
              </a:ext>
            </a:extLst>
          </p:cNvPr>
          <p:cNvSpPr txBox="1"/>
          <p:nvPr/>
        </p:nvSpPr>
        <p:spPr>
          <a:xfrm>
            <a:off x="881351" y="6288387"/>
            <a:ext cx="5750804" cy="523220"/>
          </a:xfrm>
          <a:prstGeom prst="rect">
            <a:avLst/>
          </a:prstGeom>
          <a:noFill/>
        </p:spPr>
        <p:txBody>
          <a:bodyPr wrap="square" rtlCol="0">
            <a:spAutoFit/>
          </a:bodyPr>
          <a:lstStyle/>
          <a:p>
            <a:r>
              <a:rPr lang="en-GB" sz="1400" dirty="0"/>
              <a:t>* includes: shock, annoyance, sadness, regret, distrust, ironic feelings, disappointment, disillusion, depression</a:t>
            </a:r>
          </a:p>
        </p:txBody>
      </p:sp>
    </p:spTree>
    <p:extLst>
      <p:ext uri="{BB962C8B-B14F-4D97-AF65-F5344CB8AC3E}">
        <p14:creationId xmlns:p14="http://schemas.microsoft.com/office/powerpoint/2010/main" val="413457799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1977</Words>
  <Application>Microsoft Macintosh PowerPoint</Application>
  <PresentationFormat>On-screen Show (4:3)</PresentationFormat>
  <Paragraphs>178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Brexit, angst and uncertainty  Revealed emotional patterns in 127 research interviews  in 12 UK universities, October 2017 to July 2018</vt:lpstr>
      <vt:lpstr>PowerPoint Presentation</vt:lpstr>
      <vt:lpstr>EU and UK higher education:  the pre-Brexit connections</vt:lpstr>
      <vt:lpstr>THE RESEARCH PROJECT</vt:lpstr>
      <vt:lpstr>Project research questions</vt:lpstr>
      <vt:lpstr>Project research activities</vt:lpstr>
      <vt:lpstr>Data analysis</vt:lpstr>
      <vt:lpstr>DISTRIBUTION OF EMOTIONS BY TYPE</vt:lpstr>
      <vt:lpstr>Distribution of coded emotions (n= 1775)</vt:lpstr>
      <vt:lpstr>Negative emotions 79%, positive emotions 21%</vt:lpstr>
      <vt:lpstr>PowerPoint Presentation</vt:lpstr>
      <vt:lpstr>Negative emotions: fear of what is coming, what may be at risk</vt:lpstr>
      <vt:lpstr>Negative emotions: fears, anxieties about future, loss and displacement, anger</vt:lpstr>
      <vt:lpstr>PowerPoint Presentation</vt:lpstr>
      <vt:lpstr>Positive emotions: more institution-centred, more based in now than the future</vt:lpstr>
      <vt:lpstr>Positive emotions: hope, resilience, coping, new possibilities</vt:lpstr>
      <vt:lpstr>Remainers have over-reacted (2% of coded emotions ,11% of interviewees)</vt:lpstr>
      <vt:lpstr>BREXIT AND INTERNATIONAL IDENTITY</vt:lpstr>
      <vt:lpstr>Who are we?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angst and uncertainty Revealed emotional patterns in 127 research interviews conducted in 12 UK universities, 2017-2018                  Simon Marginson  ESRC/OFSRE Centre for Global Higher Education University of Oxford  UUK International Higher Education Forum Imperial College, 27 March 2019 </dc:title>
  <dc:creator>Marginson, Simon</dc:creator>
  <cp:lastModifiedBy>Marginson, Simon</cp:lastModifiedBy>
  <cp:revision>30</cp:revision>
  <dcterms:created xsi:type="dcterms:W3CDTF">2019-03-26T23:27:12Z</dcterms:created>
  <dcterms:modified xsi:type="dcterms:W3CDTF">2019-03-27T10:09:23Z</dcterms:modified>
</cp:coreProperties>
</file>