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613" r:id="rId2"/>
    <p:sldId id="1037" r:id="rId3"/>
    <p:sldId id="1040" r:id="rId4"/>
    <p:sldId id="582" r:id="rId5"/>
    <p:sldId id="960" r:id="rId6"/>
    <p:sldId id="1039" r:id="rId7"/>
    <p:sldId id="1041" r:id="rId8"/>
    <p:sldId id="836" r:id="rId9"/>
    <p:sldId id="973" r:id="rId10"/>
    <p:sldId id="478" r:id="rId11"/>
    <p:sldId id="691" r:id="rId12"/>
    <p:sldId id="1042" r:id="rId13"/>
    <p:sldId id="965" r:id="rId14"/>
    <p:sldId id="888" r:id="rId15"/>
    <p:sldId id="908" r:id="rId16"/>
    <p:sldId id="915" r:id="rId17"/>
    <p:sldId id="905" r:id="rId18"/>
    <p:sldId id="858" r:id="rId19"/>
    <p:sldId id="590" r:id="rId20"/>
    <p:sldId id="591" r:id="rId21"/>
    <p:sldId id="588" r:id="rId22"/>
    <p:sldId id="1043" r:id="rId23"/>
    <p:sldId id="962" r:id="rId24"/>
    <p:sldId id="809" r:id="rId25"/>
    <p:sldId id="553" r:id="rId26"/>
    <p:sldId id="963" r:id="rId27"/>
    <p:sldId id="961" r:id="rId28"/>
    <p:sldId id="968" r:id="rId29"/>
    <p:sldId id="969" r:id="rId30"/>
    <p:sldId id="1046" r:id="rId31"/>
    <p:sldId id="953" r:id="rId32"/>
    <p:sldId id="1045" r:id="rId33"/>
    <p:sldId id="4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William Marginson"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p:restoredTop sz="94679"/>
  </p:normalViewPr>
  <p:slideViewPr>
    <p:cSldViewPr snapToGrid="0" snapToObjects="1">
      <p:cViewPr varScale="1">
        <p:scale>
          <a:sx n="100" d="100"/>
          <a:sy n="100" d="100"/>
        </p:scale>
        <p:origin x="1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1"/>
          <c:tx>
            <c:strRef>
              <c:f>Sheet1!$C$1</c:f>
              <c:strCache>
                <c:ptCount val="1"/>
                <c:pt idx="0">
                  <c:v>tertiary education students</c:v>
                </c:pt>
              </c:strCache>
            </c:strRef>
          </c:tx>
          <c:spPr>
            <a:solidFill>
              <a:schemeClr val="accent5">
                <a:lumMod val="60000"/>
                <a:lumOff val="40000"/>
                <a:alpha val="75000"/>
              </a:schemeClr>
            </a:solidFill>
            <a:ln w="50800" cmpd="sng">
              <a:noFill/>
              <a:prstDash val="solid"/>
            </a:ln>
            <a:effectLst>
              <a:glow rad="25400">
                <a:schemeClr val="bg1"/>
              </a:glow>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Sheet1!$C$2:$C$49</c:f>
              <c:numCache>
                <c:formatCode>General</c:formatCode>
                <c:ptCount val="48"/>
                <c:pt idx="0">
                  <c:v>1</c:v>
                </c:pt>
                <c:pt idx="1">
                  <c:v>1.0329999999999999</c:v>
                </c:pt>
                <c:pt idx="2">
                  <c:v>1.089</c:v>
                </c:pt>
                <c:pt idx="3">
                  <c:v>1.143</c:v>
                </c:pt>
                <c:pt idx="4">
                  <c:v>1.2010000000000001</c:v>
                </c:pt>
                <c:pt idx="5">
                  <c:v>1.272</c:v>
                </c:pt>
                <c:pt idx="6">
                  <c:v>1.3480000000000001</c:v>
                </c:pt>
                <c:pt idx="7">
                  <c:v>1.379</c:v>
                </c:pt>
                <c:pt idx="8">
                  <c:v>1.4330000000000001</c:v>
                </c:pt>
                <c:pt idx="9">
                  <c:v>1.476</c:v>
                </c:pt>
                <c:pt idx="10">
                  <c:v>1.528</c:v>
                </c:pt>
                <c:pt idx="11">
                  <c:v>1.601</c:v>
                </c:pt>
                <c:pt idx="12">
                  <c:v>1.661</c:v>
                </c:pt>
                <c:pt idx="13">
                  <c:v>1.7250000000000001</c:v>
                </c:pt>
                <c:pt idx="14">
                  <c:v>1.8129999999999999</c:v>
                </c:pt>
                <c:pt idx="15">
                  <c:v>1.861</c:v>
                </c:pt>
                <c:pt idx="16">
                  <c:v>1.89</c:v>
                </c:pt>
                <c:pt idx="17">
                  <c:v>1.9410000000000001</c:v>
                </c:pt>
                <c:pt idx="18">
                  <c:v>1.96</c:v>
                </c:pt>
                <c:pt idx="19">
                  <c:v>2.0129999999999999</c:v>
                </c:pt>
                <c:pt idx="20">
                  <c:v>2.0750000000000002</c:v>
                </c:pt>
                <c:pt idx="21">
                  <c:v>2.13</c:v>
                </c:pt>
                <c:pt idx="22">
                  <c:v>2.1840000000000002</c:v>
                </c:pt>
                <c:pt idx="23">
                  <c:v>2.2559999999999998</c:v>
                </c:pt>
                <c:pt idx="24">
                  <c:v>2.35</c:v>
                </c:pt>
                <c:pt idx="25">
                  <c:v>2.452</c:v>
                </c:pt>
                <c:pt idx="26">
                  <c:v>2.5430000000000001</c:v>
                </c:pt>
                <c:pt idx="27">
                  <c:v>2.6579999999999999</c:v>
                </c:pt>
                <c:pt idx="28">
                  <c:v>2.7370000000000001</c:v>
                </c:pt>
                <c:pt idx="29">
                  <c:v>2.9180000000000001</c:v>
                </c:pt>
                <c:pt idx="30">
                  <c:v>3.069</c:v>
                </c:pt>
                <c:pt idx="31">
                  <c:v>3.2869999999999999</c:v>
                </c:pt>
                <c:pt idx="32">
                  <c:v>3.5990000000000002</c:v>
                </c:pt>
                <c:pt idx="33">
                  <c:v>3.8620000000000001</c:v>
                </c:pt>
                <c:pt idx="34">
                  <c:v>4.0819999999999999</c:v>
                </c:pt>
                <c:pt idx="35">
                  <c:v>4.2930000000000001</c:v>
                </c:pt>
                <c:pt idx="36">
                  <c:v>4.5389999999999997</c:v>
                </c:pt>
                <c:pt idx="37">
                  <c:v>4.7910000000000004</c:v>
                </c:pt>
                <c:pt idx="38">
                  <c:v>5.0659999999999998</c:v>
                </c:pt>
                <c:pt idx="39">
                  <c:v>5.3120000000000003</c:v>
                </c:pt>
                <c:pt idx="40">
                  <c:v>5.6</c:v>
                </c:pt>
                <c:pt idx="41">
                  <c:v>5.8949999999999996</c:v>
                </c:pt>
                <c:pt idx="42">
                  <c:v>6.07</c:v>
                </c:pt>
                <c:pt idx="43">
                  <c:v>6.1189999999999998</c:v>
                </c:pt>
                <c:pt idx="44">
                  <c:v>6.4989999999999997</c:v>
                </c:pt>
                <c:pt idx="45">
                  <c:v>6.6369999999999996</c:v>
                </c:pt>
                <c:pt idx="46">
                  <c:v>6.7149999999999999</c:v>
                </c:pt>
                <c:pt idx="47">
                  <c:v>6.7359999999999998</c:v>
                </c:pt>
              </c:numCache>
            </c:numRef>
          </c:val>
          <c:extLst>
            <c:ext xmlns:c16="http://schemas.microsoft.com/office/drawing/2014/chart" uri="{C3380CC4-5D6E-409C-BE32-E72D297353CC}">
              <c16:uniqueId val="{00000000-4549-E14C-944A-A1D3D79BD77A}"/>
            </c:ext>
          </c:extLst>
        </c:ser>
        <c:dLbls>
          <c:showLegendKey val="0"/>
          <c:showVal val="0"/>
          <c:showCatName val="0"/>
          <c:showSerName val="0"/>
          <c:showPercent val="0"/>
          <c:showBubbleSize val="0"/>
        </c:dLbls>
        <c:gapWidth val="39"/>
        <c:axId val="-353513968"/>
        <c:axId val="-353512192"/>
      </c:barChart>
      <c:lineChart>
        <c:grouping val="standard"/>
        <c:varyColors val="0"/>
        <c:ser>
          <c:idx val="0"/>
          <c:order val="0"/>
          <c:tx>
            <c:strRef>
              <c:f>Sheet1!$B$1</c:f>
              <c:strCache>
                <c:ptCount val="1"/>
                <c:pt idx="0">
                  <c:v>world GDP (constant prices)</c:v>
                </c:pt>
              </c:strCache>
            </c:strRef>
          </c:tx>
          <c:spPr>
            <a:ln>
              <a:solidFill>
                <a:srgbClr val="FF0000"/>
              </a:solidFill>
            </a:ln>
            <a:effectLst>
              <a:glow rad="50800">
                <a:schemeClr val="bg1"/>
              </a:glow>
            </a:effectLst>
          </c:spPr>
          <c:marker>
            <c:symbol val="none"/>
          </c:marker>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Sheet1!$B$2:$B$49</c:f>
              <c:numCache>
                <c:formatCode>General</c:formatCode>
                <c:ptCount val="48"/>
                <c:pt idx="0">
                  <c:v>1</c:v>
                </c:pt>
                <c:pt idx="1">
                  <c:v>1.0409999999999999</c:v>
                </c:pt>
                <c:pt idx="2">
                  <c:v>1.099</c:v>
                </c:pt>
                <c:pt idx="3">
                  <c:v>1.169</c:v>
                </c:pt>
                <c:pt idx="4">
                  <c:v>1.1890000000000001</c:v>
                </c:pt>
                <c:pt idx="5">
                  <c:v>1.198</c:v>
                </c:pt>
                <c:pt idx="6">
                  <c:v>1.2589999999999999</c:v>
                </c:pt>
                <c:pt idx="7">
                  <c:v>1.31</c:v>
                </c:pt>
                <c:pt idx="8">
                  <c:v>1.3660000000000001</c:v>
                </c:pt>
                <c:pt idx="9">
                  <c:v>1.423</c:v>
                </c:pt>
                <c:pt idx="10">
                  <c:v>1.4490000000000001</c:v>
                </c:pt>
                <c:pt idx="11">
                  <c:v>1.4790000000000001</c:v>
                </c:pt>
                <c:pt idx="12">
                  <c:v>1.4850000000000001</c:v>
                </c:pt>
                <c:pt idx="13">
                  <c:v>1.524</c:v>
                </c:pt>
                <c:pt idx="14">
                  <c:v>1.595</c:v>
                </c:pt>
                <c:pt idx="15">
                  <c:v>1.6559999999999999</c:v>
                </c:pt>
                <c:pt idx="16">
                  <c:v>1.7090000000000001</c:v>
                </c:pt>
                <c:pt idx="17">
                  <c:v>1.77</c:v>
                </c:pt>
                <c:pt idx="18">
                  <c:v>1.853</c:v>
                </c:pt>
                <c:pt idx="19">
                  <c:v>1.923</c:v>
                </c:pt>
                <c:pt idx="20">
                  <c:v>1.98</c:v>
                </c:pt>
                <c:pt idx="21">
                  <c:v>2.0070000000000001</c:v>
                </c:pt>
                <c:pt idx="22">
                  <c:v>2.0459999999999998</c:v>
                </c:pt>
                <c:pt idx="23">
                  <c:v>2.0790000000000002</c:v>
                </c:pt>
                <c:pt idx="24">
                  <c:v>2.1440000000000001</c:v>
                </c:pt>
                <c:pt idx="25">
                  <c:v>2.2069999999999999</c:v>
                </c:pt>
                <c:pt idx="26">
                  <c:v>2.2789999999999999</c:v>
                </c:pt>
                <c:pt idx="27">
                  <c:v>2.363</c:v>
                </c:pt>
                <c:pt idx="28">
                  <c:v>2.423</c:v>
                </c:pt>
                <c:pt idx="29">
                  <c:v>2.5049999999999999</c:v>
                </c:pt>
                <c:pt idx="30">
                  <c:v>2.6120000000000001</c:v>
                </c:pt>
                <c:pt idx="31">
                  <c:v>2.6589999999999998</c:v>
                </c:pt>
                <c:pt idx="32">
                  <c:v>2.714</c:v>
                </c:pt>
                <c:pt idx="33">
                  <c:v>2.79</c:v>
                </c:pt>
                <c:pt idx="34">
                  <c:v>2.9060000000000001</c:v>
                </c:pt>
                <c:pt idx="35">
                  <c:v>3.01</c:v>
                </c:pt>
                <c:pt idx="36">
                  <c:v>3.1339999999999999</c:v>
                </c:pt>
                <c:pt idx="37">
                  <c:v>3.2570000000000001</c:v>
                </c:pt>
                <c:pt idx="38">
                  <c:v>3.306</c:v>
                </c:pt>
                <c:pt idx="39">
                  <c:v>3.2370000000000001</c:v>
                </c:pt>
                <c:pt idx="40">
                  <c:v>3.3690000000000002</c:v>
                </c:pt>
                <c:pt idx="41">
                  <c:v>3.4649999999999999</c:v>
                </c:pt>
                <c:pt idx="42">
                  <c:v>3.5419999999999998</c:v>
                </c:pt>
                <c:pt idx="43">
                  <c:v>3.6259999999999999</c:v>
                </c:pt>
                <c:pt idx="44">
                  <c:v>3.754</c:v>
                </c:pt>
                <c:pt idx="45">
                  <c:v>3.8809999999999998</c:v>
                </c:pt>
                <c:pt idx="46">
                  <c:v>4.008</c:v>
                </c:pt>
                <c:pt idx="47">
                  <c:v>4.1580000000000004</c:v>
                </c:pt>
              </c:numCache>
            </c:numRef>
          </c:val>
          <c:smooth val="0"/>
          <c:extLst>
            <c:ext xmlns:c16="http://schemas.microsoft.com/office/drawing/2014/chart" uri="{C3380CC4-5D6E-409C-BE32-E72D297353CC}">
              <c16:uniqueId val="{00000001-4549-E14C-944A-A1D3D79BD77A}"/>
            </c:ext>
          </c:extLst>
        </c:ser>
        <c:ser>
          <c:idx val="2"/>
          <c:order val="2"/>
          <c:tx>
            <c:strRef>
              <c:f>Sheet1!$D$1</c:f>
              <c:strCache>
                <c:ptCount val="1"/>
                <c:pt idx="0">
                  <c:v>world population</c:v>
                </c:pt>
              </c:strCache>
            </c:strRef>
          </c:tx>
          <c:spPr>
            <a:ln>
              <a:solidFill>
                <a:schemeClr val="tx1"/>
              </a:solidFill>
            </a:ln>
            <a:effectLst>
              <a:glow rad="50800">
                <a:schemeClr val="bg1"/>
              </a:glow>
            </a:effectLst>
          </c:spPr>
          <c:marker>
            <c:symbol val="none"/>
          </c:marker>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Sheet1!$D$2:$D$49</c:f>
              <c:numCache>
                <c:formatCode>General</c:formatCode>
                <c:ptCount val="48"/>
                <c:pt idx="0">
                  <c:v>1</c:v>
                </c:pt>
                <c:pt idx="1">
                  <c:v>1.0209999999999999</c:v>
                </c:pt>
                <c:pt idx="2">
                  <c:v>1.042</c:v>
                </c:pt>
                <c:pt idx="3">
                  <c:v>1.0620000000000001</c:v>
                </c:pt>
                <c:pt idx="4">
                  <c:v>1.083</c:v>
                </c:pt>
                <c:pt idx="5">
                  <c:v>1.103</c:v>
                </c:pt>
                <c:pt idx="6">
                  <c:v>1.123</c:v>
                </c:pt>
                <c:pt idx="7">
                  <c:v>1.1419999999999999</c:v>
                </c:pt>
                <c:pt idx="8">
                  <c:v>1.163</c:v>
                </c:pt>
                <c:pt idx="9">
                  <c:v>1.1830000000000001</c:v>
                </c:pt>
                <c:pt idx="10">
                  <c:v>1.204</c:v>
                </c:pt>
                <c:pt idx="11">
                  <c:v>1.2250000000000001</c:v>
                </c:pt>
                <c:pt idx="12">
                  <c:v>1.2470000000000001</c:v>
                </c:pt>
                <c:pt idx="13">
                  <c:v>1.2689999999999999</c:v>
                </c:pt>
                <c:pt idx="14">
                  <c:v>1.29</c:v>
                </c:pt>
                <c:pt idx="15">
                  <c:v>1.3129999999999999</c:v>
                </c:pt>
                <c:pt idx="16">
                  <c:v>1.3360000000000001</c:v>
                </c:pt>
                <c:pt idx="17">
                  <c:v>1.36</c:v>
                </c:pt>
                <c:pt idx="18">
                  <c:v>1.3839999999999999</c:v>
                </c:pt>
                <c:pt idx="19">
                  <c:v>1.4079999999999999</c:v>
                </c:pt>
                <c:pt idx="20">
                  <c:v>1.4319999999999999</c:v>
                </c:pt>
                <c:pt idx="21">
                  <c:v>1.4550000000000001</c:v>
                </c:pt>
                <c:pt idx="22">
                  <c:v>1.478</c:v>
                </c:pt>
                <c:pt idx="23">
                  <c:v>1.5</c:v>
                </c:pt>
                <c:pt idx="24">
                  <c:v>1.5229999999999999</c:v>
                </c:pt>
                <c:pt idx="25">
                  <c:v>1.5660000000000001</c:v>
                </c:pt>
                <c:pt idx="26">
                  <c:v>1.5680000000000001</c:v>
                </c:pt>
                <c:pt idx="27">
                  <c:v>1.59</c:v>
                </c:pt>
                <c:pt idx="28">
                  <c:v>1.6120000000000001</c:v>
                </c:pt>
                <c:pt idx="29">
                  <c:v>1.6339999999999999</c:v>
                </c:pt>
                <c:pt idx="30">
                  <c:v>1.655</c:v>
                </c:pt>
                <c:pt idx="31">
                  <c:v>1.6759999999999999</c:v>
                </c:pt>
                <c:pt idx="32">
                  <c:v>1.6970000000000001</c:v>
                </c:pt>
                <c:pt idx="33">
                  <c:v>1.718</c:v>
                </c:pt>
                <c:pt idx="34">
                  <c:v>1.7390000000000001</c:v>
                </c:pt>
                <c:pt idx="35">
                  <c:v>1.76</c:v>
                </c:pt>
                <c:pt idx="36">
                  <c:v>1.782</c:v>
                </c:pt>
                <c:pt idx="37">
                  <c:v>1.8029999999999999</c:v>
                </c:pt>
                <c:pt idx="38">
                  <c:v>1.8240000000000001</c:v>
                </c:pt>
                <c:pt idx="39">
                  <c:v>1.8460000000000001</c:v>
                </c:pt>
                <c:pt idx="40">
                  <c:v>1.867</c:v>
                </c:pt>
                <c:pt idx="41">
                  <c:v>1.889</c:v>
                </c:pt>
                <c:pt idx="42">
                  <c:v>1.91</c:v>
                </c:pt>
                <c:pt idx="43">
                  <c:v>1.9319999999999999</c:v>
                </c:pt>
                <c:pt idx="44">
                  <c:v>1.9550000000000001</c:v>
                </c:pt>
                <c:pt idx="45">
                  <c:v>1.9790000000000001</c:v>
                </c:pt>
                <c:pt idx="46">
                  <c:v>2.0019999999999998</c:v>
                </c:pt>
                <c:pt idx="47">
                  <c:v>2.0249999999999999</c:v>
                </c:pt>
              </c:numCache>
            </c:numRef>
          </c:val>
          <c:smooth val="0"/>
          <c:extLst>
            <c:ext xmlns:c16="http://schemas.microsoft.com/office/drawing/2014/chart" uri="{C3380CC4-5D6E-409C-BE32-E72D297353CC}">
              <c16:uniqueId val="{00000002-4549-E14C-944A-A1D3D79BD77A}"/>
            </c:ext>
          </c:extLst>
        </c:ser>
        <c:dLbls>
          <c:showLegendKey val="0"/>
          <c:showVal val="0"/>
          <c:showCatName val="0"/>
          <c:showSerName val="0"/>
          <c:showPercent val="0"/>
          <c:showBubbleSize val="0"/>
        </c:dLbls>
        <c:marker val="1"/>
        <c:smooth val="0"/>
        <c:axId val="-353513968"/>
        <c:axId val="-353512192"/>
      </c:lineChart>
      <c:catAx>
        <c:axId val="-353513968"/>
        <c:scaling>
          <c:orientation val="minMax"/>
        </c:scaling>
        <c:delete val="0"/>
        <c:axPos val="b"/>
        <c:numFmt formatCode="General" sourceLinked="1"/>
        <c:majorTickMark val="out"/>
        <c:minorTickMark val="none"/>
        <c:tickLblPos val="nextTo"/>
        <c:txPr>
          <a:bodyPr rot="5400000" vert="horz"/>
          <a:lstStyle/>
          <a:p>
            <a:pPr>
              <a:defRPr sz="1050" baseline="0"/>
            </a:pPr>
            <a:endParaRPr lang="en-US"/>
          </a:p>
        </c:txPr>
        <c:crossAx val="-353512192"/>
        <c:crosses val="autoZero"/>
        <c:auto val="1"/>
        <c:lblAlgn val="ctr"/>
        <c:lblOffset val="100"/>
        <c:noMultiLvlLbl val="0"/>
      </c:catAx>
      <c:valAx>
        <c:axId val="-353512192"/>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crossAx val="-353513968"/>
        <c:crosses val="autoZero"/>
        <c:crossBetween val="between"/>
      </c:valAx>
      <c:spPr>
        <a:solidFill>
          <a:schemeClr val="accent5">
            <a:lumMod val="20000"/>
            <a:lumOff val="80000"/>
            <a:alpha val="60000"/>
          </a:schemeClr>
        </a:solidFill>
      </c:spPr>
    </c:plotArea>
    <c:legend>
      <c:legendPos val="b"/>
      <c:legendEntry>
        <c:idx val="1"/>
        <c:delete val="1"/>
      </c:legendEntry>
      <c:legendEntry>
        <c:idx val="2"/>
        <c:delete val="1"/>
      </c:legendEntry>
      <c:layout>
        <c:manualLayout>
          <c:xMode val="edge"/>
          <c:yMode val="edge"/>
          <c:x val="8.0337937338079854E-2"/>
          <c:y val="0.17973451700583881"/>
          <c:w val="0.36469186444408319"/>
          <c:h val="9.7193864828715171E-2"/>
        </c:manualLayout>
      </c:layout>
      <c:overlay val="0"/>
      <c:spPr>
        <a:solidFill>
          <a:schemeClr val="bg1"/>
        </a:solidFill>
        <a:ln w="3175">
          <a:solidFill>
            <a:schemeClr val="tx1"/>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84338465384585E-2"/>
          <c:y val="3.2465551099817705E-2"/>
          <c:w val="0.90890827595544554"/>
          <c:h val="0.81436995741210982"/>
        </c:manualLayout>
      </c:layout>
      <c:lineChart>
        <c:grouping val="standard"/>
        <c:varyColors val="0"/>
        <c:ser>
          <c:idx val="0"/>
          <c:order val="0"/>
          <c:tx>
            <c:strRef>
              <c:f>Sheet1!$B$1</c:f>
              <c:strCache>
                <c:ptCount val="1"/>
                <c:pt idx="0">
                  <c:v>United States</c:v>
                </c:pt>
              </c:strCache>
            </c:strRef>
          </c:tx>
          <c:spPr>
            <a:ln w="50800" cap="rnd">
              <a:solidFill>
                <a:schemeClr val="accent1">
                  <a:lumMod val="50000"/>
                </a:schemeClr>
              </a:solidFill>
              <a:round/>
            </a:ln>
            <a:effectLst/>
          </c:spPr>
          <c:marker>
            <c:symbol val="none"/>
          </c:marker>
          <c:dLbls>
            <c:dLbl>
              <c:idx val="24"/>
              <c:layout>
                <c:manualLayout>
                  <c:x val="-9.0027695921887155E-3"/>
                  <c:y val="2.20806779289715E-2"/>
                </c:manualLayout>
              </c:layout>
              <c:tx>
                <c:rich>
                  <a:bodyPr/>
                  <a:lstStyle/>
                  <a:p>
                    <a:r>
                      <a:rPr lang="en-US" dirty="0"/>
                      <a:t>2.74%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FF-E247-9C22-E0F1A7BA7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Sheet1!$B$2:$B$27</c:f>
              <c:numCache>
                <c:formatCode>General</c:formatCode>
                <c:ptCount val="26"/>
                <c:pt idx="0">
                  <c:v>2.61</c:v>
                </c:pt>
                <c:pt idx="1">
                  <c:v>2.54</c:v>
                </c:pt>
                <c:pt idx="2">
                  <c:v>2.42</c:v>
                </c:pt>
                <c:pt idx="3">
                  <c:v>2.3199999999999998</c:v>
                </c:pt>
                <c:pt idx="4">
                  <c:v>2.4</c:v>
                </c:pt>
                <c:pt idx="5">
                  <c:v>2.44</c:v>
                </c:pt>
                <c:pt idx="6">
                  <c:v>2.4700000000000002</c:v>
                </c:pt>
                <c:pt idx="7">
                  <c:v>2.4900000000000002</c:v>
                </c:pt>
                <c:pt idx="8">
                  <c:v>2.54</c:v>
                </c:pt>
                <c:pt idx="9">
                  <c:v>2.61</c:v>
                </c:pt>
                <c:pt idx="10">
                  <c:v>2.63</c:v>
                </c:pt>
                <c:pt idx="11">
                  <c:v>2.54</c:v>
                </c:pt>
                <c:pt idx="12">
                  <c:v>2.54</c:v>
                </c:pt>
                <c:pt idx="13">
                  <c:v>2.48</c:v>
                </c:pt>
                <c:pt idx="14">
                  <c:v>2.4900000000000002</c:v>
                </c:pt>
                <c:pt idx="15">
                  <c:v>2.54</c:v>
                </c:pt>
                <c:pt idx="16">
                  <c:v>2.61</c:v>
                </c:pt>
                <c:pt idx="17">
                  <c:v>2.75</c:v>
                </c:pt>
                <c:pt idx="18">
                  <c:v>2.8</c:v>
                </c:pt>
                <c:pt idx="19">
                  <c:v>2.73</c:v>
                </c:pt>
                <c:pt idx="20">
                  <c:v>2.75</c:v>
                </c:pt>
                <c:pt idx="21">
                  <c:v>2.69</c:v>
                </c:pt>
                <c:pt idx="22">
                  <c:v>2.72</c:v>
                </c:pt>
                <c:pt idx="23">
                  <c:v>2.73</c:v>
                </c:pt>
                <c:pt idx="24">
                  <c:v>2.74</c:v>
                </c:pt>
                <c:pt idx="25">
                  <c:v>2.74</c:v>
                </c:pt>
              </c:numCache>
            </c:numRef>
          </c:val>
          <c:smooth val="0"/>
          <c:extLst>
            <c:ext xmlns:c16="http://schemas.microsoft.com/office/drawing/2014/chart" uri="{C3380CC4-5D6E-409C-BE32-E72D297353CC}">
              <c16:uniqueId val="{00000000-0BFF-E247-9C22-E0F1A7BA7548}"/>
            </c:ext>
          </c:extLst>
        </c:ser>
        <c:ser>
          <c:idx val="1"/>
          <c:order val="1"/>
          <c:tx>
            <c:strRef>
              <c:f>Sheet1!$C$1</c:f>
              <c:strCache>
                <c:ptCount val="1"/>
                <c:pt idx="0">
                  <c:v>United Kingdom</c:v>
                </c:pt>
              </c:strCache>
            </c:strRef>
          </c:tx>
          <c:spPr>
            <a:ln w="57150" cap="rnd">
              <a:solidFill>
                <a:schemeClr val="bg1">
                  <a:lumMod val="65000"/>
                </a:schemeClr>
              </a:solidFill>
              <a:prstDash val="sysDash"/>
              <a:round/>
            </a:ln>
            <a:effectLst/>
          </c:spPr>
          <c:marker>
            <c:symbol val="none"/>
          </c:marker>
          <c:dLbls>
            <c:dLbl>
              <c:idx val="24"/>
              <c:layout>
                <c:manualLayout>
                  <c:x val="-9.0027695921887155E-3"/>
                  <c:y val="3.3121016893457249E-2"/>
                </c:manualLayout>
              </c:layout>
              <c:tx>
                <c:rich>
                  <a:bodyPr/>
                  <a:lstStyle/>
                  <a:p>
                    <a:r>
                      <a:rPr lang="en-US" dirty="0"/>
                      <a:t>1.69%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FF-E247-9C22-E0F1A7BA7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Sheet1!$C$2:$C$27</c:f>
              <c:numCache>
                <c:formatCode>General</c:formatCode>
                <c:ptCount val="26"/>
                <c:pt idx="0">
                  <c:v>1.87</c:v>
                </c:pt>
                <c:pt idx="1">
                  <c:v>1.84</c:v>
                </c:pt>
                <c:pt idx="2">
                  <c:v>1.86</c:v>
                </c:pt>
                <c:pt idx="3">
                  <c:v>1.84</c:v>
                </c:pt>
                <c:pt idx="4">
                  <c:v>1.61</c:v>
                </c:pt>
                <c:pt idx="5">
                  <c:v>1.68</c:v>
                </c:pt>
                <c:pt idx="6">
                  <c:v>1.56</c:v>
                </c:pt>
                <c:pt idx="7">
                  <c:v>1.58</c:v>
                </c:pt>
                <c:pt idx="8">
                  <c:v>1.66</c:v>
                </c:pt>
                <c:pt idx="9">
                  <c:v>1.64</c:v>
                </c:pt>
                <c:pt idx="10">
                  <c:v>1.63</c:v>
                </c:pt>
                <c:pt idx="11">
                  <c:v>1.64</c:v>
                </c:pt>
                <c:pt idx="12">
                  <c:v>1.6</c:v>
                </c:pt>
                <c:pt idx="13">
                  <c:v>1.55</c:v>
                </c:pt>
                <c:pt idx="14">
                  <c:v>1.57</c:v>
                </c:pt>
                <c:pt idx="15">
                  <c:v>1.59</c:v>
                </c:pt>
                <c:pt idx="16">
                  <c:v>1.63</c:v>
                </c:pt>
                <c:pt idx="17">
                  <c:v>1.64</c:v>
                </c:pt>
                <c:pt idx="18">
                  <c:v>1.7</c:v>
                </c:pt>
                <c:pt idx="19">
                  <c:v>1.68</c:v>
                </c:pt>
                <c:pt idx="20">
                  <c:v>1.68</c:v>
                </c:pt>
                <c:pt idx="21">
                  <c:v>1.61</c:v>
                </c:pt>
                <c:pt idx="22">
                  <c:v>1.66</c:v>
                </c:pt>
                <c:pt idx="23">
                  <c:v>1.68</c:v>
                </c:pt>
                <c:pt idx="24">
                  <c:v>1.7</c:v>
                </c:pt>
                <c:pt idx="25">
                  <c:v>1.69</c:v>
                </c:pt>
              </c:numCache>
            </c:numRef>
          </c:val>
          <c:smooth val="0"/>
          <c:extLst>
            <c:ext xmlns:c16="http://schemas.microsoft.com/office/drawing/2014/chart" uri="{C3380CC4-5D6E-409C-BE32-E72D297353CC}">
              <c16:uniqueId val="{00000001-0BFF-E247-9C22-E0F1A7BA7548}"/>
            </c:ext>
          </c:extLst>
        </c:ser>
        <c:ser>
          <c:idx val="2"/>
          <c:order val="2"/>
          <c:tx>
            <c:strRef>
              <c:f>Sheet1!$D$1</c:f>
              <c:strCache>
                <c:ptCount val="1"/>
                <c:pt idx="0">
                  <c:v>Germany</c:v>
                </c:pt>
              </c:strCache>
            </c:strRef>
          </c:tx>
          <c:spPr>
            <a:ln w="57150" cap="rnd">
              <a:solidFill>
                <a:schemeClr val="accent1">
                  <a:lumMod val="60000"/>
                  <a:lumOff val="40000"/>
                </a:schemeClr>
              </a:solidFill>
              <a:round/>
            </a:ln>
            <a:effectLst/>
          </c:spPr>
          <c:marker>
            <c:symbol val="none"/>
          </c:marker>
          <c:dLbls>
            <c:dLbl>
              <c:idx val="24"/>
              <c:layout>
                <c:manualLayout>
                  <c:x val="-2.4577362443726113E-2"/>
                  <c:y val="-1.5798726482076763E-2"/>
                </c:manualLayout>
              </c:layout>
              <c:tx>
                <c:rich>
                  <a:bodyPr/>
                  <a:lstStyle/>
                  <a:p>
                    <a:r>
                      <a:rPr lang="en-US" dirty="0"/>
                      <a:t>2.93%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FF-E247-9C22-E0F1A7BA7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Sheet1!$D$2:$D$27</c:f>
              <c:numCache>
                <c:formatCode>General</c:formatCode>
                <c:ptCount val="26"/>
                <c:pt idx="0">
                  <c:v>2.4</c:v>
                </c:pt>
                <c:pt idx="1">
                  <c:v>2.2799999999999998</c:v>
                </c:pt>
                <c:pt idx="2">
                  <c:v>2.21</c:v>
                </c:pt>
                <c:pt idx="3">
                  <c:v>2.13</c:v>
                </c:pt>
                <c:pt idx="4">
                  <c:v>2.13</c:v>
                </c:pt>
                <c:pt idx="5">
                  <c:v>2.14</c:v>
                </c:pt>
                <c:pt idx="6">
                  <c:v>2.1800000000000002</c:v>
                </c:pt>
                <c:pt idx="7">
                  <c:v>2.21</c:v>
                </c:pt>
                <c:pt idx="8">
                  <c:v>2.33</c:v>
                </c:pt>
                <c:pt idx="9">
                  <c:v>2.39</c:v>
                </c:pt>
                <c:pt idx="10">
                  <c:v>2.39</c:v>
                </c:pt>
                <c:pt idx="11">
                  <c:v>2.42</c:v>
                </c:pt>
                <c:pt idx="12">
                  <c:v>2.46</c:v>
                </c:pt>
                <c:pt idx="13">
                  <c:v>2.42</c:v>
                </c:pt>
                <c:pt idx="14">
                  <c:v>2.42</c:v>
                </c:pt>
                <c:pt idx="15">
                  <c:v>2.46</c:v>
                </c:pt>
                <c:pt idx="16">
                  <c:v>2.4500000000000002</c:v>
                </c:pt>
                <c:pt idx="17">
                  <c:v>2.6</c:v>
                </c:pt>
                <c:pt idx="18">
                  <c:v>2.73</c:v>
                </c:pt>
                <c:pt idx="19">
                  <c:v>2.71</c:v>
                </c:pt>
                <c:pt idx="20">
                  <c:v>2.8</c:v>
                </c:pt>
                <c:pt idx="21">
                  <c:v>2.87</c:v>
                </c:pt>
                <c:pt idx="22">
                  <c:v>2.82</c:v>
                </c:pt>
                <c:pt idx="23">
                  <c:v>2.88</c:v>
                </c:pt>
                <c:pt idx="24">
                  <c:v>2.93</c:v>
                </c:pt>
                <c:pt idx="25">
                  <c:v>2.93</c:v>
                </c:pt>
              </c:numCache>
            </c:numRef>
          </c:val>
          <c:smooth val="0"/>
          <c:extLst>
            <c:ext xmlns:c16="http://schemas.microsoft.com/office/drawing/2014/chart" uri="{C3380CC4-5D6E-409C-BE32-E72D297353CC}">
              <c16:uniqueId val="{00000002-0BFF-E247-9C22-E0F1A7BA7548}"/>
            </c:ext>
          </c:extLst>
        </c:ser>
        <c:ser>
          <c:idx val="3"/>
          <c:order val="3"/>
          <c:tx>
            <c:strRef>
              <c:f>Sheet1!$E$1</c:f>
              <c:strCache>
                <c:ptCount val="1"/>
                <c:pt idx="0">
                  <c:v>China</c:v>
                </c:pt>
              </c:strCache>
            </c:strRef>
          </c:tx>
          <c:spPr>
            <a:ln w="57150" cap="rnd">
              <a:solidFill>
                <a:srgbClr val="FF0000"/>
              </a:solidFill>
              <a:prstDash val="solid"/>
              <a:round/>
            </a:ln>
            <a:effectLst/>
          </c:spPr>
          <c:marker>
            <c:symbol val="none"/>
          </c:marker>
          <c:dLbls>
            <c:dLbl>
              <c:idx val="24"/>
              <c:layout>
                <c:manualLayout>
                  <c:x val="-6.0018463947925866E-3"/>
                  <c:y val="-3.0360932152335866E-2"/>
                </c:manualLayout>
              </c:layout>
              <c:tx>
                <c:rich>
                  <a:bodyPr/>
                  <a:lstStyle/>
                  <a:p>
                    <a:r>
                      <a:rPr lang="en-US" dirty="0"/>
                      <a:t>2.11%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FF-E247-9C22-E0F1A7BA7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Sheet1!$E$2:$E$27</c:f>
              <c:numCache>
                <c:formatCode>General</c:formatCode>
                <c:ptCount val="26"/>
                <c:pt idx="0">
                  <c:v>0.7</c:v>
                </c:pt>
                <c:pt idx="1">
                  <c:v>0.72</c:v>
                </c:pt>
                <c:pt idx="2">
                  <c:v>0.7</c:v>
                </c:pt>
                <c:pt idx="3">
                  <c:v>0.63</c:v>
                </c:pt>
                <c:pt idx="4">
                  <c:v>0.56999999999999995</c:v>
                </c:pt>
                <c:pt idx="5">
                  <c:v>0.56000000000000005</c:v>
                </c:pt>
                <c:pt idx="6">
                  <c:v>0.64</c:v>
                </c:pt>
                <c:pt idx="7">
                  <c:v>0.65</c:v>
                </c:pt>
                <c:pt idx="8">
                  <c:v>0.75</c:v>
                </c:pt>
                <c:pt idx="9">
                  <c:v>0.89</c:v>
                </c:pt>
                <c:pt idx="10">
                  <c:v>0.94</c:v>
                </c:pt>
                <c:pt idx="11">
                  <c:v>1.06</c:v>
                </c:pt>
                <c:pt idx="12">
                  <c:v>1.1200000000000001</c:v>
                </c:pt>
                <c:pt idx="13">
                  <c:v>1.21</c:v>
                </c:pt>
                <c:pt idx="14">
                  <c:v>1.31</c:v>
                </c:pt>
                <c:pt idx="15">
                  <c:v>1.37</c:v>
                </c:pt>
                <c:pt idx="16">
                  <c:v>1.37</c:v>
                </c:pt>
                <c:pt idx="17">
                  <c:v>1.44</c:v>
                </c:pt>
                <c:pt idx="18">
                  <c:v>1.66</c:v>
                </c:pt>
                <c:pt idx="19">
                  <c:v>1.71</c:v>
                </c:pt>
                <c:pt idx="20">
                  <c:v>1.78</c:v>
                </c:pt>
                <c:pt idx="21">
                  <c:v>1.91</c:v>
                </c:pt>
                <c:pt idx="22">
                  <c:v>1.99</c:v>
                </c:pt>
                <c:pt idx="23">
                  <c:v>2.02</c:v>
                </c:pt>
                <c:pt idx="24">
                  <c:v>2.0699999999999998</c:v>
                </c:pt>
                <c:pt idx="25">
                  <c:v>2.11</c:v>
                </c:pt>
              </c:numCache>
            </c:numRef>
          </c:val>
          <c:smooth val="0"/>
          <c:extLst>
            <c:ext xmlns:c16="http://schemas.microsoft.com/office/drawing/2014/chart" uri="{C3380CC4-5D6E-409C-BE32-E72D297353CC}">
              <c16:uniqueId val="{00000003-0BFF-E247-9C22-E0F1A7BA7548}"/>
            </c:ext>
          </c:extLst>
        </c:ser>
        <c:ser>
          <c:idx val="4"/>
          <c:order val="4"/>
          <c:tx>
            <c:strRef>
              <c:f>Sheet1!$F$1</c:f>
              <c:strCache>
                <c:ptCount val="1"/>
                <c:pt idx="0">
                  <c:v>South Korea</c:v>
                </c:pt>
              </c:strCache>
            </c:strRef>
          </c:tx>
          <c:spPr>
            <a:ln w="28575" cap="rnd">
              <a:solidFill>
                <a:schemeClr val="accent1">
                  <a:lumMod val="50000"/>
                </a:schemeClr>
              </a:solidFill>
              <a:prstDash val="sysDash"/>
              <a:round/>
            </a:ln>
            <a:effectLst/>
          </c:spPr>
          <c:marker>
            <c:symbol val="none"/>
          </c:marker>
          <c:dLbls>
            <c:dLbl>
              <c:idx val="24"/>
              <c:layout>
                <c:manualLayout>
                  <c:x val="-1.0503231190886834E-2"/>
                  <c:y val="-2.760084741121439E-2"/>
                </c:manualLayout>
              </c:layout>
              <c:tx>
                <c:rich>
                  <a:bodyPr/>
                  <a:lstStyle/>
                  <a:p>
                    <a:r>
                      <a:rPr lang="en-US" dirty="0"/>
                      <a:t>4.23%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FF-E247-9C22-E0F1A7BA7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Sheet1!$F$2:$F$27</c:f>
              <c:numCache>
                <c:formatCode>General</c:formatCode>
                <c:ptCount val="26"/>
                <c:pt idx="0">
                  <c:v>1.74</c:v>
                </c:pt>
                <c:pt idx="1">
                  <c:v>1.83</c:v>
                </c:pt>
                <c:pt idx="2">
                  <c:v>1.98</c:v>
                </c:pt>
                <c:pt idx="3">
                  <c:v>2.16</c:v>
                </c:pt>
                <c:pt idx="4">
                  <c:v>2.2000000000000002</c:v>
                </c:pt>
                <c:pt idx="5">
                  <c:v>2.2599999999999998</c:v>
                </c:pt>
                <c:pt idx="6">
                  <c:v>2.2999999999999998</c:v>
                </c:pt>
                <c:pt idx="7">
                  <c:v>2.16</c:v>
                </c:pt>
                <c:pt idx="8">
                  <c:v>2.0699999999999998</c:v>
                </c:pt>
                <c:pt idx="9">
                  <c:v>2.1800000000000002</c:v>
                </c:pt>
                <c:pt idx="10">
                  <c:v>2.34</c:v>
                </c:pt>
                <c:pt idx="11">
                  <c:v>2.27</c:v>
                </c:pt>
                <c:pt idx="12">
                  <c:v>2.35</c:v>
                </c:pt>
                <c:pt idx="13">
                  <c:v>2.5299999999999998</c:v>
                </c:pt>
                <c:pt idx="14">
                  <c:v>2.63</c:v>
                </c:pt>
                <c:pt idx="15">
                  <c:v>2.83</c:v>
                </c:pt>
                <c:pt idx="16">
                  <c:v>3</c:v>
                </c:pt>
                <c:pt idx="17">
                  <c:v>3.12</c:v>
                </c:pt>
                <c:pt idx="18">
                  <c:v>3.29</c:v>
                </c:pt>
                <c:pt idx="19">
                  <c:v>3.47</c:v>
                </c:pt>
                <c:pt idx="20">
                  <c:v>3.74</c:v>
                </c:pt>
                <c:pt idx="21">
                  <c:v>4.03</c:v>
                </c:pt>
                <c:pt idx="22">
                  <c:v>4.1500000000000004</c:v>
                </c:pt>
                <c:pt idx="23">
                  <c:v>4.29</c:v>
                </c:pt>
                <c:pt idx="24">
                  <c:v>4.2300000000000004</c:v>
                </c:pt>
                <c:pt idx="25">
                  <c:v>4.2300000000000004</c:v>
                </c:pt>
              </c:numCache>
            </c:numRef>
          </c:val>
          <c:smooth val="0"/>
          <c:extLst>
            <c:ext xmlns:c16="http://schemas.microsoft.com/office/drawing/2014/chart" uri="{C3380CC4-5D6E-409C-BE32-E72D297353CC}">
              <c16:uniqueId val="{00000004-0BFF-E247-9C22-E0F1A7BA7548}"/>
            </c:ext>
          </c:extLst>
        </c:ser>
        <c:ser>
          <c:idx val="5"/>
          <c:order val="5"/>
          <c:tx>
            <c:strRef>
              <c:f>Sheet1!$G$1</c:f>
              <c:strCache>
                <c:ptCount val="1"/>
                <c:pt idx="0">
                  <c:v>Japan</c:v>
                </c:pt>
              </c:strCache>
            </c:strRef>
          </c:tx>
          <c:spPr>
            <a:ln w="53975" cap="rnd">
              <a:solidFill>
                <a:srgbClr val="FF0000"/>
              </a:solidFill>
              <a:prstDash val="sysDash"/>
              <a:round/>
            </a:ln>
            <a:effectLst/>
          </c:spPr>
          <c:marker>
            <c:symbol val="none"/>
          </c:marker>
          <c:cat>
            <c:numRef>
              <c:f>Sheet1!$A$2:$A$27</c:f>
              <c:numCache>
                <c:formatCode>General</c:formatCod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numCache>
            </c:numRef>
          </c:cat>
          <c:val>
            <c:numRef>
              <c:f>Sheet1!$G$2:$G$27</c:f>
              <c:numCache>
                <c:formatCode>General</c:formatCode>
                <c:ptCount val="26"/>
                <c:pt idx="0">
                  <c:v>2.68</c:v>
                </c:pt>
                <c:pt idx="1">
                  <c:v>2.63</c:v>
                </c:pt>
                <c:pt idx="2">
                  <c:v>2.57</c:v>
                </c:pt>
                <c:pt idx="3">
                  <c:v>2.52</c:v>
                </c:pt>
                <c:pt idx="4">
                  <c:v>2.61</c:v>
                </c:pt>
                <c:pt idx="5">
                  <c:v>2.69</c:v>
                </c:pt>
                <c:pt idx="6">
                  <c:v>2.77</c:v>
                </c:pt>
                <c:pt idx="7">
                  <c:v>2.87</c:v>
                </c:pt>
                <c:pt idx="8">
                  <c:v>2.89</c:v>
                </c:pt>
                <c:pt idx="9">
                  <c:v>2.91</c:v>
                </c:pt>
                <c:pt idx="10">
                  <c:v>2.97</c:v>
                </c:pt>
                <c:pt idx="11">
                  <c:v>3.01</c:v>
                </c:pt>
                <c:pt idx="12">
                  <c:v>3.04</c:v>
                </c:pt>
                <c:pt idx="13">
                  <c:v>3.03</c:v>
                </c:pt>
                <c:pt idx="14">
                  <c:v>3.18</c:v>
                </c:pt>
                <c:pt idx="15">
                  <c:v>3.28</c:v>
                </c:pt>
                <c:pt idx="16">
                  <c:v>3.34</c:v>
                </c:pt>
                <c:pt idx="17">
                  <c:v>3.34</c:v>
                </c:pt>
                <c:pt idx="18">
                  <c:v>3.23</c:v>
                </c:pt>
                <c:pt idx="19">
                  <c:v>3.14</c:v>
                </c:pt>
                <c:pt idx="20">
                  <c:v>3.24</c:v>
                </c:pt>
                <c:pt idx="21">
                  <c:v>3.21</c:v>
                </c:pt>
                <c:pt idx="22">
                  <c:v>3.31</c:v>
                </c:pt>
                <c:pt idx="23">
                  <c:v>3.4</c:v>
                </c:pt>
                <c:pt idx="24">
                  <c:v>3.28</c:v>
                </c:pt>
                <c:pt idx="25">
                  <c:v>3.14</c:v>
                </c:pt>
              </c:numCache>
            </c:numRef>
          </c:val>
          <c:smooth val="0"/>
          <c:extLst>
            <c:ext xmlns:c16="http://schemas.microsoft.com/office/drawing/2014/chart" uri="{C3380CC4-5D6E-409C-BE32-E72D297353CC}">
              <c16:uniqueId val="{00000000-1154-404F-93B7-75D0A1218220}"/>
            </c:ext>
          </c:extLst>
        </c:ser>
        <c:dLbls>
          <c:showLegendKey val="0"/>
          <c:showVal val="0"/>
          <c:showCatName val="0"/>
          <c:showSerName val="0"/>
          <c:showPercent val="0"/>
          <c:showBubbleSize val="0"/>
        </c:dLbls>
        <c:smooth val="0"/>
        <c:axId val="372188896"/>
        <c:axId val="372190592"/>
      </c:lineChart>
      <c:catAx>
        <c:axId val="372188896"/>
        <c:scaling>
          <c:orientation val="minMax"/>
        </c:scaling>
        <c:delete val="0"/>
        <c:axPos val="b"/>
        <c:numFmt formatCode="General" sourceLinked="1"/>
        <c:majorTickMark val="none"/>
        <c:minorTickMark val="none"/>
        <c:tickLblPos val="nextTo"/>
        <c:spPr>
          <a:noFill/>
          <a:ln w="3175" cap="flat" cmpd="sng" algn="ctr">
            <a:solidFill>
              <a:srgbClr val="FF0000"/>
            </a:solidFill>
            <a:round/>
          </a:ln>
          <a:effectLst/>
        </c:spPr>
        <c:txPr>
          <a:bodyPr rot="-22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2190592"/>
        <c:crosses val="autoZero"/>
        <c:auto val="1"/>
        <c:lblAlgn val="ctr"/>
        <c:lblOffset val="100"/>
        <c:noMultiLvlLbl val="0"/>
      </c:catAx>
      <c:valAx>
        <c:axId val="372190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2188896"/>
        <c:crosses val="autoZero"/>
        <c:crossBetween val="between"/>
      </c:valAx>
      <c:spPr>
        <a:solidFill>
          <a:schemeClr val="bg1">
            <a:lumMod val="85000"/>
            <a:alpha val="50000"/>
          </a:schemeClr>
        </a:solidFill>
        <a:ln w="3175">
          <a:solidFill>
            <a:srgbClr val="FF0000"/>
          </a:solidFill>
        </a:ln>
        <a:effectLst/>
      </c:spPr>
    </c:plotArea>
    <c:legend>
      <c:legendPos val="b"/>
      <c:layout>
        <c:manualLayout>
          <c:xMode val="edge"/>
          <c:yMode val="edge"/>
          <c:x val="7.8333699954224442E-2"/>
          <c:y val="5.4795603732877528E-2"/>
          <c:w val="0.86996442736476842"/>
          <c:h val="5.332907516312288E-2"/>
        </c:manualLayout>
      </c:layout>
      <c:overlay val="0"/>
      <c:spPr>
        <a:solidFill>
          <a:schemeClr val="bg1"/>
        </a:solidFill>
        <a:ln w="3175">
          <a:solidFill>
            <a:schemeClr val="bg1">
              <a:lumMod val="6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c:v>
                </c:pt>
              </c:strCache>
            </c:strRef>
          </c:tx>
          <c:spPr>
            <a:solidFill>
              <a:srgbClr val="002060"/>
            </a:solidFill>
            <a:ln>
              <a:noFill/>
            </a:ln>
            <a:effectLst/>
          </c:spPr>
          <c:invertIfNegative val="0"/>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0-31CB-1348-A291-CCF268E8A5E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United States</c:v>
                </c:pt>
                <c:pt idx="1">
                  <c:v>China</c:v>
                </c:pt>
                <c:pt idx="2">
                  <c:v>Japan</c:v>
                </c:pt>
                <c:pt idx="3">
                  <c:v>Germany</c:v>
                </c:pt>
                <c:pt idx="4">
                  <c:v>South Korea</c:v>
                </c:pt>
                <c:pt idx="5">
                  <c:v>France</c:v>
                </c:pt>
                <c:pt idx="6">
                  <c:v>UK</c:v>
                </c:pt>
                <c:pt idx="7">
                  <c:v>Russia</c:v>
                </c:pt>
                <c:pt idx="8">
                  <c:v>Taiwan</c:v>
                </c:pt>
                <c:pt idx="9">
                  <c:v>Italy</c:v>
                </c:pt>
                <c:pt idx="10">
                  <c:v>Canada</c:v>
                </c:pt>
                <c:pt idx="11">
                  <c:v>Spain</c:v>
                </c:pt>
                <c:pt idx="12">
                  <c:v>Turkey</c:v>
                </c:pt>
                <c:pt idx="13">
                  <c:v>Netherlands</c:v>
                </c:pt>
              </c:strCache>
            </c:strRef>
          </c:cat>
          <c:val>
            <c:numRef>
              <c:f>Sheet1!$B$2:$B$15</c:f>
              <c:numCache>
                <c:formatCode>General</c:formatCode>
                <c:ptCount val="14"/>
                <c:pt idx="0">
                  <c:v>464.3</c:v>
                </c:pt>
                <c:pt idx="1">
                  <c:v>410.2</c:v>
                </c:pt>
                <c:pt idx="2">
                  <c:v>149.5</c:v>
                </c:pt>
                <c:pt idx="3">
                  <c:v>104.1</c:v>
                </c:pt>
                <c:pt idx="4">
                  <c:v>75.900000000000006</c:v>
                </c:pt>
                <c:pt idx="5">
                  <c:v>55.8</c:v>
                </c:pt>
                <c:pt idx="6">
                  <c:v>42.9</c:v>
                </c:pt>
                <c:pt idx="7">
                  <c:v>37.200000000000003</c:v>
                </c:pt>
                <c:pt idx="8">
                  <c:v>32.5</c:v>
                </c:pt>
                <c:pt idx="9">
                  <c:v>26.1</c:v>
                </c:pt>
                <c:pt idx="10">
                  <c:v>24.7</c:v>
                </c:pt>
                <c:pt idx="11">
                  <c:v>18</c:v>
                </c:pt>
                <c:pt idx="12">
                  <c:v>17.3</c:v>
                </c:pt>
                <c:pt idx="13">
                  <c:v>16</c:v>
                </c:pt>
              </c:numCache>
            </c:numRef>
          </c:val>
          <c:extLst>
            <c:ext xmlns:c16="http://schemas.microsoft.com/office/drawing/2014/chart" uri="{C3380CC4-5D6E-409C-BE32-E72D297353CC}">
              <c16:uniqueId val="{00000000-7745-6644-A081-3833C1E344FC}"/>
            </c:ext>
          </c:extLst>
        </c:ser>
        <c:dLbls>
          <c:showLegendKey val="0"/>
          <c:showVal val="0"/>
          <c:showCatName val="0"/>
          <c:showSerName val="0"/>
          <c:showPercent val="0"/>
          <c:showBubbleSize val="0"/>
        </c:dLbls>
        <c:gapWidth val="100"/>
        <c:overlap val="-29"/>
        <c:axId val="666172384"/>
        <c:axId val="666174064"/>
      </c:barChart>
      <c:catAx>
        <c:axId val="66617238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6174064"/>
        <c:crosses val="autoZero"/>
        <c:auto val="1"/>
        <c:lblAlgn val="ctr"/>
        <c:lblOffset val="100"/>
        <c:noMultiLvlLbl val="0"/>
      </c:catAx>
      <c:valAx>
        <c:axId val="66617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6172384"/>
        <c:crosses val="autoZero"/>
        <c:crossBetween val="between"/>
      </c:valAx>
      <c:spPr>
        <a:solidFill>
          <a:schemeClr val="bg1">
            <a:lumMod val="85000"/>
            <a:alpha val="50000"/>
          </a:schemeClr>
        </a:solidFill>
        <a:ln w="31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5133177797218"/>
          <c:y val="0.11988785591044381"/>
          <c:w val="0.79781860600758248"/>
          <c:h val="0.77022613750929914"/>
        </c:manualLayout>
      </c:layout>
      <c:barChart>
        <c:barDir val="bar"/>
        <c:grouping val="clustered"/>
        <c:varyColors val="0"/>
        <c:ser>
          <c:idx val="0"/>
          <c:order val="0"/>
          <c:tx>
            <c:strRef>
              <c:f>Sheet1!$B$1</c:f>
              <c:strCache>
                <c:ptCount val="1"/>
                <c:pt idx="0">
                  <c:v>2003</c:v>
                </c:pt>
              </c:strCache>
            </c:strRef>
          </c:tx>
          <c:spPr>
            <a:solidFill>
              <a:schemeClr val="bg1"/>
            </a:solidFill>
            <a:ln w="3175">
              <a:solidFill>
                <a:schemeClr val="accent1">
                  <a:lumMod val="75000"/>
                </a:schemeClr>
              </a:solidFill>
            </a:ln>
            <a:effectLst/>
          </c:spPr>
          <c:invertIfNegative val="0"/>
          <c:dLbls>
            <c:dLbl>
              <c:idx val="0"/>
              <c:layout>
                <c:manualLayout>
                  <c:x val="-4.4753086419753084E-2"/>
                  <c:y val="-5.8926685878784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9C-5244-86FD-BD1113B747FD}"/>
                </c:ext>
              </c:extLst>
            </c:dLbl>
            <c:dLbl>
              <c:idx val="1"/>
              <c:layout>
                <c:manualLayout>
                  <c:x val="0"/>
                  <c:y val="2.5254293948050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99C-5244-86FD-BD1113B747FD}"/>
                </c:ext>
              </c:extLst>
            </c:dLbl>
            <c:dLbl>
              <c:idx val="2"/>
              <c:layout>
                <c:manualLayout>
                  <c:x val="4.6296296296296294E-3"/>
                  <c:y val="2.5254293948050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9C-5244-86FD-BD1113B747FD}"/>
                </c:ext>
              </c:extLst>
            </c:dLbl>
            <c:dLbl>
              <c:idx val="3"/>
              <c:layout>
                <c:manualLayout>
                  <c:x val="3.0864197530864196E-3"/>
                  <c:y val="2.5254293948050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9C-5244-86FD-BD1113B747FD}"/>
                </c:ext>
              </c:extLst>
            </c:dLbl>
            <c:dLbl>
              <c:idx val="4"/>
              <c:layout>
                <c:manualLayout>
                  <c:x val="0"/>
                  <c:y val="2.8060326608944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9C-5244-86FD-BD1113B747FD}"/>
                </c:ext>
              </c:extLst>
            </c:dLbl>
            <c:dLbl>
              <c:idx val="5"/>
              <c:layout>
                <c:manualLayout>
                  <c:x val="-5.658370848008886E-17"/>
                  <c:y val="3.647842459162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9C-5244-86FD-BD1113B747FD}"/>
                </c:ext>
              </c:extLst>
            </c:dLbl>
            <c:dLbl>
              <c:idx val="6"/>
              <c:layout>
                <c:manualLayout>
                  <c:x val="0"/>
                  <c:y val="3.9284457252522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9C-5244-86FD-BD1113B747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China</c:v>
                </c:pt>
                <c:pt idx="1">
                  <c:v>Japan</c:v>
                </c:pt>
                <c:pt idx="2">
                  <c:v>South Korea</c:v>
                </c:pt>
                <c:pt idx="3">
                  <c:v>Taiwan</c:v>
                </c:pt>
                <c:pt idx="4">
                  <c:v>Singapore</c:v>
                </c:pt>
                <c:pt idx="5">
                  <c:v>UK</c:v>
                </c:pt>
                <c:pt idx="6">
                  <c:v>USA</c:v>
                </c:pt>
              </c:strCache>
            </c:strRef>
          </c:cat>
          <c:val>
            <c:numRef>
              <c:f>Sheet1!$B$2:$B$8</c:f>
              <c:numCache>
                <c:formatCode>#,##0</c:formatCode>
                <c:ptCount val="7"/>
                <c:pt idx="0">
                  <c:v>86621</c:v>
                </c:pt>
                <c:pt idx="1">
                  <c:v>97235</c:v>
                </c:pt>
                <c:pt idx="2">
                  <c:v>23201</c:v>
                </c:pt>
                <c:pt idx="3">
                  <c:v>15807</c:v>
                </c:pt>
                <c:pt idx="4" formatCode="General">
                  <c:v>6037</c:v>
                </c:pt>
                <c:pt idx="5">
                  <c:v>74600</c:v>
                </c:pt>
                <c:pt idx="6">
                  <c:v>321766</c:v>
                </c:pt>
              </c:numCache>
            </c:numRef>
          </c:val>
          <c:extLst>
            <c:ext xmlns:c16="http://schemas.microsoft.com/office/drawing/2014/chart" uri="{C3380CC4-5D6E-409C-BE32-E72D297353CC}">
              <c16:uniqueId val="{00000000-E99C-5244-86FD-BD1113B747FD}"/>
            </c:ext>
          </c:extLst>
        </c:ser>
        <c:ser>
          <c:idx val="1"/>
          <c:order val="1"/>
          <c:tx>
            <c:strRef>
              <c:f>Sheet1!$C$1</c:f>
              <c:strCache>
                <c:ptCount val="1"/>
                <c:pt idx="0">
                  <c:v>2016</c:v>
                </c:pt>
              </c:strCache>
            </c:strRef>
          </c:tx>
          <c:spPr>
            <a:solidFill>
              <a:srgbClr val="FF0000"/>
            </a:solidFill>
            <a:ln>
              <a:noFill/>
            </a:ln>
            <a:effectLst/>
          </c:spPr>
          <c:invertIfNegative val="0"/>
          <c:dLbls>
            <c:dLbl>
              <c:idx val="0"/>
              <c:layout>
                <c:manualLayout>
                  <c:x val="-5.5555555555555552E-2"/>
                  <c:y val="-3.928445725252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99C-5244-86FD-BD1113B747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China</c:v>
                </c:pt>
                <c:pt idx="1">
                  <c:v>Japan</c:v>
                </c:pt>
                <c:pt idx="2">
                  <c:v>South Korea</c:v>
                </c:pt>
                <c:pt idx="3">
                  <c:v>Taiwan</c:v>
                </c:pt>
                <c:pt idx="4">
                  <c:v>Singapore</c:v>
                </c:pt>
                <c:pt idx="5">
                  <c:v>UK</c:v>
                </c:pt>
                <c:pt idx="6">
                  <c:v>USA</c:v>
                </c:pt>
              </c:strCache>
            </c:strRef>
          </c:cat>
          <c:val>
            <c:numRef>
              <c:f>Sheet1!$C$2:$C$8</c:f>
              <c:numCache>
                <c:formatCode>#,##0</c:formatCode>
                <c:ptCount val="7"/>
                <c:pt idx="0">
                  <c:v>426165</c:v>
                </c:pt>
                <c:pt idx="1">
                  <c:v>96536</c:v>
                </c:pt>
                <c:pt idx="2">
                  <c:v>63063</c:v>
                </c:pt>
                <c:pt idx="3">
                  <c:v>27385</c:v>
                </c:pt>
                <c:pt idx="4">
                  <c:v>11254</c:v>
                </c:pt>
                <c:pt idx="5">
                  <c:v>97527</c:v>
                </c:pt>
                <c:pt idx="6">
                  <c:v>408985</c:v>
                </c:pt>
              </c:numCache>
            </c:numRef>
          </c:val>
          <c:extLst>
            <c:ext xmlns:c16="http://schemas.microsoft.com/office/drawing/2014/chart" uri="{C3380CC4-5D6E-409C-BE32-E72D297353CC}">
              <c16:uniqueId val="{00000001-E99C-5244-86FD-BD1113B747FD}"/>
            </c:ext>
          </c:extLst>
        </c:ser>
        <c:ser>
          <c:idx val="2"/>
          <c:order val="2"/>
          <c:tx>
            <c:strRef>
              <c:f>Sheet1!$D$1</c:f>
              <c:strCache>
                <c:ptCount val="1"/>
              </c:strCache>
            </c:strRef>
          </c:tx>
          <c:spPr>
            <a:solidFill>
              <a:schemeClr val="accent3"/>
            </a:solidFill>
            <a:ln>
              <a:noFill/>
            </a:ln>
            <a:effectLst/>
          </c:spPr>
          <c:invertIfNegative val="0"/>
          <c:cat>
            <c:strRef>
              <c:f>Sheet1!$A$2:$A$8</c:f>
              <c:strCache>
                <c:ptCount val="7"/>
                <c:pt idx="0">
                  <c:v>China</c:v>
                </c:pt>
                <c:pt idx="1">
                  <c:v>Japan</c:v>
                </c:pt>
                <c:pt idx="2">
                  <c:v>South Korea</c:v>
                </c:pt>
                <c:pt idx="3">
                  <c:v>Taiwan</c:v>
                </c:pt>
                <c:pt idx="4">
                  <c:v>Singapore</c:v>
                </c:pt>
                <c:pt idx="5">
                  <c:v>UK</c:v>
                </c:pt>
                <c:pt idx="6">
                  <c:v>USA</c:v>
                </c:pt>
              </c:strCache>
            </c:strRef>
          </c:cat>
          <c:val>
            <c:numRef>
              <c:f>Sheet1!$D$2:$D$8</c:f>
              <c:numCache>
                <c:formatCode>General</c:formatCode>
                <c:ptCount val="7"/>
                <c:pt idx="0">
                  <c:v>2</c:v>
                </c:pt>
                <c:pt idx="1">
                  <c:v>2</c:v>
                </c:pt>
                <c:pt idx="2">
                  <c:v>3</c:v>
                </c:pt>
                <c:pt idx="3">
                  <c:v>5</c:v>
                </c:pt>
              </c:numCache>
            </c:numRef>
          </c:val>
          <c:extLst>
            <c:ext xmlns:c16="http://schemas.microsoft.com/office/drawing/2014/chart" uri="{C3380CC4-5D6E-409C-BE32-E72D297353CC}">
              <c16:uniqueId val="{00000002-E99C-5244-86FD-BD1113B747FD}"/>
            </c:ext>
          </c:extLst>
        </c:ser>
        <c:ser>
          <c:idx val="3"/>
          <c:order val="3"/>
          <c:tx>
            <c:strRef>
              <c:f>Sheet1!$E$1</c:f>
              <c:strCache>
                <c:ptCount val="1"/>
              </c:strCache>
            </c:strRef>
          </c:tx>
          <c:spPr>
            <a:solidFill>
              <a:schemeClr val="accent4"/>
            </a:solidFill>
            <a:ln>
              <a:noFill/>
            </a:ln>
            <a:effectLst/>
          </c:spPr>
          <c:invertIfNegative val="0"/>
          <c:cat>
            <c:strRef>
              <c:f>Sheet1!$A$2:$A$8</c:f>
              <c:strCache>
                <c:ptCount val="7"/>
                <c:pt idx="0">
                  <c:v>China</c:v>
                </c:pt>
                <c:pt idx="1">
                  <c:v>Japan</c:v>
                </c:pt>
                <c:pt idx="2">
                  <c:v>South Korea</c:v>
                </c:pt>
                <c:pt idx="3">
                  <c:v>Taiwan</c:v>
                </c:pt>
                <c:pt idx="4">
                  <c:v>Singapore</c:v>
                </c:pt>
                <c:pt idx="5">
                  <c:v>UK</c:v>
                </c:pt>
                <c:pt idx="6">
                  <c:v>USA</c:v>
                </c:pt>
              </c:strCache>
            </c:strRef>
          </c:cat>
          <c:val>
            <c:numRef>
              <c:f>Sheet1!$E$2:$E$8</c:f>
              <c:numCache>
                <c:formatCode>General</c:formatCode>
                <c:ptCount val="7"/>
              </c:numCache>
            </c:numRef>
          </c:val>
          <c:extLst>
            <c:ext xmlns:c16="http://schemas.microsoft.com/office/drawing/2014/chart" uri="{C3380CC4-5D6E-409C-BE32-E72D297353CC}">
              <c16:uniqueId val="{00000003-E99C-5244-86FD-BD1113B747FD}"/>
            </c:ext>
          </c:extLst>
        </c:ser>
        <c:ser>
          <c:idx val="4"/>
          <c:order val="4"/>
          <c:tx>
            <c:strRef>
              <c:f>Sheet1!$F$1</c:f>
              <c:strCache>
                <c:ptCount val="1"/>
              </c:strCache>
            </c:strRef>
          </c:tx>
          <c:spPr>
            <a:solidFill>
              <a:schemeClr val="accent5"/>
            </a:solidFill>
            <a:ln>
              <a:noFill/>
            </a:ln>
            <a:effectLst/>
          </c:spPr>
          <c:invertIfNegative val="0"/>
          <c:cat>
            <c:strRef>
              <c:f>Sheet1!$A$2:$A$8</c:f>
              <c:strCache>
                <c:ptCount val="7"/>
                <c:pt idx="0">
                  <c:v>China</c:v>
                </c:pt>
                <c:pt idx="1">
                  <c:v>Japan</c:v>
                </c:pt>
                <c:pt idx="2">
                  <c:v>South Korea</c:v>
                </c:pt>
                <c:pt idx="3">
                  <c:v>Taiwan</c:v>
                </c:pt>
                <c:pt idx="4">
                  <c:v>Singapore</c:v>
                </c:pt>
                <c:pt idx="5">
                  <c:v>UK</c:v>
                </c:pt>
                <c:pt idx="6">
                  <c:v>USA</c:v>
                </c:pt>
              </c:strCache>
            </c:strRef>
          </c:cat>
          <c:val>
            <c:numRef>
              <c:f>Sheet1!$F$2:$F$8</c:f>
              <c:numCache>
                <c:formatCode>General</c:formatCode>
                <c:ptCount val="7"/>
              </c:numCache>
            </c:numRef>
          </c:val>
          <c:extLst>
            <c:ext xmlns:c16="http://schemas.microsoft.com/office/drawing/2014/chart" uri="{C3380CC4-5D6E-409C-BE32-E72D297353CC}">
              <c16:uniqueId val="{00000004-E99C-5244-86FD-BD1113B747FD}"/>
            </c:ext>
          </c:extLst>
        </c:ser>
        <c:ser>
          <c:idx val="5"/>
          <c:order val="5"/>
          <c:tx>
            <c:strRef>
              <c:f>Sheet1!$G$1</c:f>
              <c:strCache>
                <c:ptCount val="1"/>
              </c:strCache>
            </c:strRef>
          </c:tx>
          <c:spPr>
            <a:solidFill>
              <a:schemeClr val="accent6"/>
            </a:solidFill>
            <a:ln>
              <a:noFill/>
            </a:ln>
            <a:effectLst/>
          </c:spPr>
          <c:invertIfNegative val="0"/>
          <c:cat>
            <c:strRef>
              <c:f>Sheet1!$A$2:$A$8</c:f>
              <c:strCache>
                <c:ptCount val="7"/>
                <c:pt idx="0">
                  <c:v>China</c:v>
                </c:pt>
                <c:pt idx="1">
                  <c:v>Japan</c:v>
                </c:pt>
                <c:pt idx="2">
                  <c:v>South Korea</c:v>
                </c:pt>
                <c:pt idx="3">
                  <c:v>Taiwan</c:v>
                </c:pt>
                <c:pt idx="4">
                  <c:v>Singapore</c:v>
                </c:pt>
                <c:pt idx="5">
                  <c:v>UK</c:v>
                </c:pt>
                <c:pt idx="6">
                  <c:v>USA</c:v>
                </c:pt>
              </c:strCache>
            </c:strRef>
          </c:cat>
          <c:val>
            <c:numRef>
              <c:f>Sheet1!$G$2:$G$8</c:f>
              <c:numCache>
                <c:formatCode>General</c:formatCode>
                <c:ptCount val="7"/>
              </c:numCache>
            </c:numRef>
          </c:val>
          <c:extLst>
            <c:ext xmlns:c16="http://schemas.microsoft.com/office/drawing/2014/chart" uri="{C3380CC4-5D6E-409C-BE32-E72D297353CC}">
              <c16:uniqueId val="{00000005-E99C-5244-86FD-BD1113B747FD}"/>
            </c:ext>
          </c:extLst>
        </c:ser>
        <c:ser>
          <c:idx val="6"/>
          <c:order val="6"/>
          <c:tx>
            <c:strRef>
              <c:f>Sheet1!$H$1</c:f>
              <c:strCache>
                <c:ptCount val="1"/>
              </c:strCache>
            </c:strRef>
          </c:tx>
          <c:spPr>
            <a:solidFill>
              <a:schemeClr val="accent1">
                <a:lumMod val="60000"/>
              </a:schemeClr>
            </a:solidFill>
            <a:ln>
              <a:noFill/>
            </a:ln>
            <a:effectLst/>
          </c:spPr>
          <c:invertIfNegative val="0"/>
          <c:cat>
            <c:strRef>
              <c:f>Sheet1!$A$2:$A$8</c:f>
              <c:strCache>
                <c:ptCount val="7"/>
                <c:pt idx="0">
                  <c:v>China</c:v>
                </c:pt>
                <c:pt idx="1">
                  <c:v>Japan</c:v>
                </c:pt>
                <c:pt idx="2">
                  <c:v>South Korea</c:v>
                </c:pt>
                <c:pt idx="3">
                  <c:v>Taiwan</c:v>
                </c:pt>
                <c:pt idx="4">
                  <c:v>Singapore</c:v>
                </c:pt>
                <c:pt idx="5">
                  <c:v>UK</c:v>
                </c:pt>
                <c:pt idx="6">
                  <c:v>USA</c:v>
                </c:pt>
              </c:strCache>
            </c:strRef>
          </c:cat>
          <c:val>
            <c:numRef>
              <c:f>Sheet1!$H$2:$H$8</c:f>
              <c:numCache>
                <c:formatCode>General</c:formatCode>
                <c:ptCount val="7"/>
              </c:numCache>
            </c:numRef>
          </c:val>
          <c:extLst>
            <c:ext xmlns:c16="http://schemas.microsoft.com/office/drawing/2014/chart" uri="{C3380CC4-5D6E-409C-BE32-E72D297353CC}">
              <c16:uniqueId val="{00000006-E99C-5244-86FD-BD1113B747FD}"/>
            </c:ext>
          </c:extLst>
        </c:ser>
        <c:dLbls>
          <c:showLegendKey val="0"/>
          <c:showVal val="0"/>
          <c:showCatName val="0"/>
          <c:showSerName val="0"/>
          <c:showPercent val="0"/>
          <c:showBubbleSize val="0"/>
        </c:dLbls>
        <c:gapWidth val="0"/>
        <c:overlap val="-8"/>
        <c:axId val="1954804079"/>
        <c:axId val="1954805775"/>
      </c:barChart>
      <c:catAx>
        <c:axId val="1954804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805775"/>
        <c:crosses val="autoZero"/>
        <c:auto val="1"/>
        <c:lblAlgn val="ctr"/>
        <c:lblOffset val="100"/>
        <c:noMultiLvlLbl val="0"/>
      </c:catAx>
      <c:valAx>
        <c:axId val="19548057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4804079"/>
        <c:crosses val="autoZero"/>
        <c:crossBetween val="between"/>
      </c:valAx>
      <c:spPr>
        <a:solidFill>
          <a:schemeClr val="bg1">
            <a:lumMod val="85000"/>
            <a:alpha val="5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United States</c:v>
                </c:pt>
              </c:strCache>
            </c:strRef>
          </c:tx>
          <c:spPr>
            <a:pattFill prst="pct25">
              <a:fgClr>
                <a:srgbClr val="FF0000"/>
              </a:fgClr>
              <a:bgClr>
                <a:schemeClr val="bg1"/>
              </a:bgClr>
            </a:pattFill>
            <a:ln w="3175">
              <a:solidFill>
                <a:srgbClr val="FF0000"/>
              </a:solidFill>
            </a:ln>
            <a:effectLst/>
          </c:spP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Sheet1!$B$2:$B$15</c:f>
              <c:numCache>
                <c:formatCode>#,##0</c:formatCode>
                <c:ptCount val="14"/>
                <c:pt idx="0">
                  <c:v>321766</c:v>
                </c:pt>
                <c:pt idx="1">
                  <c:v>347874</c:v>
                </c:pt>
                <c:pt idx="2">
                  <c:v>379701</c:v>
                </c:pt>
                <c:pt idx="3">
                  <c:v>383115</c:v>
                </c:pt>
                <c:pt idx="4">
                  <c:v>389452</c:v>
                </c:pt>
                <c:pt idx="5">
                  <c:v>391933</c:v>
                </c:pt>
                <c:pt idx="6">
                  <c:v>398871</c:v>
                </c:pt>
                <c:pt idx="7">
                  <c:v>409853</c:v>
                </c:pt>
                <c:pt idx="8">
                  <c:v>424938</c:v>
                </c:pt>
                <c:pt idx="9">
                  <c:v>432312</c:v>
                </c:pt>
                <c:pt idx="10">
                  <c:v>435212</c:v>
                </c:pt>
                <c:pt idx="11">
                  <c:v>440230</c:v>
                </c:pt>
                <c:pt idx="12">
                  <c:v>429139</c:v>
                </c:pt>
                <c:pt idx="13">
                  <c:v>408985</c:v>
                </c:pt>
              </c:numCache>
            </c:numRef>
          </c:val>
          <c:extLst>
            <c:ext xmlns:c16="http://schemas.microsoft.com/office/drawing/2014/chart" uri="{C3380CC4-5D6E-409C-BE32-E72D297353CC}">
              <c16:uniqueId val="{00000000-C32D-B041-AAC7-5352F2B20DD9}"/>
            </c:ext>
          </c:extLst>
        </c:ser>
        <c:dLbls>
          <c:showLegendKey val="0"/>
          <c:showVal val="0"/>
          <c:showCatName val="0"/>
          <c:showSerName val="0"/>
          <c:showPercent val="0"/>
          <c:showBubbleSize val="0"/>
        </c:dLbls>
        <c:axId val="128864816"/>
        <c:axId val="128866512"/>
      </c:areaChart>
      <c:barChart>
        <c:barDir val="col"/>
        <c:grouping val="clustered"/>
        <c:varyColors val="0"/>
        <c:ser>
          <c:idx val="1"/>
          <c:order val="1"/>
          <c:tx>
            <c:strRef>
              <c:f>Sheet1!$C$1</c:f>
              <c:strCache>
                <c:ptCount val="1"/>
                <c:pt idx="0">
                  <c:v>China</c:v>
                </c:pt>
              </c:strCache>
            </c:strRef>
          </c:tx>
          <c:spPr>
            <a:solidFill>
              <a:srgbClr val="FF0000">
                <a:alpha val="67000"/>
              </a:srgbClr>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Sheet1!$C$2:$C$15</c:f>
              <c:numCache>
                <c:formatCode>#,##0</c:formatCode>
                <c:ptCount val="14"/>
                <c:pt idx="0">
                  <c:v>86621</c:v>
                </c:pt>
                <c:pt idx="1">
                  <c:v>119755</c:v>
                </c:pt>
                <c:pt idx="2">
                  <c:v>164747</c:v>
                </c:pt>
                <c:pt idx="3">
                  <c:v>189760</c:v>
                </c:pt>
                <c:pt idx="4">
                  <c:v>215700</c:v>
                </c:pt>
                <c:pt idx="5">
                  <c:v>249973</c:v>
                </c:pt>
                <c:pt idx="6">
                  <c:v>290330</c:v>
                </c:pt>
                <c:pt idx="7">
                  <c:v>316915</c:v>
                </c:pt>
                <c:pt idx="8">
                  <c:v>334045</c:v>
                </c:pt>
                <c:pt idx="9">
                  <c:v>332082</c:v>
                </c:pt>
                <c:pt idx="10">
                  <c:v>362973</c:v>
                </c:pt>
                <c:pt idx="11">
                  <c:v>393963</c:v>
                </c:pt>
                <c:pt idx="12">
                  <c:v>411268</c:v>
                </c:pt>
                <c:pt idx="13">
                  <c:v>426165</c:v>
                </c:pt>
              </c:numCache>
            </c:numRef>
          </c:val>
          <c:extLst>
            <c:ext xmlns:c16="http://schemas.microsoft.com/office/drawing/2014/chart" uri="{C3380CC4-5D6E-409C-BE32-E72D297353CC}">
              <c16:uniqueId val="{00000001-C32D-B041-AAC7-5352F2B20DD9}"/>
            </c:ext>
          </c:extLst>
        </c:ser>
        <c:dLbls>
          <c:showLegendKey val="0"/>
          <c:showVal val="0"/>
          <c:showCatName val="0"/>
          <c:showSerName val="0"/>
          <c:showPercent val="0"/>
          <c:showBubbleSize val="0"/>
        </c:dLbls>
        <c:gapWidth val="34"/>
        <c:overlap val="-16"/>
        <c:axId val="128864816"/>
        <c:axId val="128866512"/>
      </c:barChart>
      <c:lineChart>
        <c:grouping val="standard"/>
        <c:varyColors val="0"/>
        <c:ser>
          <c:idx val="2"/>
          <c:order val="2"/>
          <c:tx>
            <c:strRef>
              <c:f>Sheet1!$D$1</c:f>
              <c:strCache>
                <c:ptCount val="1"/>
                <c:pt idx="0">
                  <c:v>United Kingdom</c:v>
                </c:pt>
              </c:strCache>
            </c:strRef>
          </c:tx>
          <c:spPr>
            <a:ln w="53975" cap="rnd">
              <a:solidFill>
                <a:schemeClr val="tx1"/>
              </a:solidFill>
              <a:prstDash val="sysDot"/>
              <a:round/>
            </a:ln>
            <a:effectLst/>
          </c:spPr>
          <c:marker>
            <c:symbol val="none"/>
          </c:marker>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Sheet1!$D$2:$D$15</c:f>
              <c:numCache>
                <c:formatCode>#,##0</c:formatCode>
                <c:ptCount val="14"/>
                <c:pt idx="0">
                  <c:v>74600</c:v>
                </c:pt>
                <c:pt idx="1">
                  <c:v>78314</c:v>
                </c:pt>
                <c:pt idx="2">
                  <c:v>84993</c:v>
                </c:pt>
                <c:pt idx="3">
                  <c:v>88061</c:v>
                </c:pt>
                <c:pt idx="4">
                  <c:v>91352</c:v>
                </c:pt>
                <c:pt idx="5">
                  <c:v>92001</c:v>
                </c:pt>
                <c:pt idx="6">
                  <c:v>94757</c:v>
                </c:pt>
                <c:pt idx="7">
                  <c:v>95489</c:v>
                </c:pt>
                <c:pt idx="8">
                  <c:v>98480</c:v>
                </c:pt>
                <c:pt idx="9">
                  <c:v>101367</c:v>
                </c:pt>
                <c:pt idx="10">
                  <c:v>103051</c:v>
                </c:pt>
                <c:pt idx="11">
                  <c:v>102971</c:v>
                </c:pt>
                <c:pt idx="12">
                  <c:v>101407</c:v>
                </c:pt>
                <c:pt idx="13">
                  <c:v>97527</c:v>
                </c:pt>
              </c:numCache>
            </c:numRef>
          </c:val>
          <c:smooth val="0"/>
          <c:extLst>
            <c:ext xmlns:c16="http://schemas.microsoft.com/office/drawing/2014/chart" uri="{C3380CC4-5D6E-409C-BE32-E72D297353CC}">
              <c16:uniqueId val="{00000002-C32D-B041-AAC7-5352F2B20DD9}"/>
            </c:ext>
          </c:extLst>
        </c:ser>
        <c:dLbls>
          <c:showLegendKey val="0"/>
          <c:showVal val="0"/>
          <c:showCatName val="0"/>
          <c:showSerName val="0"/>
          <c:showPercent val="0"/>
          <c:showBubbleSize val="0"/>
        </c:dLbls>
        <c:marker val="1"/>
        <c:smooth val="0"/>
        <c:axId val="128864816"/>
        <c:axId val="128866512"/>
      </c:lineChart>
      <c:catAx>
        <c:axId val="128864816"/>
        <c:scaling>
          <c:orientation val="minMax"/>
        </c:scaling>
        <c:delete val="0"/>
        <c:axPos val="b"/>
        <c:numFmt formatCode="General" sourceLinked="1"/>
        <c:majorTickMark val="none"/>
        <c:minorTickMark val="none"/>
        <c:tickLblPos val="nextTo"/>
        <c:spPr>
          <a:noFill/>
          <a:ln w="3175" cap="flat" cmpd="sng" algn="ctr">
            <a:solidFill>
              <a:srgbClr val="FF0000"/>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28866512"/>
        <c:crosses val="autoZero"/>
        <c:auto val="1"/>
        <c:lblAlgn val="ctr"/>
        <c:lblOffset val="100"/>
        <c:noMultiLvlLbl val="0"/>
      </c:catAx>
      <c:valAx>
        <c:axId val="1288665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864816"/>
        <c:crosses val="autoZero"/>
        <c:crossBetween val="between"/>
      </c:valAx>
      <c:spPr>
        <a:solidFill>
          <a:schemeClr val="bg1">
            <a:lumMod val="85000"/>
            <a:alpha val="25000"/>
          </a:schemeClr>
        </a:solidFill>
        <a:ln w="3175">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co-authored papers</c:v>
                </c:pt>
              </c:strCache>
            </c:strRef>
          </c:tx>
          <c:spPr>
            <a:solidFill>
              <a:schemeClr val="accent1">
                <a:lumMod val="60000"/>
                <a:lumOff val="40000"/>
                <a:alpha val="77000"/>
              </a:schemeClr>
            </a:solidFill>
            <a:ln w="3175">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Sheet1!$B$2:$B$15</c:f>
              <c:numCache>
                <c:formatCode>#,##0</c:formatCode>
                <c:ptCount val="14"/>
                <c:pt idx="0">
                  <c:v>194398</c:v>
                </c:pt>
                <c:pt idx="1">
                  <c:v>216800</c:v>
                </c:pt>
                <c:pt idx="2">
                  <c:v>243010</c:v>
                </c:pt>
                <c:pt idx="3">
                  <c:v>261100</c:v>
                </c:pt>
                <c:pt idx="4">
                  <c:v>282138</c:v>
                </c:pt>
                <c:pt idx="5">
                  <c:v>299202</c:v>
                </c:pt>
                <c:pt idx="6">
                  <c:v>323334</c:v>
                </c:pt>
                <c:pt idx="7">
                  <c:v>343647</c:v>
                </c:pt>
                <c:pt idx="8">
                  <c:v>370287</c:v>
                </c:pt>
                <c:pt idx="9">
                  <c:v>400381</c:v>
                </c:pt>
                <c:pt idx="10">
                  <c:v>429680</c:v>
                </c:pt>
                <c:pt idx="11">
                  <c:v>464484</c:v>
                </c:pt>
                <c:pt idx="12">
                  <c:v>481060</c:v>
                </c:pt>
                <c:pt idx="13">
                  <c:v>498465</c:v>
                </c:pt>
              </c:numCache>
            </c:numRef>
          </c:val>
          <c:extLst>
            <c:ext xmlns:c16="http://schemas.microsoft.com/office/drawing/2014/chart" uri="{C3380CC4-5D6E-409C-BE32-E72D297353CC}">
              <c16:uniqueId val="{00000000-34E1-D547-8179-CED639E1D147}"/>
            </c:ext>
          </c:extLst>
        </c:ser>
        <c:dLbls>
          <c:showLegendKey val="0"/>
          <c:showVal val="0"/>
          <c:showCatName val="0"/>
          <c:showSerName val="0"/>
          <c:showPercent val="0"/>
          <c:showBubbleSize val="0"/>
        </c:dLbls>
        <c:gapWidth val="34"/>
        <c:overlap val="-27"/>
        <c:axId val="2076011727"/>
        <c:axId val="2076648079"/>
      </c:barChart>
      <c:lineChart>
        <c:grouping val="standard"/>
        <c:varyColors val="0"/>
        <c:ser>
          <c:idx val="1"/>
          <c:order val="1"/>
          <c:tx>
            <c:strRef>
              <c:f>Sheet1!$C$1</c:f>
              <c:strCache>
                <c:ptCount val="1"/>
                <c:pt idx="0">
                  <c:v>co-authored papers as proportion (%) of all papers</c:v>
                </c:pt>
              </c:strCache>
            </c:strRef>
          </c:tx>
          <c:spPr>
            <a:ln w="28575" cap="rnd">
              <a:solidFill>
                <a:schemeClr val="accent2"/>
              </a:solidFill>
              <a:round/>
            </a:ln>
            <a:effectLst/>
          </c:spPr>
          <c:marker>
            <c:symbol val="circle"/>
            <c:size val="8"/>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Sheet1!$C$2:$C$15</c:f>
              <c:numCache>
                <c:formatCode>#,##0</c:formatCode>
                <c:ptCount val="14"/>
                <c:pt idx="0">
                  <c:v>16.3</c:v>
                </c:pt>
                <c:pt idx="1">
                  <c:v>16.559999999999999</c:v>
                </c:pt>
                <c:pt idx="2">
                  <c:v>16.399999999999999</c:v>
                </c:pt>
                <c:pt idx="3">
                  <c:v>16.7</c:v>
                </c:pt>
                <c:pt idx="4">
                  <c:v>17</c:v>
                </c:pt>
                <c:pt idx="5">
                  <c:v>17.100000000000001</c:v>
                </c:pt>
                <c:pt idx="6">
                  <c:v>17.399999999999999</c:v>
                </c:pt>
                <c:pt idx="7">
                  <c:v>17.5</c:v>
                </c:pt>
                <c:pt idx="8">
                  <c:v>17.899999999999999</c:v>
                </c:pt>
                <c:pt idx="9">
                  <c:v>18.7</c:v>
                </c:pt>
                <c:pt idx="10">
                  <c:v>19.399999999999999</c:v>
                </c:pt>
                <c:pt idx="11">
                  <c:v>20.2</c:v>
                </c:pt>
                <c:pt idx="12">
                  <c:v>20.9</c:v>
                </c:pt>
                <c:pt idx="13">
                  <c:v>21.7</c:v>
                </c:pt>
              </c:numCache>
            </c:numRef>
          </c:val>
          <c:smooth val="0"/>
          <c:extLst>
            <c:ext xmlns:c16="http://schemas.microsoft.com/office/drawing/2014/chart" uri="{C3380CC4-5D6E-409C-BE32-E72D297353CC}">
              <c16:uniqueId val="{00000001-34E1-D547-8179-CED639E1D147}"/>
            </c:ext>
          </c:extLst>
        </c:ser>
        <c:dLbls>
          <c:showLegendKey val="0"/>
          <c:showVal val="0"/>
          <c:showCatName val="0"/>
          <c:showSerName val="0"/>
          <c:showPercent val="0"/>
          <c:showBubbleSize val="0"/>
        </c:dLbls>
        <c:marker val="1"/>
        <c:smooth val="0"/>
        <c:axId val="2074901743"/>
        <c:axId val="2074899215"/>
      </c:lineChart>
      <c:catAx>
        <c:axId val="2076011727"/>
        <c:scaling>
          <c:orientation val="minMax"/>
        </c:scaling>
        <c:delete val="0"/>
        <c:axPos val="b"/>
        <c:numFmt formatCode="General" sourceLinked="1"/>
        <c:majorTickMark val="none"/>
        <c:minorTickMark val="none"/>
        <c:tickLblPos val="nextTo"/>
        <c:spPr>
          <a:noFill/>
          <a:ln w="3175" cap="flat" cmpd="sng" algn="ctr">
            <a:solidFill>
              <a:schemeClr val="accent1">
                <a:lumMod val="75000"/>
              </a:schemeClr>
            </a:solidFill>
            <a:round/>
          </a:ln>
          <a:effectLst/>
        </c:spPr>
        <c:txPr>
          <a:bodyPr rot="-15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6648079"/>
        <c:crosses val="autoZero"/>
        <c:auto val="1"/>
        <c:lblAlgn val="ctr"/>
        <c:lblOffset val="100"/>
        <c:noMultiLvlLbl val="0"/>
      </c:catAx>
      <c:valAx>
        <c:axId val="2076648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6011727"/>
        <c:crosses val="autoZero"/>
        <c:crossBetween val="between"/>
      </c:valAx>
      <c:valAx>
        <c:axId val="2074899215"/>
        <c:scaling>
          <c:orientation val="minMax"/>
          <c:max val="2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4901743"/>
        <c:crosses val="max"/>
        <c:crossBetween val="between"/>
      </c:valAx>
      <c:catAx>
        <c:axId val="2074901743"/>
        <c:scaling>
          <c:orientation val="minMax"/>
        </c:scaling>
        <c:delete val="1"/>
        <c:axPos val="b"/>
        <c:numFmt formatCode="General" sourceLinked="1"/>
        <c:majorTickMark val="out"/>
        <c:minorTickMark val="none"/>
        <c:tickLblPos val="nextTo"/>
        <c:crossAx val="2074899215"/>
        <c:crosses val="autoZero"/>
        <c:auto val="1"/>
        <c:lblAlgn val="ctr"/>
        <c:lblOffset val="100"/>
        <c:noMultiLvlLbl val="0"/>
      </c:catAx>
      <c:spPr>
        <a:solidFill>
          <a:schemeClr val="bg1">
            <a:lumMod val="85000"/>
            <a:alpha val="50000"/>
          </a:schemeClr>
        </a:solidFill>
        <a:ln w="3175">
          <a:solidFill>
            <a:schemeClr val="accent1">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2003</c:v>
                </c:pt>
              </c:strCache>
            </c:strRef>
          </c:tx>
          <c:spPr>
            <a:solidFill>
              <a:schemeClr val="bg1">
                <a:lumMod val="75000"/>
              </a:schemeClr>
            </a:solidFill>
            <a:ln w="3175">
              <a:noFill/>
            </a:ln>
            <a:effectLst/>
          </c:spPr>
          <c:invertIfNegative val="0"/>
          <c:cat>
            <c:strRef>
              <c:f>Sheet1!$A$2:$A$32</c:f>
              <c:strCache>
                <c:ptCount val="31"/>
                <c:pt idx="0">
                  <c:v>Saudi Arabia</c:v>
                </c:pt>
                <c:pt idx="1">
                  <c:v>Israel</c:v>
                </c:pt>
                <c:pt idx="2">
                  <c:v>Iran</c:v>
                </c:pt>
                <c:pt idx="4">
                  <c:v>Switzerland</c:v>
                </c:pt>
                <c:pt idx="5">
                  <c:v>Sweden</c:v>
                </c:pt>
                <c:pt idx="6">
                  <c:v>Netherlands</c:v>
                </c:pt>
                <c:pt idx="7">
                  <c:v>France </c:v>
                </c:pt>
                <c:pt idx="8">
                  <c:v>Germany</c:v>
                </c:pt>
                <c:pt idx="9">
                  <c:v>Spain</c:v>
                </c:pt>
                <c:pt idx="10">
                  <c:v>Italy</c:v>
                </c:pt>
                <c:pt idx="11">
                  <c:v>Poland</c:v>
                </c:pt>
                <c:pt idx="12">
                  <c:v>Russia</c:v>
                </c:pt>
                <c:pt idx="14">
                  <c:v>Singapore</c:v>
                </c:pt>
                <c:pt idx="15">
                  <c:v>Malaysia</c:v>
                </c:pt>
                <c:pt idx="16">
                  <c:v>Taiwan</c:v>
                </c:pt>
                <c:pt idx="17">
                  <c:v>Japan</c:v>
                </c:pt>
                <c:pt idx="18">
                  <c:v>South Korea</c:v>
                </c:pt>
                <c:pt idx="19">
                  <c:v>China</c:v>
                </c:pt>
                <c:pt idx="20">
                  <c:v>India</c:v>
                </c:pt>
                <c:pt idx="22">
                  <c:v>Chile</c:v>
                </c:pt>
                <c:pt idx="23">
                  <c:v>Mexico</c:v>
                </c:pt>
                <c:pt idx="24">
                  <c:v>Brazil</c:v>
                </c:pt>
                <c:pt idx="26">
                  <c:v>UK</c:v>
                </c:pt>
                <c:pt idx="27">
                  <c:v>Australia</c:v>
                </c:pt>
                <c:pt idx="28">
                  <c:v>Canada</c:v>
                </c:pt>
                <c:pt idx="29">
                  <c:v>South Africa</c:v>
                </c:pt>
                <c:pt idx="30">
                  <c:v>United States</c:v>
                </c:pt>
              </c:strCache>
            </c:strRef>
          </c:cat>
          <c:val>
            <c:numRef>
              <c:f>Sheet1!$B$2:$B$32</c:f>
              <c:numCache>
                <c:formatCode>General</c:formatCode>
                <c:ptCount val="31"/>
                <c:pt idx="0">
                  <c:v>34.5</c:v>
                </c:pt>
                <c:pt idx="1">
                  <c:v>39.9</c:v>
                </c:pt>
                <c:pt idx="2">
                  <c:v>24.2</c:v>
                </c:pt>
                <c:pt idx="4">
                  <c:v>54.5</c:v>
                </c:pt>
                <c:pt idx="5">
                  <c:v>45.7</c:v>
                </c:pt>
                <c:pt idx="6">
                  <c:v>44.7</c:v>
                </c:pt>
                <c:pt idx="7">
                  <c:v>39.5</c:v>
                </c:pt>
                <c:pt idx="8">
                  <c:v>39.4</c:v>
                </c:pt>
                <c:pt idx="9">
                  <c:v>33.200000000000003</c:v>
                </c:pt>
                <c:pt idx="10">
                  <c:v>33.1</c:v>
                </c:pt>
                <c:pt idx="11">
                  <c:v>29.9</c:v>
                </c:pt>
                <c:pt idx="12">
                  <c:v>26.9</c:v>
                </c:pt>
                <c:pt idx="14">
                  <c:v>35</c:v>
                </c:pt>
                <c:pt idx="15">
                  <c:v>36.6</c:v>
                </c:pt>
                <c:pt idx="16">
                  <c:v>17.5</c:v>
                </c:pt>
                <c:pt idx="17">
                  <c:v>18.899999999999999</c:v>
                </c:pt>
                <c:pt idx="18">
                  <c:v>25.1</c:v>
                </c:pt>
                <c:pt idx="19">
                  <c:v>15.3</c:v>
                </c:pt>
                <c:pt idx="20">
                  <c:v>18.100000000000001</c:v>
                </c:pt>
                <c:pt idx="22">
                  <c:v>52.7</c:v>
                </c:pt>
                <c:pt idx="23">
                  <c:v>39.6</c:v>
                </c:pt>
                <c:pt idx="24">
                  <c:v>27.2</c:v>
                </c:pt>
                <c:pt idx="26">
                  <c:v>36.9</c:v>
                </c:pt>
                <c:pt idx="27">
                  <c:v>36.9</c:v>
                </c:pt>
                <c:pt idx="28">
                  <c:v>39</c:v>
                </c:pt>
                <c:pt idx="29">
                  <c:v>40</c:v>
                </c:pt>
                <c:pt idx="30">
                  <c:v>23.3</c:v>
                </c:pt>
              </c:numCache>
            </c:numRef>
          </c:val>
          <c:extLst>
            <c:ext xmlns:c16="http://schemas.microsoft.com/office/drawing/2014/chart" uri="{C3380CC4-5D6E-409C-BE32-E72D297353CC}">
              <c16:uniqueId val="{00000000-933D-3B42-8C7C-B2CA4042171F}"/>
            </c:ext>
          </c:extLst>
        </c:ser>
        <c:ser>
          <c:idx val="1"/>
          <c:order val="1"/>
          <c:tx>
            <c:strRef>
              <c:f>Sheet1!$C$1</c:f>
              <c:strCache>
                <c:ptCount val="1"/>
                <c:pt idx="0">
                  <c:v>2016</c:v>
                </c:pt>
              </c:strCache>
            </c:strRef>
          </c:tx>
          <c:spPr>
            <a:solidFill>
              <a:schemeClr val="accent2"/>
            </a:solidFill>
            <a:ln w="3175">
              <a:solidFill>
                <a:schemeClr val="accent1">
                  <a:lumMod val="75000"/>
                </a:schemeClr>
              </a:solidFill>
            </a:ln>
            <a:effectLst/>
          </c:spPr>
          <c:invertIfNegative val="0"/>
          <c:dPt>
            <c:idx val="26"/>
            <c:invertIfNegative val="0"/>
            <c:bubble3D val="0"/>
            <c:spPr>
              <a:solidFill>
                <a:schemeClr val="accent5">
                  <a:lumMod val="60000"/>
                  <a:lumOff val="40000"/>
                </a:schemeClr>
              </a:solidFill>
              <a:ln w="3175">
                <a:solidFill>
                  <a:schemeClr val="accent1">
                    <a:lumMod val="75000"/>
                  </a:schemeClr>
                </a:solidFill>
              </a:ln>
              <a:effectLst/>
            </c:spPr>
            <c:extLst>
              <c:ext xmlns:c16="http://schemas.microsoft.com/office/drawing/2014/chart" uri="{C3380CC4-5D6E-409C-BE32-E72D297353CC}">
                <c16:uniqueId val="{00000000-D3C9-A543-8C11-819AF34DB90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Sheet1!$A$2:$A$32</c:f>
              <c:strCache>
                <c:ptCount val="31"/>
                <c:pt idx="0">
                  <c:v>Saudi Arabia</c:v>
                </c:pt>
                <c:pt idx="1">
                  <c:v>Israel</c:v>
                </c:pt>
                <c:pt idx="2">
                  <c:v>Iran</c:v>
                </c:pt>
                <c:pt idx="4">
                  <c:v>Switzerland</c:v>
                </c:pt>
                <c:pt idx="5">
                  <c:v>Sweden</c:v>
                </c:pt>
                <c:pt idx="6">
                  <c:v>Netherlands</c:v>
                </c:pt>
                <c:pt idx="7">
                  <c:v>France </c:v>
                </c:pt>
                <c:pt idx="8">
                  <c:v>Germany</c:v>
                </c:pt>
                <c:pt idx="9">
                  <c:v>Spain</c:v>
                </c:pt>
                <c:pt idx="10">
                  <c:v>Italy</c:v>
                </c:pt>
                <c:pt idx="11">
                  <c:v>Poland</c:v>
                </c:pt>
                <c:pt idx="12">
                  <c:v>Russia</c:v>
                </c:pt>
                <c:pt idx="14">
                  <c:v>Singapore</c:v>
                </c:pt>
                <c:pt idx="15">
                  <c:v>Malaysia</c:v>
                </c:pt>
                <c:pt idx="16">
                  <c:v>Taiwan</c:v>
                </c:pt>
                <c:pt idx="17">
                  <c:v>Japan</c:v>
                </c:pt>
                <c:pt idx="18">
                  <c:v>South Korea</c:v>
                </c:pt>
                <c:pt idx="19">
                  <c:v>China</c:v>
                </c:pt>
                <c:pt idx="20">
                  <c:v>India</c:v>
                </c:pt>
                <c:pt idx="22">
                  <c:v>Chile</c:v>
                </c:pt>
                <c:pt idx="23">
                  <c:v>Mexico</c:v>
                </c:pt>
                <c:pt idx="24">
                  <c:v>Brazil</c:v>
                </c:pt>
                <c:pt idx="26">
                  <c:v>UK</c:v>
                </c:pt>
                <c:pt idx="27">
                  <c:v>Australia</c:v>
                </c:pt>
                <c:pt idx="28">
                  <c:v>Canada</c:v>
                </c:pt>
                <c:pt idx="29">
                  <c:v>South Africa</c:v>
                </c:pt>
                <c:pt idx="30">
                  <c:v>United States</c:v>
                </c:pt>
              </c:strCache>
            </c:strRef>
          </c:cat>
          <c:val>
            <c:numRef>
              <c:f>Sheet1!$C$2:$C$32</c:f>
              <c:numCache>
                <c:formatCode>General</c:formatCode>
                <c:ptCount val="31"/>
                <c:pt idx="0">
                  <c:v>76.8</c:v>
                </c:pt>
                <c:pt idx="1">
                  <c:v>50.7</c:v>
                </c:pt>
                <c:pt idx="2">
                  <c:v>20.8</c:v>
                </c:pt>
                <c:pt idx="4">
                  <c:v>69.2</c:v>
                </c:pt>
                <c:pt idx="5">
                  <c:v>64.3</c:v>
                </c:pt>
                <c:pt idx="6">
                  <c:v>61.8</c:v>
                </c:pt>
                <c:pt idx="7">
                  <c:v>54.8</c:v>
                </c:pt>
                <c:pt idx="8">
                  <c:v>51</c:v>
                </c:pt>
                <c:pt idx="9">
                  <c:v>50.7</c:v>
                </c:pt>
                <c:pt idx="10">
                  <c:v>47.3</c:v>
                </c:pt>
                <c:pt idx="11">
                  <c:v>31.3</c:v>
                </c:pt>
                <c:pt idx="12">
                  <c:v>25.1</c:v>
                </c:pt>
                <c:pt idx="14">
                  <c:v>62.8</c:v>
                </c:pt>
                <c:pt idx="15">
                  <c:v>38.4</c:v>
                </c:pt>
                <c:pt idx="16">
                  <c:v>29.8</c:v>
                </c:pt>
                <c:pt idx="17">
                  <c:v>27.9</c:v>
                </c:pt>
                <c:pt idx="18">
                  <c:v>27</c:v>
                </c:pt>
                <c:pt idx="19">
                  <c:v>20.3</c:v>
                </c:pt>
                <c:pt idx="20">
                  <c:v>17.399999999999999</c:v>
                </c:pt>
                <c:pt idx="22">
                  <c:v>61.7</c:v>
                </c:pt>
                <c:pt idx="23">
                  <c:v>42.3</c:v>
                </c:pt>
                <c:pt idx="24">
                  <c:v>32.5</c:v>
                </c:pt>
                <c:pt idx="26">
                  <c:v>57.1</c:v>
                </c:pt>
                <c:pt idx="27">
                  <c:v>54.9</c:v>
                </c:pt>
                <c:pt idx="28">
                  <c:v>53</c:v>
                </c:pt>
                <c:pt idx="29">
                  <c:v>52.1</c:v>
                </c:pt>
                <c:pt idx="30">
                  <c:v>37.1</c:v>
                </c:pt>
              </c:numCache>
            </c:numRef>
          </c:val>
          <c:extLst>
            <c:ext xmlns:c16="http://schemas.microsoft.com/office/drawing/2014/chart" uri="{C3380CC4-5D6E-409C-BE32-E72D297353CC}">
              <c16:uniqueId val="{00000001-933D-3B42-8C7C-B2CA4042171F}"/>
            </c:ext>
          </c:extLst>
        </c:ser>
        <c:dLbls>
          <c:showLegendKey val="0"/>
          <c:showVal val="0"/>
          <c:showCatName val="0"/>
          <c:showSerName val="0"/>
          <c:showPercent val="0"/>
          <c:showBubbleSize val="0"/>
        </c:dLbls>
        <c:gapWidth val="60"/>
        <c:overlap val="-2"/>
        <c:axId val="2076967823"/>
        <c:axId val="375886960"/>
      </c:barChart>
      <c:catAx>
        <c:axId val="2076967823"/>
        <c:scaling>
          <c:orientation val="minMax"/>
        </c:scaling>
        <c:delete val="0"/>
        <c:axPos val="b"/>
        <c:numFmt formatCode="General" sourceLinked="1"/>
        <c:majorTickMark val="none"/>
        <c:minorTickMark val="none"/>
        <c:tickLblPos val="nextTo"/>
        <c:spPr>
          <a:noFill/>
          <a:ln w="3175" cap="flat" cmpd="sng" algn="ctr">
            <a:solidFill>
              <a:schemeClr val="accent1">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5886960"/>
        <c:crosses val="autoZero"/>
        <c:auto val="1"/>
        <c:lblAlgn val="ctr"/>
        <c:lblOffset val="100"/>
        <c:noMultiLvlLbl val="0"/>
      </c:catAx>
      <c:valAx>
        <c:axId val="37588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6967823"/>
        <c:crosses val="autoZero"/>
        <c:crossBetween val="between"/>
      </c:valAx>
      <c:spPr>
        <a:solidFill>
          <a:schemeClr val="bg1">
            <a:lumMod val="85000"/>
            <a:alpha val="45000"/>
          </a:schemeClr>
        </a:solidFill>
        <a:ln w="3175">
          <a:solidFill>
            <a:schemeClr val="accent1">
              <a:lumMod val="75000"/>
            </a:schemeClr>
          </a:solidFill>
        </a:ln>
        <a:effectLst/>
      </c:spPr>
    </c:plotArea>
    <c:legend>
      <c:legendPos val="b"/>
      <c:layout>
        <c:manualLayout>
          <c:xMode val="edge"/>
          <c:yMode val="edge"/>
          <c:x val="0.33505310100126373"/>
          <c:y val="0.92575546905708239"/>
          <c:w val="0.28359738018858749"/>
          <c:h val="5.740833497755063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World</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Sheet1!$B$2:$B$48</c:f>
              <c:numCache>
                <c:formatCode>General</c:formatCode>
                <c:ptCount val="47"/>
                <c:pt idx="0">
                  <c:v>9.94</c:v>
                </c:pt>
                <c:pt idx="1">
                  <c:v>10.14</c:v>
                </c:pt>
                <c:pt idx="2">
                  <c:v>10.37</c:v>
                </c:pt>
                <c:pt idx="3">
                  <c:v>10.69</c:v>
                </c:pt>
                <c:pt idx="4">
                  <c:v>11.19</c:v>
                </c:pt>
                <c:pt idx="5">
                  <c:v>11.7</c:v>
                </c:pt>
                <c:pt idx="6">
                  <c:v>11.78</c:v>
                </c:pt>
                <c:pt idx="7">
                  <c:v>12.07</c:v>
                </c:pt>
                <c:pt idx="8">
                  <c:v>12.22</c:v>
                </c:pt>
                <c:pt idx="9">
                  <c:v>12.39</c:v>
                </c:pt>
                <c:pt idx="10">
                  <c:v>12.66</c:v>
                </c:pt>
                <c:pt idx="11">
                  <c:v>12.8</c:v>
                </c:pt>
                <c:pt idx="12">
                  <c:v>12.97</c:v>
                </c:pt>
                <c:pt idx="13">
                  <c:v>13.3</c:v>
                </c:pt>
                <c:pt idx="14">
                  <c:v>13.36</c:v>
                </c:pt>
                <c:pt idx="15">
                  <c:v>13.28</c:v>
                </c:pt>
                <c:pt idx="16">
                  <c:v>13.39</c:v>
                </c:pt>
                <c:pt idx="17">
                  <c:v>13.29</c:v>
                </c:pt>
                <c:pt idx="18">
                  <c:v>13.42</c:v>
                </c:pt>
                <c:pt idx="19">
                  <c:v>13.64</c:v>
                </c:pt>
                <c:pt idx="20">
                  <c:v>13.83</c:v>
                </c:pt>
                <c:pt idx="21">
                  <c:v>14.07</c:v>
                </c:pt>
                <c:pt idx="22">
                  <c:v>14.44</c:v>
                </c:pt>
                <c:pt idx="23">
                  <c:v>14.96</c:v>
                </c:pt>
                <c:pt idx="24">
                  <c:v>15.56</c:v>
                </c:pt>
                <c:pt idx="25">
                  <c:v>16.12</c:v>
                </c:pt>
                <c:pt idx="26">
                  <c:v>16.89</c:v>
                </c:pt>
                <c:pt idx="27">
                  <c:v>17.309999999999999</c:v>
                </c:pt>
                <c:pt idx="28">
                  <c:v>18.39</c:v>
                </c:pt>
                <c:pt idx="29">
                  <c:v>19.04</c:v>
                </c:pt>
                <c:pt idx="30">
                  <c:v>20.07</c:v>
                </c:pt>
                <c:pt idx="31">
                  <c:v>21.58</c:v>
                </c:pt>
                <c:pt idx="32">
                  <c:v>22.73</c:v>
                </c:pt>
                <c:pt idx="33">
                  <c:v>23.55</c:v>
                </c:pt>
                <c:pt idx="34">
                  <c:v>24.27</c:v>
                </c:pt>
                <c:pt idx="35">
                  <c:v>25.05</c:v>
                </c:pt>
                <c:pt idx="36">
                  <c:v>25.92</c:v>
                </c:pt>
                <c:pt idx="37">
                  <c:v>26.96</c:v>
                </c:pt>
                <c:pt idx="38">
                  <c:v>28.02</c:v>
                </c:pt>
                <c:pt idx="39">
                  <c:v>29.42</c:v>
                </c:pt>
                <c:pt idx="40">
                  <c:v>31.21</c:v>
                </c:pt>
                <c:pt idx="41">
                  <c:v>32.479999999999997</c:v>
                </c:pt>
                <c:pt idx="42">
                  <c:v>33.19</c:v>
                </c:pt>
                <c:pt idx="43">
                  <c:v>35.56</c:v>
                </c:pt>
                <c:pt idx="44">
                  <c:v>36.67</c:v>
                </c:pt>
                <c:pt idx="45">
                  <c:v>37.46</c:v>
                </c:pt>
                <c:pt idx="46">
                  <c:v>37.880000000000003</c:v>
                </c:pt>
              </c:numCache>
            </c:numRef>
          </c:val>
          <c:extLst>
            <c:ext xmlns:c16="http://schemas.microsoft.com/office/drawing/2014/chart" uri="{C3380CC4-5D6E-409C-BE32-E72D297353CC}">
              <c16:uniqueId val="{00000000-2204-3744-BBBB-B44394CB3ABE}"/>
            </c:ext>
          </c:extLst>
        </c:ser>
        <c:ser>
          <c:idx val="1"/>
          <c:order val="1"/>
          <c:tx>
            <c:strRef>
              <c:f>Sheet1!$C$1</c:f>
              <c:strCache>
                <c:ptCount val="1"/>
                <c:pt idx="0">
                  <c:v>North America and Western Europe</c:v>
                </c:pt>
              </c:strCache>
            </c:strRef>
          </c:tx>
          <c:spPr>
            <a:solidFill>
              <a:schemeClr val="bg1">
                <a:lumMod val="65000"/>
              </a:schemeClr>
            </a:solidFill>
            <a:ln w="41275">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Sheet1!$C$2:$C$48</c:f>
              <c:numCache>
                <c:formatCode>General</c:formatCode>
                <c:ptCount val="47"/>
                <c:pt idx="0">
                  <c:v>30.86</c:v>
                </c:pt>
                <c:pt idx="1">
                  <c:v>32.11</c:v>
                </c:pt>
                <c:pt idx="2">
                  <c:v>33.25</c:v>
                </c:pt>
                <c:pt idx="3">
                  <c:v>34.03</c:v>
                </c:pt>
                <c:pt idx="4">
                  <c:v>35.619999999999997</c:v>
                </c:pt>
                <c:pt idx="5">
                  <c:v>37.93</c:v>
                </c:pt>
                <c:pt idx="6">
                  <c:v>37.619999999999997</c:v>
                </c:pt>
                <c:pt idx="7">
                  <c:v>38.21</c:v>
                </c:pt>
                <c:pt idx="8">
                  <c:v>37.840000000000003</c:v>
                </c:pt>
                <c:pt idx="9">
                  <c:v>38.409999999999997</c:v>
                </c:pt>
                <c:pt idx="10">
                  <c:v>39.28</c:v>
                </c:pt>
                <c:pt idx="11">
                  <c:v>39.92</c:v>
                </c:pt>
                <c:pt idx="12">
                  <c:v>40.340000000000003</c:v>
                </c:pt>
                <c:pt idx="13">
                  <c:v>40.81</c:v>
                </c:pt>
                <c:pt idx="14">
                  <c:v>41.03</c:v>
                </c:pt>
                <c:pt idx="15">
                  <c:v>41.69</c:v>
                </c:pt>
                <c:pt idx="16">
                  <c:v>42.97</c:v>
                </c:pt>
                <c:pt idx="17">
                  <c:v>44.49</c:v>
                </c:pt>
                <c:pt idx="18">
                  <c:v>46.33</c:v>
                </c:pt>
                <c:pt idx="19">
                  <c:v>48.81</c:v>
                </c:pt>
                <c:pt idx="20">
                  <c:v>50.97</c:v>
                </c:pt>
                <c:pt idx="21">
                  <c:v>54.25</c:v>
                </c:pt>
                <c:pt idx="22">
                  <c:v>56.5</c:v>
                </c:pt>
                <c:pt idx="23">
                  <c:v>58.61</c:v>
                </c:pt>
                <c:pt idx="24">
                  <c:v>60.06</c:v>
                </c:pt>
                <c:pt idx="25">
                  <c:v>61.08</c:v>
                </c:pt>
                <c:pt idx="26">
                  <c:v>60.58</c:v>
                </c:pt>
                <c:pt idx="27">
                  <c:v>59.54</c:v>
                </c:pt>
                <c:pt idx="28">
                  <c:v>61.35</c:v>
                </c:pt>
                <c:pt idx="29">
                  <c:v>59.53</c:v>
                </c:pt>
                <c:pt idx="30">
                  <c:v>60.61</c:v>
                </c:pt>
                <c:pt idx="31">
                  <c:v>65.91</c:v>
                </c:pt>
                <c:pt idx="32">
                  <c:v>67.900000000000006</c:v>
                </c:pt>
                <c:pt idx="33">
                  <c:v>68.989999999999995</c:v>
                </c:pt>
                <c:pt idx="34">
                  <c:v>70.12</c:v>
                </c:pt>
                <c:pt idx="35">
                  <c:v>70.75</c:v>
                </c:pt>
                <c:pt idx="36">
                  <c:v>71.099999999999994</c:v>
                </c:pt>
                <c:pt idx="37">
                  <c:v>71.75</c:v>
                </c:pt>
                <c:pt idx="38">
                  <c:v>73.510000000000005</c:v>
                </c:pt>
                <c:pt idx="39">
                  <c:v>76.72</c:v>
                </c:pt>
                <c:pt idx="40">
                  <c:v>78.39</c:v>
                </c:pt>
                <c:pt idx="41">
                  <c:v>78.569999999999993</c:v>
                </c:pt>
                <c:pt idx="42">
                  <c:v>76.650000000000006</c:v>
                </c:pt>
                <c:pt idx="43">
                  <c:v>77.239999999999995</c:v>
                </c:pt>
                <c:pt idx="44">
                  <c:v>77.650000000000006</c:v>
                </c:pt>
                <c:pt idx="45">
                  <c:v>78.41</c:v>
                </c:pt>
                <c:pt idx="46">
                  <c:v>78.41</c:v>
                </c:pt>
              </c:numCache>
            </c:numRef>
          </c:val>
          <c:extLst>
            <c:ext xmlns:c16="http://schemas.microsoft.com/office/drawing/2014/chart" uri="{C3380CC4-5D6E-409C-BE32-E72D297353CC}">
              <c16:uniqueId val="{00000001-2204-3744-BBBB-B44394CB3ABE}"/>
            </c:ext>
          </c:extLst>
        </c:ser>
        <c:dLbls>
          <c:showLegendKey val="0"/>
          <c:showVal val="0"/>
          <c:showCatName val="0"/>
          <c:showSerName val="0"/>
          <c:showPercent val="0"/>
          <c:showBubbleSize val="0"/>
        </c:dLbls>
        <c:gapWidth val="0"/>
        <c:overlap val="30"/>
        <c:axId val="-547544736"/>
        <c:axId val="-326836080"/>
      </c:barChart>
      <c:lineChart>
        <c:grouping val="standard"/>
        <c:varyColors val="0"/>
        <c:ser>
          <c:idx val="2"/>
          <c:order val="2"/>
          <c:tx>
            <c:strRef>
              <c:f>Sheet1!#REF!</c:f>
              <c:strCache>
                <c:ptCount val="1"/>
                <c:pt idx="0">
                  <c:v>#REF!</c:v>
                </c:pt>
              </c:strCache>
            </c:strRef>
          </c:tx>
          <c:spPr>
            <a:ln w="22225" cap="rnd">
              <a:solidFill>
                <a:schemeClr val="tx1">
                  <a:lumMod val="50000"/>
                  <a:lumOff val="50000"/>
                </a:schemeClr>
              </a:solidFill>
              <a:prstDash val="sysDash"/>
              <a:round/>
            </a:ln>
            <a:effectLst/>
          </c:spPr>
          <c:marker>
            <c:symbol val="none"/>
          </c:marker>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2-2204-3744-BBBB-B44394CB3ABE}"/>
            </c:ext>
          </c:extLst>
        </c:ser>
        <c:ser>
          <c:idx val="3"/>
          <c:order val="3"/>
          <c:tx>
            <c:strRef>
              <c:f>Sheet1!$D$1</c:f>
              <c:strCache>
                <c:ptCount val="1"/>
                <c:pt idx="0">
                  <c:v>UK</c:v>
                </c:pt>
              </c:strCache>
            </c:strRef>
          </c:tx>
          <c:spPr>
            <a:ln w="44450" cap="rnd">
              <a:solidFill>
                <a:schemeClr val="bg1"/>
              </a:solidFill>
              <a:round/>
            </a:ln>
            <a:effectLst/>
          </c:spPr>
          <c:marker>
            <c:symbol val="none"/>
          </c:marker>
          <c:cat>
            <c:numRef>
              <c:f>Sheet1!$A$2:$A$48</c:f>
              <c:numCache>
                <c:formatCode>General</c:formatCode>
                <c:ptCount val="47"/>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pt idx="45">
                  <c:v>2016</c:v>
                </c:pt>
                <c:pt idx="46">
                  <c:v>2017</c:v>
                </c:pt>
              </c:numCache>
            </c:numRef>
          </c:cat>
          <c:val>
            <c:numRef>
              <c:f>Sheet1!$D$2:$D$48</c:f>
              <c:numCache>
                <c:formatCode>General</c:formatCode>
                <c:ptCount val="47"/>
                <c:pt idx="0">
                  <c:v>14.56</c:v>
                </c:pt>
                <c:pt idx="1">
                  <c:v>15.44</c:v>
                </c:pt>
                <c:pt idx="2">
                  <c:v>16.079999999999998</c:v>
                </c:pt>
                <c:pt idx="3">
                  <c:v>16.739999999999998</c:v>
                </c:pt>
                <c:pt idx="4">
                  <c:v>18.57</c:v>
                </c:pt>
                <c:pt idx="5">
                  <c:v>19.2</c:v>
                </c:pt>
                <c:pt idx="6">
                  <c:v>19.329999999999998</c:v>
                </c:pt>
                <c:pt idx="7">
                  <c:v>19.11</c:v>
                </c:pt>
                <c:pt idx="8">
                  <c:v>19.14</c:v>
                </c:pt>
                <c:pt idx="9">
                  <c:v>18.829999999999998</c:v>
                </c:pt>
                <c:pt idx="10">
                  <c:v>18.86</c:v>
                </c:pt>
                <c:pt idx="11">
                  <c:v>18.940000000000001</c:v>
                </c:pt>
                <c:pt idx="12">
                  <c:v>21.04</c:v>
                </c:pt>
                <c:pt idx="13">
                  <c:v>21.06</c:v>
                </c:pt>
                <c:pt idx="14">
                  <c:v>20.99</c:v>
                </c:pt>
                <c:pt idx="15">
                  <c:v>21.5</c:v>
                </c:pt>
                <c:pt idx="16">
                  <c:v>22.53</c:v>
                </c:pt>
                <c:pt idx="17">
                  <c:v>23.3</c:v>
                </c:pt>
                <c:pt idx="18">
                  <c:v>24.38</c:v>
                </c:pt>
                <c:pt idx="19">
                  <c:v>26.46</c:v>
                </c:pt>
                <c:pt idx="20">
                  <c:v>29.16</c:v>
                </c:pt>
                <c:pt idx="21">
                  <c:v>33.200000000000003</c:v>
                </c:pt>
                <c:pt idx="22">
                  <c:v>37.950000000000003</c:v>
                </c:pt>
                <c:pt idx="23">
                  <c:v>42.79</c:v>
                </c:pt>
                <c:pt idx="24">
                  <c:v>48.22</c:v>
                </c:pt>
                <c:pt idx="25">
                  <c:v>50.05</c:v>
                </c:pt>
                <c:pt idx="26">
                  <c:v>53.26</c:v>
                </c:pt>
                <c:pt idx="27">
                  <c:v>55.53</c:v>
                </c:pt>
                <c:pt idx="28">
                  <c:v>60.1</c:v>
                </c:pt>
                <c:pt idx="29">
                  <c:v>58.47</c:v>
                </c:pt>
                <c:pt idx="30">
                  <c:v>59.26</c:v>
                </c:pt>
                <c:pt idx="31">
                  <c:v>62.57</c:v>
                </c:pt>
                <c:pt idx="32">
                  <c:v>62.08</c:v>
                </c:pt>
                <c:pt idx="33">
                  <c:v>59.37</c:v>
                </c:pt>
                <c:pt idx="34">
                  <c:v>59</c:v>
                </c:pt>
                <c:pt idx="35">
                  <c:v>59.08</c:v>
                </c:pt>
                <c:pt idx="36">
                  <c:v>58.6</c:v>
                </c:pt>
                <c:pt idx="37">
                  <c:v>56.8</c:v>
                </c:pt>
                <c:pt idx="38">
                  <c:v>58.11</c:v>
                </c:pt>
                <c:pt idx="39">
                  <c:v>59.18</c:v>
                </c:pt>
                <c:pt idx="40">
                  <c:v>59.44</c:v>
                </c:pt>
                <c:pt idx="41">
                  <c:v>59.84</c:v>
                </c:pt>
                <c:pt idx="42">
                  <c:v>57.61</c:v>
                </c:pt>
                <c:pt idx="43">
                  <c:v>57.27</c:v>
                </c:pt>
                <c:pt idx="44">
                  <c:v>57.29</c:v>
                </c:pt>
                <c:pt idx="45">
                  <c:v>57.41</c:v>
                </c:pt>
              </c:numCache>
            </c:numRef>
          </c:val>
          <c:smooth val="0"/>
          <c:extLst>
            <c:ext xmlns:c16="http://schemas.microsoft.com/office/drawing/2014/chart" uri="{C3380CC4-5D6E-409C-BE32-E72D297353CC}">
              <c16:uniqueId val="{00000000-1AFD-1547-B9AA-11F85D69E5C2}"/>
            </c:ext>
          </c:extLst>
        </c:ser>
        <c:dLbls>
          <c:showLegendKey val="0"/>
          <c:showVal val="0"/>
          <c:showCatName val="0"/>
          <c:showSerName val="0"/>
          <c:showPercent val="0"/>
          <c:showBubbleSize val="0"/>
        </c:dLbls>
        <c:marker val="1"/>
        <c:smooth val="0"/>
        <c:axId val="-547544736"/>
        <c:axId val="-326836080"/>
      </c:lineChart>
      <c:catAx>
        <c:axId val="-54754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836080"/>
        <c:crosses val="autoZero"/>
        <c:auto val="1"/>
        <c:lblAlgn val="ctr"/>
        <c:lblOffset val="100"/>
        <c:noMultiLvlLbl val="0"/>
      </c:catAx>
      <c:valAx>
        <c:axId val="-32683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7544736"/>
        <c:crosses val="autoZero"/>
        <c:crossBetween val="between"/>
      </c:valAx>
      <c:spPr>
        <a:solidFill>
          <a:srgbClr val="0070C0">
            <a:alpha val="15000"/>
          </a:srgbClr>
        </a:solidFill>
        <a:ln>
          <a:solidFill>
            <a:srgbClr val="FF0000"/>
          </a:solid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alpha val="6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Higher Education Participation Index</c:v>
                </c:pt>
              </c:strCache>
            </c:strRef>
          </c:tx>
          <c:spPr>
            <a:solidFill>
              <a:srgbClr val="002060"/>
            </a:solidFill>
            <a:ln w="3175">
              <a:solidFill>
                <a:schemeClr val="accent4"/>
              </a:solidFill>
            </a:ln>
            <a:effectLst/>
          </c:spPr>
          <c:invertIfNegative val="0"/>
          <c:dPt>
            <c:idx val="18"/>
            <c:invertIfNegative val="0"/>
            <c:bubble3D val="0"/>
            <c:spPr>
              <a:solidFill>
                <a:schemeClr val="accent5">
                  <a:lumMod val="60000"/>
                  <a:lumOff val="40000"/>
                </a:schemeClr>
              </a:solidFill>
              <a:ln w="3175">
                <a:solidFill>
                  <a:schemeClr val="accent4"/>
                </a:solidFill>
              </a:ln>
              <a:effectLst/>
            </c:spPr>
            <c:extLst>
              <c:ext xmlns:c16="http://schemas.microsoft.com/office/drawing/2014/chart" uri="{C3380CC4-5D6E-409C-BE32-E72D297353CC}">
                <c16:uniqueId val="{00000001-799B-7B42-9D83-CB88580E6230}"/>
              </c:ext>
            </c:extLst>
          </c:dPt>
          <c:dPt>
            <c:idx val="19"/>
            <c:invertIfNegative val="0"/>
            <c:bubble3D val="0"/>
            <c:spPr>
              <a:solidFill>
                <a:srgbClr val="002060"/>
              </a:solidFill>
              <a:ln w="3175">
                <a:solidFill>
                  <a:schemeClr val="accent4"/>
                </a:solidFill>
              </a:ln>
              <a:effectLst/>
            </c:spPr>
            <c:extLst>
              <c:ext xmlns:c16="http://schemas.microsoft.com/office/drawing/2014/chart" uri="{C3380CC4-5D6E-409C-BE32-E72D297353CC}">
                <c16:uniqueId val="{00000003-799B-7B42-9D83-CB88580E6230}"/>
              </c:ext>
            </c:extLst>
          </c:dPt>
          <c:cat>
            <c:strRef>
              <c:f>Sheet1!$A$2:$A$32</c:f>
              <c:strCache>
                <c:ptCount val="31"/>
                <c:pt idx="0">
                  <c:v>South Korea</c:v>
                </c:pt>
                <c:pt idx="1">
                  <c:v>United States</c:v>
                </c:pt>
                <c:pt idx="2">
                  <c:v>Ireland</c:v>
                </c:pt>
                <c:pt idx="3">
                  <c:v>Australia</c:v>
                </c:pt>
                <c:pt idx="4">
                  <c:v>Canada</c:v>
                </c:pt>
                <c:pt idx="5">
                  <c:v>Finland</c:v>
                </c:pt>
                <c:pt idx="6">
                  <c:v>Slovenia</c:v>
                </c:pt>
                <c:pt idx="7">
                  <c:v>Spain</c:v>
                </c:pt>
                <c:pt idx="8">
                  <c:v>Belgium</c:v>
                </c:pt>
                <c:pt idx="9">
                  <c:v>Norway</c:v>
                </c:pt>
                <c:pt idx="10">
                  <c:v>Denmark</c:v>
                </c:pt>
                <c:pt idx="11">
                  <c:v>Netherlands</c:v>
                </c:pt>
                <c:pt idx="12">
                  <c:v>New Zealand</c:v>
                </c:pt>
                <c:pt idx="13">
                  <c:v>Poland</c:v>
                </c:pt>
                <c:pt idx="14">
                  <c:v>Iceland</c:v>
                </c:pt>
                <c:pt idx="15">
                  <c:v>Israel</c:v>
                </c:pt>
                <c:pt idx="16">
                  <c:v>Estonia</c:v>
                </c:pt>
                <c:pt idx="17">
                  <c:v>France</c:v>
                </c:pt>
                <c:pt idx="18">
                  <c:v>UK </c:v>
                </c:pt>
                <c:pt idx="19">
                  <c:v>Chile</c:v>
                </c:pt>
                <c:pt idx="20">
                  <c:v>Austria</c:v>
                </c:pt>
                <c:pt idx="21">
                  <c:v>Sweden</c:v>
                </c:pt>
                <c:pt idx="22">
                  <c:v>Switzerland</c:v>
                </c:pt>
                <c:pt idx="23">
                  <c:v>Turkey</c:v>
                </c:pt>
                <c:pt idx="24">
                  <c:v>Portugal</c:v>
                </c:pt>
                <c:pt idx="25">
                  <c:v>Czech Republic</c:v>
                </c:pt>
                <c:pt idx="26">
                  <c:v>Hungary</c:v>
                </c:pt>
                <c:pt idx="27">
                  <c:v>Germany</c:v>
                </c:pt>
                <c:pt idx="28">
                  <c:v>Slovak Republic</c:v>
                </c:pt>
                <c:pt idx="29">
                  <c:v>Italy</c:v>
                </c:pt>
                <c:pt idx="30">
                  <c:v>Mexico</c:v>
                </c:pt>
              </c:strCache>
            </c:strRef>
          </c:cat>
          <c:val>
            <c:numRef>
              <c:f>Sheet1!$B$2:$B$32</c:f>
              <c:numCache>
                <c:formatCode>General</c:formatCode>
                <c:ptCount val="31"/>
                <c:pt idx="0">
                  <c:v>98.4</c:v>
                </c:pt>
                <c:pt idx="1">
                  <c:v>76.8</c:v>
                </c:pt>
                <c:pt idx="2">
                  <c:v>75.7</c:v>
                </c:pt>
                <c:pt idx="3">
                  <c:v>73.7</c:v>
                </c:pt>
                <c:pt idx="4">
                  <c:v>72.900000000000006</c:v>
                </c:pt>
                <c:pt idx="5">
                  <c:v>72.7</c:v>
                </c:pt>
                <c:pt idx="6">
                  <c:v>72.599999999999994</c:v>
                </c:pt>
                <c:pt idx="7">
                  <c:v>71.2</c:v>
                </c:pt>
                <c:pt idx="8">
                  <c:v>70.5</c:v>
                </c:pt>
                <c:pt idx="9">
                  <c:v>69.2</c:v>
                </c:pt>
                <c:pt idx="10">
                  <c:v>69.099999999999994</c:v>
                </c:pt>
                <c:pt idx="11">
                  <c:v>66.599999999999994</c:v>
                </c:pt>
                <c:pt idx="12">
                  <c:v>66.5</c:v>
                </c:pt>
                <c:pt idx="13">
                  <c:v>65.099999999999994</c:v>
                </c:pt>
                <c:pt idx="14">
                  <c:v>65.099999999999994</c:v>
                </c:pt>
                <c:pt idx="15">
                  <c:v>64</c:v>
                </c:pt>
                <c:pt idx="16">
                  <c:v>63.9</c:v>
                </c:pt>
                <c:pt idx="17">
                  <c:v>63.8</c:v>
                </c:pt>
                <c:pt idx="18">
                  <c:v>62.2</c:v>
                </c:pt>
                <c:pt idx="19">
                  <c:v>61.7</c:v>
                </c:pt>
                <c:pt idx="20">
                  <c:v>61.7</c:v>
                </c:pt>
                <c:pt idx="21">
                  <c:v>60.8</c:v>
                </c:pt>
                <c:pt idx="22">
                  <c:v>58</c:v>
                </c:pt>
                <c:pt idx="23">
                  <c:v>56.9</c:v>
                </c:pt>
                <c:pt idx="24">
                  <c:v>54.1</c:v>
                </c:pt>
                <c:pt idx="25">
                  <c:v>53.1</c:v>
                </c:pt>
                <c:pt idx="26">
                  <c:v>49.7</c:v>
                </c:pt>
                <c:pt idx="27">
                  <c:v>49</c:v>
                </c:pt>
                <c:pt idx="28">
                  <c:v>47.4</c:v>
                </c:pt>
                <c:pt idx="29">
                  <c:v>47.3</c:v>
                </c:pt>
                <c:pt idx="30">
                  <c:v>32.299999999999997</c:v>
                </c:pt>
              </c:numCache>
            </c:numRef>
          </c:val>
          <c:extLst>
            <c:ext xmlns:c16="http://schemas.microsoft.com/office/drawing/2014/chart" uri="{C3380CC4-5D6E-409C-BE32-E72D297353CC}">
              <c16:uniqueId val="{00000004-799B-7B42-9D83-CB88580E6230}"/>
            </c:ext>
          </c:extLst>
        </c:ser>
        <c:dLbls>
          <c:showLegendKey val="0"/>
          <c:showVal val="0"/>
          <c:showCatName val="0"/>
          <c:showSerName val="0"/>
          <c:showPercent val="0"/>
          <c:showBubbleSize val="0"/>
        </c:dLbls>
        <c:gapWidth val="71"/>
        <c:overlap val="-27"/>
        <c:axId val="1836894944"/>
        <c:axId val="1836576576"/>
      </c:barChart>
      <c:lineChart>
        <c:grouping val="standard"/>
        <c:varyColors val="0"/>
        <c:ser>
          <c:idx val="1"/>
          <c:order val="1"/>
          <c:tx>
            <c:strRef>
              <c:f>Sheet1!$C$1</c:f>
              <c:strCache>
                <c:ptCount val="1"/>
                <c:pt idx="0">
                  <c:v>Gross Enrolment Rate (%)</c:v>
                </c:pt>
              </c:strCache>
            </c:strRef>
          </c:tx>
          <c:spPr>
            <a:ln w="28575" cap="rnd">
              <a:noFill/>
              <a:round/>
            </a:ln>
            <a:effectLst/>
          </c:spPr>
          <c:marker>
            <c:symbol val="circle"/>
            <c:size val="5"/>
            <c:spPr>
              <a:solidFill>
                <a:srgbClr val="FFC000"/>
              </a:solidFill>
              <a:ln w="44450">
                <a:solidFill>
                  <a:schemeClr val="accent2"/>
                </a:solidFill>
              </a:ln>
              <a:effectLst/>
            </c:spPr>
          </c:marker>
          <c:dPt>
            <c:idx val="18"/>
            <c:marker>
              <c:symbol val="circle"/>
              <c:size val="5"/>
              <c:spPr>
                <a:solidFill>
                  <a:srgbClr val="FFC000"/>
                </a:solidFill>
                <a:ln w="44450">
                  <a:solidFill>
                    <a:srgbClr val="FF0000"/>
                  </a:solidFill>
                </a:ln>
                <a:effectLst/>
              </c:spPr>
            </c:marker>
            <c:bubble3D val="0"/>
            <c:extLst>
              <c:ext xmlns:c16="http://schemas.microsoft.com/office/drawing/2014/chart" uri="{C3380CC4-5D6E-409C-BE32-E72D297353CC}">
                <c16:uniqueId val="{00000005-799B-7B42-9D83-CB88580E6230}"/>
              </c:ext>
            </c:extLst>
          </c:dPt>
          <c:cat>
            <c:strRef>
              <c:f>Sheet1!$A$2:$A$32</c:f>
              <c:strCache>
                <c:ptCount val="31"/>
                <c:pt idx="0">
                  <c:v>South Korea</c:v>
                </c:pt>
                <c:pt idx="1">
                  <c:v>United States</c:v>
                </c:pt>
                <c:pt idx="2">
                  <c:v>Ireland</c:v>
                </c:pt>
                <c:pt idx="3">
                  <c:v>Australia</c:v>
                </c:pt>
                <c:pt idx="4">
                  <c:v>Canada</c:v>
                </c:pt>
                <c:pt idx="5">
                  <c:v>Finland</c:v>
                </c:pt>
                <c:pt idx="6">
                  <c:v>Slovenia</c:v>
                </c:pt>
                <c:pt idx="7">
                  <c:v>Spain</c:v>
                </c:pt>
                <c:pt idx="8">
                  <c:v>Belgium</c:v>
                </c:pt>
                <c:pt idx="9">
                  <c:v>Norway</c:v>
                </c:pt>
                <c:pt idx="10">
                  <c:v>Denmark</c:v>
                </c:pt>
                <c:pt idx="11">
                  <c:v>Netherlands</c:v>
                </c:pt>
                <c:pt idx="12">
                  <c:v>New Zealand</c:v>
                </c:pt>
                <c:pt idx="13">
                  <c:v>Poland</c:v>
                </c:pt>
                <c:pt idx="14">
                  <c:v>Iceland</c:v>
                </c:pt>
                <c:pt idx="15">
                  <c:v>Israel</c:v>
                </c:pt>
                <c:pt idx="16">
                  <c:v>Estonia</c:v>
                </c:pt>
                <c:pt idx="17">
                  <c:v>France</c:v>
                </c:pt>
                <c:pt idx="18">
                  <c:v>UK </c:v>
                </c:pt>
                <c:pt idx="19">
                  <c:v>Chile</c:v>
                </c:pt>
                <c:pt idx="20">
                  <c:v>Austria</c:v>
                </c:pt>
                <c:pt idx="21">
                  <c:v>Sweden</c:v>
                </c:pt>
                <c:pt idx="22">
                  <c:v>Switzerland</c:v>
                </c:pt>
                <c:pt idx="23">
                  <c:v>Turkey</c:v>
                </c:pt>
                <c:pt idx="24">
                  <c:v>Portugal</c:v>
                </c:pt>
                <c:pt idx="25">
                  <c:v>Czech Republic</c:v>
                </c:pt>
                <c:pt idx="26">
                  <c:v>Hungary</c:v>
                </c:pt>
                <c:pt idx="27">
                  <c:v>Germany</c:v>
                </c:pt>
                <c:pt idx="28">
                  <c:v>Slovak Republic</c:v>
                </c:pt>
                <c:pt idx="29">
                  <c:v>Italy</c:v>
                </c:pt>
                <c:pt idx="30">
                  <c:v>Mexico</c:v>
                </c:pt>
              </c:strCache>
            </c:strRef>
          </c:cat>
          <c:val>
            <c:numRef>
              <c:f>Sheet1!$C$2:$C$32</c:f>
              <c:numCache>
                <c:formatCode>General</c:formatCode>
                <c:ptCount val="31"/>
                <c:pt idx="0">
                  <c:v>95.3</c:v>
                </c:pt>
                <c:pt idx="1">
                  <c:v>88.8</c:v>
                </c:pt>
                <c:pt idx="2">
                  <c:v>73.2</c:v>
                </c:pt>
                <c:pt idx="3">
                  <c:v>86.6</c:v>
                </c:pt>
                <c:pt idx="4">
                  <c:v>63.1</c:v>
                </c:pt>
                <c:pt idx="5">
                  <c:v>91.1</c:v>
                </c:pt>
                <c:pt idx="6">
                  <c:v>85.2</c:v>
                </c:pt>
                <c:pt idx="7">
                  <c:v>87.1</c:v>
                </c:pt>
                <c:pt idx="8">
                  <c:v>72.3</c:v>
                </c:pt>
                <c:pt idx="9">
                  <c:v>76.099999999999994</c:v>
                </c:pt>
                <c:pt idx="10">
                  <c:v>81.2</c:v>
                </c:pt>
                <c:pt idx="11">
                  <c:v>78.5</c:v>
                </c:pt>
                <c:pt idx="12">
                  <c:v>79.7</c:v>
                </c:pt>
                <c:pt idx="13">
                  <c:v>71.2</c:v>
                </c:pt>
                <c:pt idx="14">
                  <c:v>82.2</c:v>
                </c:pt>
                <c:pt idx="15">
                  <c:v>66.3</c:v>
                </c:pt>
                <c:pt idx="16">
                  <c:v>72.900000000000006</c:v>
                </c:pt>
                <c:pt idx="17">
                  <c:v>62.1</c:v>
                </c:pt>
                <c:pt idx="18">
                  <c:v>56.9</c:v>
                </c:pt>
                <c:pt idx="19">
                  <c:v>83.8</c:v>
                </c:pt>
                <c:pt idx="20">
                  <c:v>80.400000000000006</c:v>
                </c:pt>
                <c:pt idx="21">
                  <c:v>63.4</c:v>
                </c:pt>
                <c:pt idx="22">
                  <c:v>56.3</c:v>
                </c:pt>
                <c:pt idx="23">
                  <c:v>79</c:v>
                </c:pt>
                <c:pt idx="24">
                  <c:v>66.2</c:v>
                </c:pt>
                <c:pt idx="25">
                  <c:v>65.400000000000006</c:v>
                </c:pt>
                <c:pt idx="26">
                  <c:v>57</c:v>
                </c:pt>
                <c:pt idx="27">
                  <c:v>61.1</c:v>
                </c:pt>
                <c:pt idx="28">
                  <c:v>54.4</c:v>
                </c:pt>
                <c:pt idx="29">
                  <c:v>63.5</c:v>
                </c:pt>
                <c:pt idx="30">
                  <c:v>29.2</c:v>
                </c:pt>
              </c:numCache>
            </c:numRef>
          </c:val>
          <c:smooth val="0"/>
          <c:extLst>
            <c:ext xmlns:c16="http://schemas.microsoft.com/office/drawing/2014/chart" uri="{C3380CC4-5D6E-409C-BE32-E72D297353CC}">
              <c16:uniqueId val="{00000006-799B-7B42-9D83-CB88580E6230}"/>
            </c:ext>
          </c:extLst>
        </c:ser>
        <c:dLbls>
          <c:showLegendKey val="0"/>
          <c:showVal val="0"/>
          <c:showCatName val="0"/>
          <c:showSerName val="0"/>
          <c:showPercent val="0"/>
          <c:showBubbleSize val="0"/>
        </c:dLbls>
        <c:marker val="1"/>
        <c:smooth val="0"/>
        <c:axId val="1836894944"/>
        <c:axId val="1836576576"/>
      </c:lineChart>
      <c:catAx>
        <c:axId val="1836894944"/>
        <c:scaling>
          <c:orientation val="minMax"/>
        </c:scaling>
        <c:delete val="0"/>
        <c:axPos val="b"/>
        <c:numFmt formatCode="General" sourceLinked="1"/>
        <c:majorTickMark val="none"/>
        <c:minorTickMark val="none"/>
        <c:tickLblPos val="nextTo"/>
        <c:spPr>
          <a:noFill/>
          <a:ln w="3175" cap="flat" cmpd="sng" algn="ctr">
            <a:solidFill>
              <a:schemeClr val="accent4"/>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6576576"/>
        <c:crosses val="autoZero"/>
        <c:auto val="1"/>
        <c:lblAlgn val="ctr"/>
        <c:lblOffset val="100"/>
        <c:noMultiLvlLbl val="0"/>
      </c:catAx>
      <c:valAx>
        <c:axId val="183657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6894944"/>
        <c:crosses val="autoZero"/>
        <c:crossBetween val="between"/>
      </c:valAx>
      <c:spPr>
        <a:solidFill>
          <a:schemeClr val="bg1">
            <a:lumMod val="85000"/>
            <a:alpha val="51000"/>
          </a:schemeClr>
        </a:solidFill>
        <a:ln w="3175">
          <a:solidFill>
            <a:schemeClr val="accent4"/>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to OECD countries</c:v>
                </c:pt>
              </c:strCache>
            </c:strRef>
          </c:tx>
          <c:spPr>
            <a:solidFill>
              <a:srgbClr val="002060"/>
            </a:solidFill>
            <a:ln>
              <a:noFill/>
            </a:ln>
            <a:effectLst/>
          </c:spPr>
          <c:invertIfNegative val="0"/>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General</c:formatCode>
                <c:ptCount val="19"/>
                <c:pt idx="0">
                  <c:v>1.5</c:v>
                </c:pt>
                <c:pt idx="1">
                  <c:v>1.5</c:v>
                </c:pt>
                <c:pt idx="2">
                  <c:v>1.6</c:v>
                </c:pt>
                <c:pt idx="3">
                  <c:v>1.6</c:v>
                </c:pt>
                <c:pt idx="4">
                  <c:v>1.8</c:v>
                </c:pt>
                <c:pt idx="5">
                  <c:v>2</c:v>
                </c:pt>
                <c:pt idx="6">
                  <c:v>2</c:v>
                </c:pt>
                <c:pt idx="7">
                  <c:v>2.1</c:v>
                </c:pt>
                <c:pt idx="8">
                  <c:v>2.1</c:v>
                </c:pt>
                <c:pt idx="9">
                  <c:v>2.2999999999999998</c:v>
                </c:pt>
                <c:pt idx="10">
                  <c:v>2.4</c:v>
                </c:pt>
                <c:pt idx="11">
                  <c:v>2.5</c:v>
                </c:pt>
                <c:pt idx="12">
                  <c:v>2.7</c:v>
                </c:pt>
                <c:pt idx="13">
                  <c:v>2.8</c:v>
                </c:pt>
                <c:pt idx="14">
                  <c:v>2.9</c:v>
                </c:pt>
                <c:pt idx="15">
                  <c:v>3</c:v>
                </c:pt>
                <c:pt idx="16">
                  <c:v>3.1</c:v>
                </c:pt>
                <c:pt idx="17">
                  <c:v>3.3</c:v>
                </c:pt>
                <c:pt idx="18">
                  <c:v>3.5</c:v>
                </c:pt>
              </c:numCache>
            </c:numRef>
          </c:val>
          <c:extLst>
            <c:ext xmlns:c16="http://schemas.microsoft.com/office/drawing/2014/chart" uri="{C3380CC4-5D6E-409C-BE32-E72D297353CC}">
              <c16:uniqueId val="{00000000-2CDB-1445-A2B4-F4430B996886}"/>
            </c:ext>
          </c:extLst>
        </c:ser>
        <c:ser>
          <c:idx val="1"/>
          <c:order val="1"/>
          <c:tx>
            <c:strRef>
              <c:f>Sheet1!$C$1</c:f>
              <c:strCache>
                <c:ptCount val="1"/>
                <c:pt idx="0">
                  <c:v>to non-OECD countries</c:v>
                </c:pt>
              </c:strCache>
            </c:strRef>
          </c:tx>
          <c:spPr>
            <a:solidFill>
              <a:srgbClr val="0070C0"/>
            </a:solidFill>
            <a:ln>
              <a:noFill/>
            </a:ln>
            <a:effectLst/>
          </c:spPr>
          <c:invertIfNegative val="0"/>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Sheet1!$C$2:$C$20</c:f>
              <c:numCache>
                <c:formatCode>General</c:formatCode>
                <c:ptCount val="19"/>
                <c:pt idx="0">
                  <c:v>0.5</c:v>
                </c:pt>
                <c:pt idx="1">
                  <c:v>0.5</c:v>
                </c:pt>
                <c:pt idx="2">
                  <c:v>0.5</c:v>
                </c:pt>
                <c:pt idx="3">
                  <c:v>0.5</c:v>
                </c:pt>
                <c:pt idx="4">
                  <c:v>0.6</c:v>
                </c:pt>
                <c:pt idx="5">
                  <c:v>0.6</c:v>
                </c:pt>
                <c:pt idx="6">
                  <c:v>0.6</c:v>
                </c:pt>
                <c:pt idx="7">
                  <c:v>0.6</c:v>
                </c:pt>
                <c:pt idx="8">
                  <c:v>0.7</c:v>
                </c:pt>
                <c:pt idx="9">
                  <c:v>0.7</c:v>
                </c:pt>
                <c:pt idx="10">
                  <c:v>0.8</c:v>
                </c:pt>
                <c:pt idx="11">
                  <c:v>0.8</c:v>
                </c:pt>
                <c:pt idx="12">
                  <c:v>0.9</c:v>
                </c:pt>
                <c:pt idx="13">
                  <c:v>1</c:v>
                </c:pt>
                <c:pt idx="14">
                  <c:v>1</c:v>
                </c:pt>
                <c:pt idx="15">
                  <c:v>1.1000000000000001</c:v>
                </c:pt>
                <c:pt idx="16">
                  <c:v>1.3</c:v>
                </c:pt>
                <c:pt idx="17">
                  <c:v>1.4</c:v>
                </c:pt>
                <c:pt idx="18">
                  <c:v>1.5</c:v>
                </c:pt>
              </c:numCache>
            </c:numRef>
          </c:val>
          <c:extLst>
            <c:ext xmlns:c16="http://schemas.microsoft.com/office/drawing/2014/chart" uri="{C3380CC4-5D6E-409C-BE32-E72D297353CC}">
              <c16:uniqueId val="{00000001-2CDB-1445-A2B4-F4430B996886}"/>
            </c:ext>
          </c:extLst>
        </c:ser>
        <c:dLbls>
          <c:showLegendKey val="0"/>
          <c:showVal val="0"/>
          <c:showCatName val="0"/>
          <c:showSerName val="0"/>
          <c:showPercent val="0"/>
          <c:showBubbleSize val="0"/>
        </c:dLbls>
        <c:gapWidth val="50"/>
        <c:overlap val="100"/>
        <c:axId val="2105450272"/>
        <c:axId val="2105451952"/>
      </c:barChart>
      <c:lineChart>
        <c:grouping val="standard"/>
        <c:varyColors val="0"/>
        <c:ser>
          <c:idx val="2"/>
          <c:order val="2"/>
          <c:tx>
            <c:strRef>
              <c:f>Sheet1!$D$1</c:f>
              <c:strCache>
                <c:ptCount val="1"/>
                <c:pt idx="0">
                  <c:v>total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Sheet1!$D$2:$D$20</c:f>
              <c:numCache>
                <c:formatCode>General</c:formatCode>
                <c:ptCount val="19"/>
                <c:pt idx="0">
                  <c:v>1.9</c:v>
                </c:pt>
                <c:pt idx="1">
                  <c:v>2</c:v>
                </c:pt>
                <c:pt idx="2">
                  <c:v>2.1</c:v>
                </c:pt>
                <c:pt idx="3">
                  <c:v>2.1</c:v>
                </c:pt>
                <c:pt idx="4">
                  <c:v>2.4</c:v>
                </c:pt>
                <c:pt idx="5">
                  <c:v>2.6</c:v>
                </c:pt>
                <c:pt idx="6">
                  <c:v>2.6</c:v>
                </c:pt>
                <c:pt idx="7">
                  <c:v>2.8</c:v>
                </c:pt>
                <c:pt idx="8">
                  <c:v>2.8</c:v>
                </c:pt>
                <c:pt idx="9">
                  <c:v>3</c:v>
                </c:pt>
                <c:pt idx="10">
                  <c:v>3.2</c:v>
                </c:pt>
                <c:pt idx="11">
                  <c:v>3.4</c:v>
                </c:pt>
                <c:pt idx="12">
                  <c:v>3.6</c:v>
                </c:pt>
                <c:pt idx="13">
                  <c:v>3.9</c:v>
                </c:pt>
                <c:pt idx="14">
                  <c:v>3.9</c:v>
                </c:pt>
                <c:pt idx="15">
                  <c:v>4</c:v>
                </c:pt>
                <c:pt idx="16">
                  <c:v>4.4000000000000004</c:v>
                </c:pt>
                <c:pt idx="17">
                  <c:v>4.7</c:v>
                </c:pt>
                <c:pt idx="18">
                  <c:v>5</c:v>
                </c:pt>
              </c:numCache>
            </c:numRef>
          </c:val>
          <c:smooth val="0"/>
          <c:extLst>
            <c:ext xmlns:c16="http://schemas.microsoft.com/office/drawing/2014/chart" uri="{C3380CC4-5D6E-409C-BE32-E72D297353CC}">
              <c16:uniqueId val="{00000003-2CDB-1445-A2B4-F4430B996886}"/>
            </c:ext>
          </c:extLst>
        </c:ser>
        <c:dLbls>
          <c:showLegendKey val="0"/>
          <c:showVal val="0"/>
          <c:showCatName val="0"/>
          <c:showSerName val="0"/>
          <c:showPercent val="0"/>
          <c:showBubbleSize val="0"/>
        </c:dLbls>
        <c:marker val="1"/>
        <c:smooth val="0"/>
        <c:axId val="2105450272"/>
        <c:axId val="2105451952"/>
      </c:lineChart>
      <c:catAx>
        <c:axId val="2105450272"/>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5451952"/>
        <c:crosses val="autoZero"/>
        <c:auto val="1"/>
        <c:lblAlgn val="ctr"/>
        <c:lblOffset val="100"/>
        <c:noMultiLvlLbl val="0"/>
      </c:catAx>
      <c:valAx>
        <c:axId val="2105451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05450272"/>
        <c:crosses val="autoZero"/>
        <c:crossBetween val="between"/>
      </c:valAx>
      <c:spPr>
        <a:solidFill>
          <a:srgbClr val="00B0F0">
            <a:alpha val="20000"/>
          </a:srgbClr>
        </a:solidFill>
        <a:ln w="3175">
          <a:solidFill>
            <a:schemeClr val="accent1"/>
          </a:solidFill>
        </a:ln>
        <a:effectLst/>
      </c:spPr>
    </c:plotArea>
    <c:legend>
      <c:legendPos val="b"/>
      <c:layout>
        <c:manualLayout>
          <c:xMode val="edge"/>
          <c:yMode val="edge"/>
          <c:x val="7.4248798610318634E-2"/>
          <c:y val="8.8044183191468922E-2"/>
          <c:w val="0.53105151711108578"/>
          <c:h val="9.1817275513876417E-2"/>
        </c:manualLayout>
      </c:layout>
      <c:overlay val="0"/>
      <c:spPr>
        <a:solidFill>
          <a:schemeClr val="bg1"/>
        </a:solidFill>
        <a:ln w="3175">
          <a:solidFill>
            <a:schemeClr val="accent1"/>
          </a:solidFill>
        </a:ln>
        <a:effectLst/>
      </c:spPr>
      <c:txPr>
        <a:bodyPr rot="0" spcFirstLastPara="1" vertOverflow="ellipsis" vert="horz" wrap="square" anchor="ctr" anchorCtr="1"/>
        <a:lstStyle/>
        <a:p>
          <a:pPr>
            <a:defRPr sz="1197" b="0" i="0" u="none" strike="noStrike" kern="1200" cap="small"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0"/>
        <c:ser>
          <c:idx val="0"/>
          <c:order val="0"/>
          <c:tx>
            <c:strRef>
              <c:f>Sheet1!$B$1</c:f>
              <c:strCache>
                <c:ptCount val="1"/>
                <c:pt idx="0">
                  <c:v>Column1</c:v>
                </c:pt>
              </c:strCache>
            </c:strRef>
          </c:tx>
          <c:spPr>
            <a:solidFill>
              <a:schemeClr val="bg1">
                <a:lumMod val="85000"/>
              </a:schemeClr>
            </a:solidFill>
            <a:ln w="25400">
              <a:solidFill>
                <a:schemeClr val="lt1"/>
              </a:solidFill>
            </a:ln>
            <a:effectLst/>
            <a:sp3d contourW="25400">
              <a:contourClr>
                <a:schemeClr val="lt1"/>
              </a:contourClr>
            </a:sp3d>
          </c:spPr>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79C6-9540-9901-25932205F19B}"/>
              </c:ext>
            </c:extLst>
          </c:dPt>
          <c:dPt>
            <c:idx val="1"/>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3-79C6-9540-9901-25932205F19B}"/>
              </c:ext>
            </c:extLst>
          </c:dPt>
          <c:dPt>
            <c:idx val="2"/>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5-79C6-9540-9901-25932205F19B}"/>
              </c:ext>
            </c:extLst>
          </c:dPt>
          <c:dPt>
            <c:idx val="3"/>
            <c:bubble3D val="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79C6-9540-9901-25932205F19B}"/>
              </c:ext>
            </c:extLst>
          </c:dPt>
          <c:dPt>
            <c:idx val="5"/>
            <c:bubble3D val="0"/>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14-36E1-574C-84D3-9796C60FA8DC}"/>
              </c:ext>
            </c:extLst>
          </c:dPt>
          <c:dPt>
            <c:idx val="6"/>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E-36E1-574C-84D3-9796C60FA8DC}"/>
              </c:ext>
            </c:extLst>
          </c:dPt>
          <c:dPt>
            <c:idx val="7"/>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F-36E1-574C-84D3-9796C60FA8DC}"/>
              </c:ext>
            </c:extLst>
          </c:dPt>
          <c:dPt>
            <c:idx val="8"/>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10-36E1-574C-84D3-9796C60FA8DC}"/>
              </c:ext>
            </c:extLst>
          </c:dPt>
          <c:dPt>
            <c:idx val="9"/>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11-36E1-574C-84D3-9796C60FA8DC}"/>
              </c:ext>
            </c:extLst>
          </c:dPt>
          <c:dPt>
            <c:idx val="12"/>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2-36E1-574C-84D3-9796C60FA8DC}"/>
              </c:ext>
            </c:extLst>
          </c:dPt>
          <c:dPt>
            <c:idx val="13"/>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36E1-574C-84D3-9796C60FA8DC}"/>
              </c:ext>
            </c:extLst>
          </c:dPt>
          <c:dPt>
            <c:idx val="14"/>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8-36E1-574C-84D3-9796C60FA8DC}"/>
              </c:ext>
            </c:extLst>
          </c:dPt>
          <c:dPt>
            <c:idx val="15"/>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36E1-574C-84D3-9796C60FA8DC}"/>
              </c:ext>
            </c:extLst>
          </c:dPt>
          <c:dPt>
            <c:idx val="17"/>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A-36E1-574C-84D3-9796C60FA8DC}"/>
              </c:ext>
            </c:extLst>
          </c:dPt>
          <c:dPt>
            <c:idx val="19"/>
            <c:bubble3D val="0"/>
            <c:spPr>
              <a:solidFill>
                <a:schemeClr val="accent6">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6E1-574C-84D3-9796C60FA8DC}"/>
              </c:ext>
            </c:extLst>
          </c:dPt>
          <c:dLbls>
            <c:dLbl>
              <c:idx val="3"/>
              <c:layout>
                <c:manualLayout>
                  <c:x val="1.1931509898161125E-2"/>
                  <c:y val="3.6158892073513342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C6-9540-9901-25932205F19B}"/>
                </c:ext>
              </c:extLst>
            </c:dLbl>
            <c:dLbl>
              <c:idx val="4"/>
              <c:layout>
                <c:manualLayout>
                  <c:x val="2.3573924917139367E-3"/>
                  <c:y val="1.73270054576466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6E1-574C-84D3-9796C60FA8DC}"/>
                </c:ext>
              </c:extLst>
            </c:dLbl>
            <c:dLbl>
              <c:idx val="5"/>
              <c:layout>
                <c:manualLayout>
                  <c:x val="-3.9142700745294537E-2"/>
                  <c:y val="1.71088916143263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6E1-574C-84D3-9796C60FA8DC}"/>
                </c:ext>
              </c:extLst>
            </c:dLbl>
            <c:dLbl>
              <c:idx val="6"/>
              <c:layout>
                <c:manualLayout>
                  <c:x val="1.4570959378740759E-2"/>
                  <c:y val="7.0552001262346913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E1-574C-84D3-9796C60FA8DC}"/>
                </c:ext>
              </c:extLst>
            </c:dLbl>
            <c:dLbl>
              <c:idx val="7"/>
              <c:layout>
                <c:manualLayout>
                  <c:x val="1.7888632904844114E-2"/>
                  <c:y val="4.626726856347092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6E1-574C-84D3-9796C60FA8DC}"/>
                </c:ext>
              </c:extLst>
            </c:dLbl>
            <c:dLbl>
              <c:idx val="9"/>
              <c:layout>
                <c:manualLayout>
                  <c:x val="1.5698706110933995E-3"/>
                  <c:y val="0.116822191925154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6E1-574C-84D3-9796C60FA8DC}"/>
                </c:ext>
              </c:extLst>
            </c:dLbl>
            <c:dLbl>
              <c:idx val="10"/>
              <c:layout>
                <c:manualLayout>
                  <c:x val="-9.2932033228466764E-3"/>
                  <c:y val="7.27778060711205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6E1-574C-84D3-9796C60FA8DC}"/>
                </c:ext>
              </c:extLst>
            </c:dLbl>
            <c:dLbl>
              <c:idx val="14"/>
              <c:layout>
                <c:manualLayout>
                  <c:x val="0"/>
                  <c:y val="-1.73032760626549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E1-574C-84D3-9796C60FA8DC}"/>
                </c:ext>
              </c:extLst>
            </c:dLbl>
            <c:dLbl>
              <c:idx val="15"/>
              <c:layout>
                <c:manualLayout>
                  <c:x val="-7.6569678407350687E-6"/>
                  <c:y val="-4.37114097354533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E1-574C-84D3-9796C60FA8DC}"/>
                </c:ext>
              </c:extLst>
            </c:dLbl>
            <c:dLbl>
              <c:idx val="16"/>
              <c:layout>
                <c:manualLayout>
                  <c:x val="-7.2378845063968845E-3"/>
                  <c:y val="-8.457221219938514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E1-574C-84D3-9796C60FA8DC}"/>
                </c:ext>
              </c:extLst>
            </c:dLbl>
            <c:dLbl>
              <c:idx val="17"/>
              <c:layout>
                <c:manualLayout>
                  <c:x val="-1.4059278195126064E-2"/>
                  <c:y val="-0.13792915071911518"/>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1715160796324656"/>
                      <c:h val="0.12164179691671304"/>
                    </c:manualLayout>
                  </c15:layout>
                </c:ext>
                <c:ext xmlns:c16="http://schemas.microsoft.com/office/drawing/2014/chart" uri="{C3380CC4-5D6E-409C-BE32-E72D297353CC}">
                  <c16:uniqueId val="{0000000A-36E1-574C-84D3-9796C60FA8DC}"/>
                </c:ext>
              </c:extLst>
            </c:dLbl>
            <c:dLbl>
              <c:idx val="18"/>
              <c:layout>
                <c:manualLayout>
                  <c:x val="-2.4959742351046706E-2"/>
                  <c:y val="-0.262770209990582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7.6892109500805148E-2"/>
                      <c:h val="9.7044862982374622E-2"/>
                    </c:manualLayout>
                  </c15:layout>
                </c:ext>
                <c:ext xmlns:c16="http://schemas.microsoft.com/office/drawing/2014/chart" uri="{C3380CC4-5D6E-409C-BE32-E72D297353CC}">
                  <c16:uniqueId val="{00000009-36E1-574C-84D3-9796C60FA8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United States</c:v>
                </c:pt>
                <c:pt idx="1">
                  <c:v>UK</c:v>
                </c:pt>
                <c:pt idx="2">
                  <c:v>Australia</c:v>
                </c:pt>
                <c:pt idx="3">
                  <c:v>France</c:v>
                </c:pt>
                <c:pt idx="4">
                  <c:v>Germany</c:v>
                </c:pt>
                <c:pt idx="5">
                  <c:v>Russia</c:v>
                </c:pt>
                <c:pt idx="6">
                  <c:v>Canada</c:v>
                </c:pt>
                <c:pt idx="7">
                  <c:v>Japan</c:v>
                </c:pt>
                <c:pt idx="8">
                  <c:v>China</c:v>
                </c:pt>
                <c:pt idx="9">
                  <c:v>Malaysia</c:v>
                </c:pt>
                <c:pt idx="10">
                  <c:v>Italy</c:v>
                </c:pt>
                <c:pt idx="11">
                  <c:v>Netherlands</c:v>
                </c:pt>
                <c:pt idx="12">
                  <c:v>Turkey</c:v>
                </c:pt>
                <c:pt idx="13">
                  <c:v>Saudi Arabia</c:v>
                </c:pt>
                <c:pt idx="14">
                  <c:v>UA Emirates</c:v>
                </c:pt>
                <c:pt idx="15">
                  <c:v>Argentina</c:v>
                </c:pt>
                <c:pt idx="16">
                  <c:v>Austria</c:v>
                </c:pt>
                <c:pt idx="17">
                  <c:v>South Korea</c:v>
                </c:pt>
                <c:pt idx="18">
                  <c:v>Belgium</c:v>
                </c:pt>
                <c:pt idx="19">
                  <c:v>rest of world</c:v>
                </c:pt>
              </c:strCache>
            </c:strRef>
          </c:cat>
          <c:val>
            <c:numRef>
              <c:f>Sheet1!$B$2:$B$21</c:f>
              <c:numCache>
                <c:formatCode>#,##0</c:formatCode>
                <c:ptCount val="20"/>
                <c:pt idx="0">
                  <c:v>971417</c:v>
                </c:pt>
                <c:pt idx="1">
                  <c:v>432001</c:v>
                </c:pt>
                <c:pt idx="2">
                  <c:v>335512</c:v>
                </c:pt>
                <c:pt idx="3">
                  <c:v>245349</c:v>
                </c:pt>
                <c:pt idx="4">
                  <c:v>244575</c:v>
                </c:pt>
                <c:pt idx="5">
                  <c:v>243752</c:v>
                </c:pt>
                <c:pt idx="6">
                  <c:v>189478</c:v>
                </c:pt>
                <c:pt idx="7">
                  <c:v>143547</c:v>
                </c:pt>
                <c:pt idx="8">
                  <c:v>137527</c:v>
                </c:pt>
                <c:pt idx="9">
                  <c:v>124133</c:v>
                </c:pt>
                <c:pt idx="10">
                  <c:v>92655</c:v>
                </c:pt>
                <c:pt idx="11">
                  <c:v>89920</c:v>
                </c:pt>
                <c:pt idx="12">
                  <c:v>87903</c:v>
                </c:pt>
                <c:pt idx="13">
                  <c:v>79854</c:v>
                </c:pt>
                <c:pt idx="14">
                  <c:v>77463</c:v>
                </c:pt>
                <c:pt idx="15">
                  <c:v>75688</c:v>
                </c:pt>
                <c:pt idx="16">
                  <c:v>70484</c:v>
                </c:pt>
                <c:pt idx="17">
                  <c:v>61888</c:v>
                </c:pt>
                <c:pt idx="18">
                  <c:v>61102</c:v>
                </c:pt>
                <c:pt idx="19">
                  <c:v>1321645</c:v>
                </c:pt>
              </c:numCache>
            </c:numRef>
          </c:val>
          <c:extLst>
            <c:ext xmlns:c16="http://schemas.microsoft.com/office/drawing/2014/chart" uri="{C3380CC4-5D6E-409C-BE32-E72D297353CC}">
              <c16:uniqueId val="{00000000-72AD-A04A-8126-D1CBC8F8D5A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UK</c:v>
                </c:pt>
              </c:strCache>
            </c:strRef>
          </c:tx>
          <c:spPr>
            <a:solidFill>
              <a:schemeClr val="bg1">
                <a:lumMod val="75000"/>
              </a:schemeClr>
            </a:solidFill>
            <a:ln w="3175">
              <a:solidFill>
                <a:srgbClr val="0070C0"/>
              </a:solid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7E-D542-8164-11DEE3D2D1CE}"/>
                </c:ext>
              </c:extLst>
            </c:dLbl>
            <c:dLbl>
              <c:idx val="8"/>
              <c:layout>
                <c:manualLayout>
                  <c:x val="-1.4492753623188406E-2"/>
                  <c:y val="-2.9186424957105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7E-D542-8164-11DEE3D2D1C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E-D542-8164-11DEE3D2D1CE}"/>
                </c:ext>
              </c:extLst>
            </c:dLbl>
            <c:dLbl>
              <c:idx val="18"/>
              <c:layout>
                <c:manualLayout>
                  <c:x val="-1.2882447665056479E-2"/>
                  <c:y val="-1.7511854974263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7E-D542-8164-11DEE3D2D1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#,##0</c:formatCode>
                <c:ptCount val="19"/>
                <c:pt idx="0">
                  <c:v>209554</c:v>
                </c:pt>
                <c:pt idx="1">
                  <c:v>232540</c:v>
                </c:pt>
                <c:pt idx="2">
                  <c:v>222936</c:v>
                </c:pt>
                <c:pt idx="3">
                  <c:v>225722</c:v>
                </c:pt>
                <c:pt idx="4">
                  <c:v>227273</c:v>
                </c:pt>
                <c:pt idx="5">
                  <c:v>255233</c:v>
                </c:pt>
                <c:pt idx="6">
                  <c:v>300056</c:v>
                </c:pt>
                <c:pt idx="7">
                  <c:v>318399</c:v>
                </c:pt>
                <c:pt idx="8">
                  <c:v>330078</c:v>
                </c:pt>
                <c:pt idx="9">
                  <c:v>351470</c:v>
                </c:pt>
                <c:pt idx="10">
                  <c:v>341791</c:v>
                </c:pt>
                <c:pt idx="11">
                  <c:v>368968</c:v>
                </c:pt>
                <c:pt idx="12">
                  <c:v>389958</c:v>
                </c:pt>
                <c:pt idx="13">
                  <c:v>419946</c:v>
                </c:pt>
                <c:pt idx="14">
                  <c:v>427686</c:v>
                </c:pt>
                <c:pt idx="15">
                  <c:v>416693</c:v>
                </c:pt>
                <c:pt idx="16">
                  <c:v>428724</c:v>
                </c:pt>
                <c:pt idx="17">
                  <c:v>430687</c:v>
                </c:pt>
                <c:pt idx="18">
                  <c:v>432001</c:v>
                </c:pt>
              </c:numCache>
            </c:numRef>
          </c:val>
          <c:extLst>
            <c:ext xmlns:c16="http://schemas.microsoft.com/office/drawing/2014/chart" uri="{C3380CC4-5D6E-409C-BE32-E72D297353CC}">
              <c16:uniqueId val="{00000000-1575-7348-8CE2-24E4CFC5B282}"/>
            </c:ext>
          </c:extLst>
        </c:ser>
        <c:dLbls>
          <c:showLegendKey val="0"/>
          <c:showVal val="0"/>
          <c:showCatName val="0"/>
          <c:showSerName val="0"/>
          <c:showPercent val="0"/>
          <c:showBubbleSize val="0"/>
        </c:dLbls>
        <c:gapWidth val="59"/>
        <c:overlap val="-27"/>
        <c:axId val="1147666175"/>
        <c:axId val="1252315519"/>
      </c:barChart>
      <c:catAx>
        <c:axId val="1147666175"/>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12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2315519"/>
        <c:crosses val="autoZero"/>
        <c:auto val="1"/>
        <c:lblAlgn val="ctr"/>
        <c:lblOffset val="100"/>
        <c:noMultiLvlLbl val="0"/>
      </c:catAx>
      <c:valAx>
        <c:axId val="1252315519"/>
        <c:scaling>
          <c:orientation val="minMax"/>
        </c:scaling>
        <c:delete val="0"/>
        <c:axPos val="l"/>
        <c:majorGridlines>
          <c:spPr>
            <a:ln w="317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7666175"/>
        <c:crosses val="autoZero"/>
        <c:crossBetween val="between"/>
      </c:valAx>
      <c:spPr>
        <a:solidFill>
          <a:schemeClr val="bg1">
            <a:lumMod val="85000"/>
            <a:alpha val="50000"/>
          </a:schemeClr>
        </a:solidFill>
        <a:ln w="31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China</c:v>
                </c:pt>
              </c:strCache>
            </c:strRef>
          </c:tx>
          <c:spPr>
            <a:ln w="5715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Sheet1!$B$2:$B$11</c:f>
              <c:numCache>
                <c:formatCode>#,##0</c:formatCode>
                <c:ptCount val="10"/>
                <c:pt idx="0">
                  <c:v>47035</c:v>
                </c:pt>
                <c:pt idx="1">
                  <c:v>56990</c:v>
                </c:pt>
                <c:pt idx="2">
                  <c:v>67325</c:v>
                </c:pt>
                <c:pt idx="3">
                  <c:v>78715</c:v>
                </c:pt>
                <c:pt idx="4">
                  <c:v>83790</c:v>
                </c:pt>
                <c:pt idx="5">
                  <c:v>87900</c:v>
                </c:pt>
                <c:pt idx="6">
                  <c:v>89540</c:v>
                </c:pt>
                <c:pt idx="7">
                  <c:v>91215</c:v>
                </c:pt>
                <c:pt idx="8">
                  <c:v>95090</c:v>
                </c:pt>
                <c:pt idx="9">
                  <c:v>106530</c:v>
                </c:pt>
              </c:numCache>
            </c:numRef>
          </c:val>
          <c:smooth val="0"/>
          <c:extLst>
            <c:ext xmlns:c16="http://schemas.microsoft.com/office/drawing/2014/chart" uri="{C3380CC4-5D6E-409C-BE32-E72D297353CC}">
              <c16:uniqueId val="{00000000-961E-8D4B-9768-A812904ED183}"/>
            </c:ext>
          </c:extLst>
        </c:ser>
        <c:ser>
          <c:idx val="1"/>
          <c:order val="1"/>
          <c:tx>
            <c:strRef>
              <c:f>Sheet1!$C$1</c:f>
              <c:strCache>
                <c:ptCount val="1"/>
                <c:pt idx="0">
                  <c:v>India</c:v>
                </c:pt>
              </c:strCache>
            </c:strRef>
          </c:tx>
          <c:spPr>
            <a:ln w="57150"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Sheet1!$C$2:$C$11</c:f>
              <c:numCache>
                <c:formatCode>#,##0</c:formatCode>
                <c:ptCount val="10"/>
                <c:pt idx="0">
                  <c:v>34065</c:v>
                </c:pt>
                <c:pt idx="1">
                  <c:v>38500</c:v>
                </c:pt>
                <c:pt idx="2">
                  <c:v>39090</c:v>
                </c:pt>
                <c:pt idx="3">
                  <c:v>29900</c:v>
                </c:pt>
                <c:pt idx="4">
                  <c:v>22385</c:v>
                </c:pt>
                <c:pt idx="5">
                  <c:v>19750</c:v>
                </c:pt>
                <c:pt idx="6">
                  <c:v>18325</c:v>
                </c:pt>
                <c:pt idx="7">
                  <c:v>16745</c:v>
                </c:pt>
                <c:pt idx="8">
                  <c:v>16550</c:v>
                </c:pt>
                <c:pt idx="9">
                  <c:v>19750</c:v>
                </c:pt>
              </c:numCache>
            </c:numRef>
          </c:val>
          <c:smooth val="0"/>
          <c:extLst>
            <c:ext xmlns:c16="http://schemas.microsoft.com/office/drawing/2014/chart" uri="{C3380CC4-5D6E-409C-BE32-E72D297353CC}">
              <c16:uniqueId val="{00000001-961E-8D4B-9768-A812904ED183}"/>
            </c:ext>
          </c:extLst>
        </c:ser>
        <c:dLbls>
          <c:showLegendKey val="0"/>
          <c:showVal val="0"/>
          <c:showCatName val="0"/>
          <c:showSerName val="0"/>
          <c:showPercent val="0"/>
          <c:showBubbleSize val="0"/>
        </c:dLbls>
        <c:smooth val="0"/>
        <c:axId val="1280868223"/>
        <c:axId val="1280869903"/>
      </c:lineChart>
      <c:catAx>
        <c:axId val="128086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0869903"/>
        <c:crosses val="autoZero"/>
        <c:auto val="1"/>
        <c:lblAlgn val="ctr"/>
        <c:lblOffset val="100"/>
        <c:noMultiLvlLbl val="0"/>
      </c:catAx>
      <c:valAx>
        <c:axId val="1280869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0868223"/>
        <c:crosses val="autoZero"/>
        <c:crossBetween val="between"/>
      </c:valAx>
      <c:spPr>
        <a:solidFill>
          <a:schemeClr val="bg1">
            <a:lumMod val="85000"/>
            <a:alpha val="50000"/>
          </a:schemeClr>
        </a:solidFill>
        <a:ln w="3175">
          <a:solidFill>
            <a:schemeClr val="tx1"/>
          </a:solidFill>
        </a:ln>
        <a:effectLst/>
      </c:spPr>
    </c:plotArea>
    <c:legend>
      <c:legendPos val="b"/>
      <c:layout>
        <c:manualLayout>
          <c:xMode val="edge"/>
          <c:yMode val="edge"/>
          <c:x val="0.15103199056639657"/>
          <c:y val="7.9288255704337368E-2"/>
          <c:w val="0.29052848466405468"/>
          <c:h val="7.3928524973238111E-2"/>
        </c:manualLayout>
      </c:layout>
      <c:overlay val="0"/>
      <c:spPr>
        <a:solidFill>
          <a:schemeClr val="bg1"/>
        </a:solidFill>
        <a:ln w="3175">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089372952468535E-2"/>
          <c:y val="1.93188351456068E-2"/>
          <c:w val="0.88755296281395479"/>
          <c:h val="0.74131150272882551"/>
        </c:manualLayout>
      </c:layout>
      <c:barChart>
        <c:barDir val="col"/>
        <c:grouping val="clustered"/>
        <c:varyColors val="0"/>
        <c:ser>
          <c:idx val="0"/>
          <c:order val="0"/>
          <c:tx>
            <c:strRef>
              <c:f>Sheet1!$B$1</c:f>
              <c:strCache>
                <c:ptCount val="1"/>
                <c:pt idx="0">
                  <c:v>total students</c:v>
                </c:pt>
              </c:strCache>
            </c:strRef>
          </c:tx>
          <c:spPr>
            <a:solidFill>
              <a:schemeClr val="bg1">
                <a:lumMod val="75000"/>
              </a:schemeClr>
            </a:solidFill>
            <a:ln w="3175">
              <a:solidFill>
                <a:schemeClr val="tx1"/>
              </a:solidFill>
            </a:ln>
            <a:effectLst/>
          </c:spPr>
          <c:invertIfNegative val="0"/>
          <c:dLbls>
            <c:dLbl>
              <c:idx val="0"/>
              <c:layout>
                <c:manualLayout>
                  <c:x val="2.1897810218978103E-2"/>
                  <c:y val="-5.0264550264550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9C-D241-98BE-3F78C88E42E6}"/>
                </c:ext>
              </c:extLst>
            </c:dLbl>
            <c:dLbl>
              <c:idx val="10"/>
              <c:layout>
                <c:manualLayout>
                  <c:x val="1.4598540145984867E-3"/>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C-D241-98BE-3F78C88E42E6}"/>
                </c:ext>
              </c:extLst>
            </c:dLbl>
            <c:dLbl>
              <c:idx val="20"/>
              <c:layout>
                <c:manualLayout>
                  <c:x val="0"/>
                  <c:y val="-5.0264550264550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C-D241-98BE-3F78C88E42E6}"/>
                </c:ext>
              </c:extLst>
            </c:dLbl>
            <c:dLbl>
              <c:idx val="30"/>
              <c:layout>
                <c:manualLayout>
                  <c:x val="-1.0705472436524841E-16"/>
                  <c:y val="-4.2328042328042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C-D241-98BE-3F78C88E42E6}"/>
                </c:ext>
              </c:extLst>
            </c:dLbl>
            <c:dLbl>
              <c:idx val="40"/>
              <c:layout>
                <c:manualLayout>
                  <c:x val="-4.6715328467153282E-2"/>
                  <c:y val="-2.64550264550264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C-D241-98BE-3F78C88E42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1977-78</c:v>
                </c:pt>
                <c:pt idx="1">
                  <c:v>1978-79</c:v>
                </c:pt>
                <c:pt idx="2">
                  <c:v>1979-80</c:v>
                </c:pt>
                <c:pt idx="3">
                  <c:v>1980-81</c:v>
                </c:pt>
                <c:pt idx="4">
                  <c:v>1981-82</c:v>
                </c:pt>
                <c:pt idx="5">
                  <c:v>1982-83</c:v>
                </c:pt>
                <c:pt idx="6">
                  <c:v>1983-84</c:v>
                </c:pt>
                <c:pt idx="7">
                  <c:v>1984-85</c:v>
                </c:pt>
                <c:pt idx="8">
                  <c:v>1985-86</c:v>
                </c:pt>
                <c:pt idx="9">
                  <c:v>1986-87</c:v>
                </c:pt>
                <c:pt idx="10">
                  <c:v>1987-88</c:v>
                </c:pt>
                <c:pt idx="11">
                  <c:v>1988-89</c:v>
                </c:pt>
                <c:pt idx="12">
                  <c:v>1989-90</c:v>
                </c:pt>
                <c:pt idx="13">
                  <c:v>1990-91</c:v>
                </c:pt>
                <c:pt idx="14">
                  <c:v>1991-92</c:v>
                </c:pt>
                <c:pt idx="15">
                  <c:v>1992-93</c:v>
                </c:pt>
                <c:pt idx="16">
                  <c:v>1993-94</c:v>
                </c:pt>
                <c:pt idx="17">
                  <c:v>1994-95</c:v>
                </c:pt>
                <c:pt idx="18">
                  <c:v>1995-96</c:v>
                </c:pt>
                <c:pt idx="19">
                  <c:v>1996-97</c:v>
                </c:pt>
                <c:pt idx="20">
                  <c:v>1997-98</c:v>
                </c:pt>
                <c:pt idx="21">
                  <c:v>1998-99</c:v>
                </c:pt>
                <c:pt idx="22">
                  <c:v>1999-00</c:v>
                </c:pt>
                <c:pt idx="23">
                  <c:v>2000-01</c:v>
                </c:pt>
                <c:pt idx="24">
                  <c:v>2001-02</c:v>
                </c:pt>
                <c:pt idx="25">
                  <c:v>2002-03</c:v>
                </c:pt>
                <c:pt idx="26">
                  <c:v>2003-04</c:v>
                </c:pt>
                <c:pt idx="27">
                  <c:v>2004-05</c:v>
                </c:pt>
                <c:pt idx="28">
                  <c:v>2005-06</c:v>
                </c:pt>
                <c:pt idx="29">
                  <c:v>2006-07</c:v>
                </c:pt>
                <c:pt idx="30">
                  <c:v>2007-08</c:v>
                </c:pt>
                <c:pt idx="31">
                  <c:v>2008-09</c:v>
                </c:pt>
                <c:pt idx="32">
                  <c:v>2009-10</c:v>
                </c:pt>
                <c:pt idx="33">
                  <c:v>2010-11</c:v>
                </c:pt>
                <c:pt idx="34">
                  <c:v>2011-12</c:v>
                </c:pt>
                <c:pt idx="35">
                  <c:v>2012-13</c:v>
                </c:pt>
                <c:pt idx="36">
                  <c:v>2013-14</c:v>
                </c:pt>
                <c:pt idx="37">
                  <c:v>2014-15</c:v>
                </c:pt>
                <c:pt idx="38">
                  <c:v>2015-16</c:v>
                </c:pt>
                <c:pt idx="39">
                  <c:v>2016-17</c:v>
                </c:pt>
                <c:pt idx="40">
                  <c:v>2017-18</c:v>
                </c:pt>
              </c:strCache>
            </c:strRef>
          </c:cat>
          <c:val>
            <c:numRef>
              <c:f>Sheet1!$B$2:$B$42</c:f>
              <c:numCache>
                <c:formatCode>#,##0</c:formatCode>
                <c:ptCount val="41"/>
                <c:pt idx="0">
                  <c:v>235509</c:v>
                </c:pt>
                <c:pt idx="1">
                  <c:v>263938</c:v>
                </c:pt>
                <c:pt idx="2">
                  <c:v>286343</c:v>
                </c:pt>
                <c:pt idx="3">
                  <c:v>311882</c:v>
                </c:pt>
                <c:pt idx="4">
                  <c:v>326299</c:v>
                </c:pt>
                <c:pt idx="5">
                  <c:v>336985</c:v>
                </c:pt>
                <c:pt idx="6">
                  <c:v>338894</c:v>
                </c:pt>
                <c:pt idx="7">
                  <c:v>342113</c:v>
                </c:pt>
                <c:pt idx="8">
                  <c:v>343777</c:v>
                </c:pt>
                <c:pt idx="9">
                  <c:v>349609</c:v>
                </c:pt>
                <c:pt idx="10">
                  <c:v>356187</c:v>
                </c:pt>
                <c:pt idx="11">
                  <c:v>366354</c:v>
                </c:pt>
                <c:pt idx="12">
                  <c:v>386851</c:v>
                </c:pt>
                <c:pt idx="13">
                  <c:v>407529</c:v>
                </c:pt>
                <c:pt idx="14">
                  <c:v>419585</c:v>
                </c:pt>
                <c:pt idx="15">
                  <c:v>438618</c:v>
                </c:pt>
                <c:pt idx="16">
                  <c:v>449749</c:v>
                </c:pt>
                <c:pt idx="17">
                  <c:v>452635</c:v>
                </c:pt>
                <c:pt idx="18">
                  <c:v>453787</c:v>
                </c:pt>
                <c:pt idx="19">
                  <c:v>457984</c:v>
                </c:pt>
                <c:pt idx="20">
                  <c:v>481280</c:v>
                </c:pt>
                <c:pt idx="21">
                  <c:v>490933</c:v>
                </c:pt>
                <c:pt idx="22">
                  <c:v>514723</c:v>
                </c:pt>
                <c:pt idx="23">
                  <c:v>547867</c:v>
                </c:pt>
                <c:pt idx="24">
                  <c:v>582996</c:v>
                </c:pt>
                <c:pt idx="25">
                  <c:v>586323</c:v>
                </c:pt>
                <c:pt idx="26">
                  <c:v>572509</c:v>
                </c:pt>
                <c:pt idx="27">
                  <c:v>565039</c:v>
                </c:pt>
                <c:pt idx="28">
                  <c:v>564766</c:v>
                </c:pt>
                <c:pt idx="29">
                  <c:v>582984</c:v>
                </c:pt>
                <c:pt idx="30">
                  <c:v>623805</c:v>
                </c:pt>
                <c:pt idx="31">
                  <c:v>671616</c:v>
                </c:pt>
                <c:pt idx="32">
                  <c:v>690923</c:v>
                </c:pt>
                <c:pt idx="33">
                  <c:v>723277</c:v>
                </c:pt>
                <c:pt idx="34">
                  <c:v>764495</c:v>
                </c:pt>
                <c:pt idx="35">
                  <c:v>819644</c:v>
                </c:pt>
                <c:pt idx="36">
                  <c:v>886052</c:v>
                </c:pt>
                <c:pt idx="37">
                  <c:v>974926</c:v>
                </c:pt>
                <c:pt idx="38">
                  <c:v>1043839</c:v>
                </c:pt>
                <c:pt idx="39">
                  <c:v>1078822</c:v>
                </c:pt>
                <c:pt idx="40">
                  <c:v>1094792</c:v>
                </c:pt>
              </c:numCache>
            </c:numRef>
          </c:val>
          <c:extLst>
            <c:ext xmlns:c16="http://schemas.microsoft.com/office/drawing/2014/chart" uri="{C3380CC4-5D6E-409C-BE32-E72D297353CC}">
              <c16:uniqueId val="{00000000-D59C-D241-98BE-3F78C88E42E6}"/>
            </c:ext>
          </c:extLst>
        </c:ser>
        <c:dLbls>
          <c:showLegendKey val="0"/>
          <c:showVal val="0"/>
          <c:showCatName val="0"/>
          <c:showSerName val="0"/>
          <c:showPercent val="0"/>
          <c:showBubbleSize val="0"/>
        </c:dLbls>
        <c:gapWidth val="91"/>
        <c:overlap val="46"/>
        <c:axId val="1142758239"/>
        <c:axId val="1142574703"/>
      </c:barChart>
      <c:lineChart>
        <c:grouping val="standard"/>
        <c:varyColors val="0"/>
        <c:ser>
          <c:idx val="1"/>
          <c:order val="1"/>
          <c:tx>
            <c:strRef>
              <c:f>Sheet1!$C$1</c:f>
              <c:strCache>
                <c:ptCount val="1"/>
                <c:pt idx="0">
                  <c:v>new students</c:v>
                </c:pt>
              </c:strCache>
            </c:strRef>
          </c:tx>
          <c:spPr>
            <a:ln w="44450" cap="rnd">
              <a:solidFill>
                <a:srgbClr val="0070C0"/>
              </a:solidFill>
              <a:round/>
            </a:ln>
            <a:effectLst/>
          </c:spPr>
          <c:marker>
            <c:symbol val="none"/>
          </c:marker>
          <c:cat>
            <c:strRef>
              <c:f>Sheet1!$A$2:$A$42</c:f>
              <c:strCache>
                <c:ptCount val="41"/>
                <c:pt idx="0">
                  <c:v>1977-78</c:v>
                </c:pt>
                <c:pt idx="1">
                  <c:v>1978-79</c:v>
                </c:pt>
                <c:pt idx="2">
                  <c:v>1979-80</c:v>
                </c:pt>
                <c:pt idx="3">
                  <c:v>1980-81</c:v>
                </c:pt>
                <c:pt idx="4">
                  <c:v>1981-82</c:v>
                </c:pt>
                <c:pt idx="5">
                  <c:v>1982-83</c:v>
                </c:pt>
                <c:pt idx="6">
                  <c:v>1983-84</c:v>
                </c:pt>
                <c:pt idx="7">
                  <c:v>1984-85</c:v>
                </c:pt>
                <c:pt idx="8">
                  <c:v>1985-86</c:v>
                </c:pt>
                <c:pt idx="9">
                  <c:v>1986-87</c:v>
                </c:pt>
                <c:pt idx="10">
                  <c:v>1987-88</c:v>
                </c:pt>
                <c:pt idx="11">
                  <c:v>1988-89</c:v>
                </c:pt>
                <c:pt idx="12">
                  <c:v>1989-90</c:v>
                </c:pt>
                <c:pt idx="13">
                  <c:v>1990-91</c:v>
                </c:pt>
                <c:pt idx="14">
                  <c:v>1991-92</c:v>
                </c:pt>
                <c:pt idx="15">
                  <c:v>1992-93</c:v>
                </c:pt>
                <c:pt idx="16">
                  <c:v>1993-94</c:v>
                </c:pt>
                <c:pt idx="17">
                  <c:v>1994-95</c:v>
                </c:pt>
                <c:pt idx="18">
                  <c:v>1995-96</c:v>
                </c:pt>
                <c:pt idx="19">
                  <c:v>1996-97</c:v>
                </c:pt>
                <c:pt idx="20">
                  <c:v>1997-98</c:v>
                </c:pt>
                <c:pt idx="21">
                  <c:v>1998-99</c:v>
                </c:pt>
                <c:pt idx="22">
                  <c:v>1999-00</c:v>
                </c:pt>
                <c:pt idx="23">
                  <c:v>2000-01</c:v>
                </c:pt>
                <c:pt idx="24">
                  <c:v>2001-02</c:v>
                </c:pt>
                <c:pt idx="25">
                  <c:v>2002-03</c:v>
                </c:pt>
                <c:pt idx="26">
                  <c:v>2003-04</c:v>
                </c:pt>
                <c:pt idx="27">
                  <c:v>2004-05</c:v>
                </c:pt>
                <c:pt idx="28">
                  <c:v>2005-06</c:v>
                </c:pt>
                <c:pt idx="29">
                  <c:v>2006-07</c:v>
                </c:pt>
                <c:pt idx="30">
                  <c:v>2007-08</c:v>
                </c:pt>
                <c:pt idx="31">
                  <c:v>2008-09</c:v>
                </c:pt>
                <c:pt idx="32">
                  <c:v>2009-10</c:v>
                </c:pt>
                <c:pt idx="33">
                  <c:v>2010-11</c:v>
                </c:pt>
                <c:pt idx="34">
                  <c:v>2011-12</c:v>
                </c:pt>
                <c:pt idx="35">
                  <c:v>2012-13</c:v>
                </c:pt>
                <c:pt idx="36">
                  <c:v>2013-14</c:v>
                </c:pt>
                <c:pt idx="37">
                  <c:v>2014-15</c:v>
                </c:pt>
                <c:pt idx="38">
                  <c:v>2015-16</c:v>
                </c:pt>
                <c:pt idx="39">
                  <c:v>2016-17</c:v>
                </c:pt>
                <c:pt idx="40">
                  <c:v>2017-18</c:v>
                </c:pt>
              </c:strCache>
            </c:strRef>
          </c:cat>
          <c:val>
            <c:numRef>
              <c:f>Sheet1!$C$2:$C$42</c:f>
              <c:numCache>
                <c:formatCode>General</c:formatCode>
                <c:ptCount val="41"/>
                <c:pt idx="29" formatCode="#,##0">
                  <c:v>157178</c:v>
                </c:pt>
                <c:pt idx="30" formatCode="#,##0">
                  <c:v>173121</c:v>
                </c:pt>
                <c:pt idx="31" formatCode="#,##0">
                  <c:v>200460</c:v>
                </c:pt>
                <c:pt idx="32" formatCode="#,##0">
                  <c:v>202970</c:v>
                </c:pt>
                <c:pt idx="33" formatCode="#,##0">
                  <c:v>214490</c:v>
                </c:pt>
                <c:pt idx="34" formatCode="#,##0">
                  <c:v>228467</c:v>
                </c:pt>
                <c:pt idx="35" formatCode="#,##0">
                  <c:v>250920</c:v>
                </c:pt>
                <c:pt idx="36" formatCode="#,##0">
                  <c:v>270128</c:v>
                </c:pt>
                <c:pt idx="37" formatCode="#,##0">
                  <c:v>293766</c:v>
                </c:pt>
                <c:pt idx="38" formatCode="#,##0">
                  <c:v>300743</c:v>
                </c:pt>
                <c:pt idx="39" formatCode="#,##0">
                  <c:v>290836</c:v>
                </c:pt>
                <c:pt idx="40" formatCode="#,##0">
                  <c:v>271738</c:v>
                </c:pt>
              </c:numCache>
            </c:numRef>
          </c:val>
          <c:smooth val="0"/>
          <c:extLst>
            <c:ext xmlns:c16="http://schemas.microsoft.com/office/drawing/2014/chart" uri="{C3380CC4-5D6E-409C-BE32-E72D297353CC}">
              <c16:uniqueId val="{00000001-D59C-D241-98BE-3F78C88E42E6}"/>
            </c:ext>
          </c:extLst>
        </c:ser>
        <c:dLbls>
          <c:showLegendKey val="0"/>
          <c:showVal val="0"/>
          <c:showCatName val="0"/>
          <c:showSerName val="0"/>
          <c:showPercent val="0"/>
          <c:showBubbleSize val="0"/>
        </c:dLbls>
        <c:marker val="1"/>
        <c:smooth val="0"/>
        <c:axId val="1142758239"/>
        <c:axId val="1142574703"/>
      </c:lineChart>
      <c:catAx>
        <c:axId val="1142758239"/>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336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42574703"/>
        <c:crosses val="autoZero"/>
        <c:auto val="1"/>
        <c:lblAlgn val="ctr"/>
        <c:lblOffset val="100"/>
        <c:noMultiLvlLbl val="0"/>
      </c:catAx>
      <c:valAx>
        <c:axId val="11425747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2758239"/>
        <c:crosses val="autoZero"/>
        <c:crossBetween val="between"/>
      </c:valAx>
      <c:spPr>
        <a:solidFill>
          <a:schemeClr val="bg1">
            <a:lumMod val="85000"/>
            <a:alpha val="50000"/>
          </a:schemeClr>
        </a:solidFill>
        <a:ln w="3175">
          <a:solidFill>
            <a:schemeClr val="tx1"/>
          </a:solidFill>
        </a:ln>
        <a:effectLst/>
      </c:spPr>
    </c:plotArea>
    <c:legend>
      <c:legendPos val="b"/>
      <c:layout>
        <c:manualLayout>
          <c:xMode val="edge"/>
          <c:yMode val="edge"/>
          <c:x val="0.13966193459394219"/>
          <c:y val="6.2278048577261179E-2"/>
          <c:w val="0.41015191780535276"/>
          <c:h val="6.6709717502736299E-2"/>
        </c:manualLayout>
      </c:layout>
      <c:overlay val="0"/>
      <c:spPr>
        <a:solidFill>
          <a:schemeClr val="bg1"/>
        </a:solidFill>
        <a:ln w="3175">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higher education</c:v>
                </c:pt>
              </c:strCache>
            </c:strRef>
          </c:tx>
          <c:spPr>
            <a:solidFill>
              <a:schemeClr val="bg1">
                <a:lumMod val="75000"/>
              </a:schemeClr>
            </a:solidFill>
            <a:ln w="3175">
              <a:solidFill>
                <a:srgbClr val="0070C0"/>
              </a:solidFill>
            </a:ln>
            <a:effectLst/>
          </c:spPr>
          <c:invertIfNegative val="0"/>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Sheet1!$B$2:$B$18</c:f>
              <c:numCache>
                <c:formatCode>#,##0</c:formatCode>
                <c:ptCount val="17"/>
                <c:pt idx="0">
                  <c:v>124624</c:v>
                </c:pt>
                <c:pt idx="1">
                  <c:v>146188</c:v>
                </c:pt>
                <c:pt idx="2">
                  <c:v>164102</c:v>
                </c:pt>
                <c:pt idx="3">
                  <c:v>178092</c:v>
                </c:pt>
                <c:pt idx="4">
                  <c:v>185636</c:v>
                </c:pt>
                <c:pt idx="5">
                  <c:v>192391</c:v>
                </c:pt>
                <c:pt idx="6">
                  <c:v>202300</c:v>
                </c:pt>
                <c:pt idx="7">
                  <c:v>225948</c:v>
                </c:pt>
                <c:pt idx="8">
                  <c:v>242343</c:v>
                </c:pt>
                <c:pt idx="9">
                  <c:v>241263</c:v>
                </c:pt>
                <c:pt idx="10">
                  <c:v>230037</c:v>
                </c:pt>
                <c:pt idx="11">
                  <c:v>230540</c:v>
                </c:pt>
                <c:pt idx="12">
                  <c:v>249126</c:v>
                </c:pt>
                <c:pt idx="13">
                  <c:v>271423</c:v>
                </c:pt>
                <c:pt idx="14">
                  <c:v>304968</c:v>
                </c:pt>
                <c:pt idx="15">
                  <c:v>348850</c:v>
                </c:pt>
                <c:pt idx="16">
                  <c:v>399089</c:v>
                </c:pt>
              </c:numCache>
            </c:numRef>
          </c:val>
          <c:extLst>
            <c:ext xmlns:c16="http://schemas.microsoft.com/office/drawing/2014/chart" uri="{C3380CC4-5D6E-409C-BE32-E72D297353CC}">
              <c16:uniqueId val="{00000000-7A67-1047-8242-FBED08C4B6C2}"/>
            </c:ext>
          </c:extLst>
        </c:ser>
        <c:ser>
          <c:idx val="1"/>
          <c:order val="1"/>
          <c:tx>
            <c:strRef>
              <c:f>Sheet1!$C$1</c:f>
              <c:strCache>
                <c:ptCount val="1"/>
                <c:pt idx="0">
                  <c:v>VET</c:v>
                </c:pt>
              </c:strCache>
            </c:strRef>
          </c:tx>
          <c:spPr>
            <a:solidFill>
              <a:schemeClr val="bg1"/>
            </a:solidFill>
            <a:ln w="3175">
              <a:solidFill>
                <a:srgbClr val="0070C0"/>
              </a:solidFill>
            </a:ln>
            <a:effectLst/>
          </c:spPr>
          <c:invertIfNegative val="0"/>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Sheet1!$C$2:$C$18</c:f>
              <c:numCache>
                <c:formatCode>#,##0</c:formatCode>
                <c:ptCount val="17"/>
                <c:pt idx="0">
                  <c:v>44411</c:v>
                </c:pt>
                <c:pt idx="1">
                  <c:v>45640</c:v>
                </c:pt>
                <c:pt idx="2">
                  <c:v>45281</c:v>
                </c:pt>
                <c:pt idx="3">
                  <c:v>50539</c:v>
                </c:pt>
                <c:pt idx="4">
                  <c:v>66328</c:v>
                </c:pt>
                <c:pt idx="5">
                  <c:v>101223</c:v>
                </c:pt>
                <c:pt idx="6">
                  <c:v>152504</c:v>
                </c:pt>
                <c:pt idx="7">
                  <c:v>207080</c:v>
                </c:pt>
                <c:pt idx="8">
                  <c:v>204340</c:v>
                </c:pt>
                <c:pt idx="9">
                  <c:v>168243</c:v>
                </c:pt>
                <c:pt idx="10">
                  <c:v>143112</c:v>
                </c:pt>
                <c:pt idx="11">
                  <c:v>132683</c:v>
                </c:pt>
                <c:pt idx="12">
                  <c:v>147156</c:v>
                </c:pt>
                <c:pt idx="13">
                  <c:v>166502</c:v>
                </c:pt>
                <c:pt idx="14">
                  <c:v>184289</c:v>
                </c:pt>
                <c:pt idx="15">
                  <c:v>212075</c:v>
                </c:pt>
                <c:pt idx="16">
                  <c:v>241608</c:v>
                </c:pt>
              </c:numCache>
            </c:numRef>
          </c:val>
          <c:extLst>
            <c:ext xmlns:c16="http://schemas.microsoft.com/office/drawing/2014/chart" uri="{C3380CC4-5D6E-409C-BE32-E72D297353CC}">
              <c16:uniqueId val="{00000001-7A67-1047-8242-FBED08C4B6C2}"/>
            </c:ext>
          </c:extLst>
        </c:ser>
        <c:dLbls>
          <c:showLegendKey val="0"/>
          <c:showVal val="0"/>
          <c:showCatName val="0"/>
          <c:showSerName val="0"/>
          <c:showPercent val="0"/>
          <c:showBubbleSize val="0"/>
        </c:dLbls>
        <c:gapWidth val="72"/>
        <c:overlap val="100"/>
        <c:axId val="1248197119"/>
        <c:axId val="1248198799"/>
      </c:barChart>
      <c:lineChart>
        <c:grouping val="standard"/>
        <c:varyColors val="0"/>
        <c:ser>
          <c:idx val="2"/>
          <c:order val="2"/>
          <c:tx>
            <c:strRef>
              <c:f>Sheet1!$D$1</c:f>
              <c:strCache>
                <c:ptCount val="1"/>
                <c:pt idx="0">
                  <c:v>new higher education</c:v>
                </c:pt>
              </c:strCache>
            </c:strRef>
          </c:tx>
          <c:spPr>
            <a:ln w="50800" cap="rnd">
              <a:solidFill>
                <a:srgbClr val="0070C0"/>
              </a:solidFill>
              <a:round/>
            </a:ln>
            <a:effectLst/>
          </c:spPr>
          <c:marker>
            <c:symbol val="none"/>
          </c:marker>
          <c:cat>
            <c:numRef>
              <c:f>Sheet1!$A$2:$A$18</c:f>
              <c:numCache>
                <c:formatCode>General</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Sheet1!$D$2:$D$18</c:f>
              <c:numCache>
                <c:formatCode>#,##0</c:formatCode>
                <c:ptCount val="17"/>
                <c:pt idx="0">
                  <c:v>62114</c:v>
                </c:pt>
                <c:pt idx="1">
                  <c:v>67088</c:v>
                </c:pt>
                <c:pt idx="2">
                  <c:v>72645</c:v>
                </c:pt>
                <c:pt idx="3">
                  <c:v>73453</c:v>
                </c:pt>
                <c:pt idx="4">
                  <c:v>75064</c:v>
                </c:pt>
                <c:pt idx="5">
                  <c:v>80174</c:v>
                </c:pt>
                <c:pt idx="6">
                  <c:v>89375</c:v>
                </c:pt>
                <c:pt idx="7">
                  <c:v>101748</c:v>
                </c:pt>
                <c:pt idx="8">
                  <c:v>101657</c:v>
                </c:pt>
                <c:pt idx="9">
                  <c:v>95789</c:v>
                </c:pt>
                <c:pt idx="10">
                  <c:v>88822</c:v>
                </c:pt>
                <c:pt idx="11">
                  <c:v>95512</c:v>
                </c:pt>
                <c:pt idx="12">
                  <c:v>109171</c:v>
                </c:pt>
                <c:pt idx="13">
                  <c:v>116537</c:v>
                </c:pt>
                <c:pt idx="14">
                  <c:v>130617</c:v>
                </c:pt>
                <c:pt idx="15">
                  <c:v>148439</c:v>
                </c:pt>
                <c:pt idx="16">
                  <c:v>166542</c:v>
                </c:pt>
              </c:numCache>
            </c:numRef>
          </c:val>
          <c:smooth val="0"/>
          <c:extLst>
            <c:ext xmlns:c16="http://schemas.microsoft.com/office/drawing/2014/chart" uri="{C3380CC4-5D6E-409C-BE32-E72D297353CC}">
              <c16:uniqueId val="{00000002-7A67-1047-8242-FBED08C4B6C2}"/>
            </c:ext>
          </c:extLst>
        </c:ser>
        <c:dLbls>
          <c:showLegendKey val="0"/>
          <c:showVal val="0"/>
          <c:showCatName val="0"/>
          <c:showSerName val="0"/>
          <c:showPercent val="0"/>
          <c:showBubbleSize val="0"/>
        </c:dLbls>
        <c:marker val="1"/>
        <c:smooth val="0"/>
        <c:axId val="1248197119"/>
        <c:axId val="1248198799"/>
      </c:lineChart>
      <c:catAx>
        <c:axId val="1248197119"/>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12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8198799"/>
        <c:crosses val="autoZero"/>
        <c:auto val="1"/>
        <c:lblAlgn val="ctr"/>
        <c:lblOffset val="100"/>
        <c:noMultiLvlLbl val="0"/>
      </c:catAx>
      <c:valAx>
        <c:axId val="124819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8197119"/>
        <c:crosses val="autoZero"/>
        <c:crossBetween val="between"/>
      </c:valAx>
      <c:spPr>
        <a:solidFill>
          <a:schemeClr val="bg1">
            <a:lumMod val="85000"/>
            <a:alpha val="50000"/>
          </a:schemeClr>
        </a:solidFill>
        <a:ln w="3175">
          <a:solidFill>
            <a:srgbClr val="0070C0"/>
          </a:solid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92995803060848"/>
          <c:y val="8.8044183191468922E-2"/>
          <c:w val="0.61229414064558674"/>
          <c:h val="6.9100355846812733E-2"/>
        </c:manualLayout>
      </c:layout>
      <c:overlay val="0"/>
      <c:spPr>
        <a:solidFill>
          <a:schemeClr val="bg1"/>
        </a:solidFill>
        <a:ln w="3175">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0.5667</cdr:x>
      <cdr:y>0.04771</cdr:y>
    </cdr:from>
    <cdr:to>
      <cdr:x>0.98131</cdr:x>
      <cdr:y>0.11943</cdr:y>
    </cdr:to>
    <cdr:sp macro="" textlink="">
      <cdr:nvSpPr>
        <cdr:cNvPr id="2" name="TextBox 1"/>
        <cdr:cNvSpPr txBox="1"/>
      </cdr:nvSpPr>
      <cdr:spPr>
        <a:xfrm xmlns:a="http://schemas.openxmlformats.org/drawingml/2006/main">
          <a:off x="4747979" y="222896"/>
          <a:ext cx="3473751" cy="335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a:t>Tertiary education enrolment 6.7</a:t>
          </a:r>
        </a:p>
      </cdr:txBody>
    </cdr:sp>
  </cdr:relSizeAnchor>
  <cdr:relSizeAnchor xmlns:cdr="http://schemas.openxmlformats.org/drawingml/2006/chartDrawing">
    <cdr:from>
      <cdr:x>0.78721</cdr:x>
      <cdr:y>0.5</cdr:y>
    </cdr:from>
    <cdr:to>
      <cdr:x>0.96399</cdr:x>
      <cdr:y>0.57474</cdr:y>
    </cdr:to>
    <cdr:sp macro="" textlink="">
      <cdr:nvSpPr>
        <cdr:cNvPr id="3" name="TextBox 2"/>
        <cdr:cNvSpPr txBox="1"/>
      </cdr:nvSpPr>
      <cdr:spPr>
        <a:xfrm xmlns:a="http://schemas.openxmlformats.org/drawingml/2006/main">
          <a:off x="6595515" y="2336006"/>
          <a:ext cx="1481126" cy="3491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a:solidFill>
                <a:schemeClr val="tx1"/>
              </a:solidFill>
            </a:rPr>
            <a:t>Real GDP 4.2</a:t>
          </a:r>
        </a:p>
      </cdr:txBody>
    </cdr:sp>
  </cdr:relSizeAnchor>
  <cdr:relSizeAnchor xmlns:cdr="http://schemas.openxmlformats.org/drawingml/2006/chartDrawing">
    <cdr:from>
      <cdr:x>0.03988</cdr:x>
      <cdr:y>0.63609</cdr:y>
    </cdr:from>
    <cdr:to>
      <cdr:x>0.11661</cdr:x>
      <cdr:y>0.71953</cdr:y>
    </cdr:to>
    <cdr:sp macro="" textlink="">
      <cdr:nvSpPr>
        <cdr:cNvPr id="5" name="TextBox 4"/>
        <cdr:cNvSpPr txBox="1"/>
      </cdr:nvSpPr>
      <cdr:spPr>
        <a:xfrm xmlns:a="http://schemas.openxmlformats.org/drawingml/2006/main">
          <a:off x="334089" y="2971802"/>
          <a:ext cx="642871" cy="389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1.0</a:t>
          </a:r>
        </a:p>
      </cdr:txBody>
    </cdr:sp>
  </cdr:relSizeAnchor>
  <cdr:relSizeAnchor xmlns:cdr="http://schemas.openxmlformats.org/drawingml/2006/chartDrawing">
    <cdr:from>
      <cdr:x>0.73063</cdr:x>
      <cdr:y>0.63609</cdr:y>
    </cdr:from>
    <cdr:to>
      <cdr:x>0.96399</cdr:x>
      <cdr:y>0.72308</cdr:y>
    </cdr:to>
    <cdr:sp macro="" textlink="">
      <cdr:nvSpPr>
        <cdr:cNvPr id="4" name="TextBox 3"/>
        <cdr:cNvSpPr txBox="1"/>
      </cdr:nvSpPr>
      <cdr:spPr>
        <a:xfrm xmlns:a="http://schemas.openxmlformats.org/drawingml/2006/main">
          <a:off x="6121468" y="2971802"/>
          <a:ext cx="1955173" cy="406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a:solidFill>
                <a:schemeClr val="tx1"/>
              </a:solidFill>
            </a:rPr>
            <a:t>Population 2.0</a:t>
          </a:r>
        </a:p>
      </cdr:txBody>
    </cdr:sp>
  </cdr:relSizeAnchor>
  <cdr:relSizeAnchor xmlns:cdr="http://schemas.openxmlformats.org/drawingml/2006/chartDrawing">
    <cdr:from>
      <cdr:x>0.54504</cdr:x>
      <cdr:y>0.45425</cdr:y>
    </cdr:from>
    <cdr:to>
      <cdr:x>0.6556</cdr:x>
      <cdr:y>0.6398</cdr:y>
    </cdr:to>
    <cdr:sp macro="" textlink="">
      <cdr:nvSpPr>
        <cdr:cNvPr id="9" name="Oval 8">
          <a:extLst xmlns:a="http://schemas.openxmlformats.org/drawingml/2006/main">
            <a:ext uri="{FF2B5EF4-FFF2-40B4-BE49-F238E27FC236}">
              <a16:creationId xmlns:a16="http://schemas.microsoft.com/office/drawing/2014/main" id="{7D188509-AED0-3F40-B6C4-06A7D21A0084}"/>
            </a:ext>
          </a:extLst>
        </cdr:cNvPr>
        <cdr:cNvSpPr/>
      </cdr:nvSpPr>
      <cdr:spPr>
        <a:xfrm xmlns:a="http://schemas.openxmlformats.org/drawingml/2006/main">
          <a:off x="4566564" y="2122252"/>
          <a:ext cx="926275" cy="866898"/>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0.90266</cdr:x>
      <cdr:y>0.5</cdr:y>
    </cdr:from>
    <cdr:to>
      <cdr:x>1</cdr:x>
      <cdr:y>0.69048</cdr:y>
    </cdr:to>
    <cdr:sp macro="" textlink="">
      <cdr:nvSpPr>
        <cdr:cNvPr id="2" name="Oval 1">
          <a:extLst xmlns:a="http://schemas.openxmlformats.org/drawingml/2006/main">
            <a:ext uri="{FF2B5EF4-FFF2-40B4-BE49-F238E27FC236}">
              <a16:creationId xmlns:a16="http://schemas.microsoft.com/office/drawing/2014/main" id="{B5CD9C33-96AF-1A4A-8844-B68BC6BE3DF2}"/>
            </a:ext>
          </a:extLst>
        </cdr:cNvPr>
        <cdr:cNvSpPr/>
      </cdr:nvSpPr>
      <cdr:spPr>
        <a:xfrm xmlns:a="http://schemas.openxmlformats.org/drawingml/2006/main">
          <a:off x="7592182" y="2411103"/>
          <a:ext cx="818682" cy="918516"/>
        </a:xfrm>
        <a:prstGeom xmlns:a="http://schemas.openxmlformats.org/drawingml/2006/main" prst="ellipse">
          <a:avLst/>
        </a:prstGeom>
        <a:noFill xmlns:a="http://schemas.openxmlformats.org/drawingml/2006/main"/>
        <a:ln xmlns:a="http://schemas.openxmlformats.org/drawingml/2006/main" w="3492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0.64305</cdr:x>
      <cdr:y>0.33569</cdr:y>
    </cdr:from>
    <cdr:to>
      <cdr:x>0.72737</cdr:x>
      <cdr:y>0.39581</cdr:y>
    </cdr:to>
    <cdr:sp macro="" textlink="">
      <cdr:nvSpPr>
        <cdr:cNvPr id="2" name="TextBox 1">
          <a:extLst xmlns:a="http://schemas.openxmlformats.org/drawingml/2006/main">
            <a:ext uri="{FF2B5EF4-FFF2-40B4-BE49-F238E27FC236}">
              <a16:creationId xmlns:a16="http://schemas.microsoft.com/office/drawing/2014/main" id="{C08C9EDD-3D47-F44C-8762-586B9010A487}"/>
            </a:ext>
          </a:extLst>
        </cdr:cNvPr>
        <cdr:cNvSpPr txBox="1"/>
      </cdr:nvSpPr>
      <cdr:spPr>
        <a:xfrm xmlns:a="http://schemas.openxmlformats.org/drawingml/2006/main">
          <a:off x="5071506" y="1460696"/>
          <a:ext cx="665018"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363,223</a:t>
          </a:r>
        </a:p>
      </cdr:txBody>
    </cdr:sp>
  </cdr:relSizeAnchor>
  <cdr:relSizeAnchor xmlns:cdr="http://schemas.openxmlformats.org/drawingml/2006/chartDrawing">
    <cdr:from>
      <cdr:x>0.88858</cdr:x>
      <cdr:y>0.04167</cdr:y>
    </cdr:from>
    <cdr:to>
      <cdr:x>0.98344</cdr:x>
      <cdr:y>0.08806</cdr:y>
    </cdr:to>
    <cdr:sp macro="" textlink="">
      <cdr:nvSpPr>
        <cdr:cNvPr id="3" name="TextBox 2">
          <a:extLst xmlns:a="http://schemas.openxmlformats.org/drawingml/2006/main">
            <a:ext uri="{FF2B5EF4-FFF2-40B4-BE49-F238E27FC236}">
              <a16:creationId xmlns:a16="http://schemas.microsoft.com/office/drawing/2014/main" id="{FEBE49A8-4241-2E45-82BB-C82F0860F608}"/>
            </a:ext>
          </a:extLst>
        </cdr:cNvPr>
        <cdr:cNvSpPr txBox="1"/>
      </cdr:nvSpPr>
      <cdr:spPr>
        <a:xfrm xmlns:a="http://schemas.openxmlformats.org/drawingml/2006/main">
          <a:off x="7007926" y="181304"/>
          <a:ext cx="748145" cy="201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641,697</a:t>
          </a:r>
        </a:p>
      </cdr:txBody>
    </cdr:sp>
  </cdr:relSizeAnchor>
</c:userShapes>
</file>

<file path=ppt/drawings/drawing4.xml><?xml version="1.0" encoding="utf-8"?>
<c:userShapes xmlns:c="http://schemas.openxmlformats.org/drawingml/2006/chart">
  <cdr:relSizeAnchor xmlns:cdr="http://schemas.openxmlformats.org/drawingml/2006/chartDrawing">
    <cdr:from>
      <cdr:x>0.9163</cdr:x>
      <cdr:y>0.26369</cdr:y>
    </cdr:from>
    <cdr:to>
      <cdr:x>0.98675</cdr:x>
      <cdr:y>0.31527</cdr:y>
    </cdr:to>
    <cdr:sp macro="" textlink="">
      <cdr:nvSpPr>
        <cdr:cNvPr id="2" name="TextBox 1">
          <a:extLst xmlns:a="http://schemas.openxmlformats.org/drawingml/2006/main">
            <a:ext uri="{FF2B5EF4-FFF2-40B4-BE49-F238E27FC236}">
              <a16:creationId xmlns:a16="http://schemas.microsoft.com/office/drawing/2014/main" id="{92CA77DC-8870-B04B-B066-FBC37012F509}"/>
            </a:ext>
          </a:extLst>
        </cdr:cNvPr>
        <cdr:cNvSpPr txBox="1"/>
      </cdr:nvSpPr>
      <cdr:spPr>
        <a:xfrm xmlns:a="http://schemas.openxmlformats.org/drawingml/2006/main">
          <a:off x="7755580" y="1287244"/>
          <a:ext cx="596348" cy="251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3.14%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FC497A-99D6-9242-8FCC-3ADA9A3163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55A2B7B-B324-8B40-8F86-A3D60268C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3E44B-9702-8248-B113-BDFCC9B85765}" type="datetimeFigureOut">
              <a:rPr lang="en-GB" smtClean="0"/>
              <a:t>07/03/2019</a:t>
            </a:fld>
            <a:endParaRPr lang="en-GB"/>
          </a:p>
        </p:txBody>
      </p:sp>
      <p:sp>
        <p:nvSpPr>
          <p:cNvPr id="4" name="Footer Placeholder 3">
            <a:extLst>
              <a:ext uri="{FF2B5EF4-FFF2-40B4-BE49-F238E27FC236}">
                <a16:creationId xmlns:a16="http://schemas.microsoft.com/office/drawing/2014/main" id="{EBA7B22A-9756-2741-8846-08D902DDA2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B9035F-100F-4D41-8D40-FB7E998A66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B61A11-9814-3844-953E-E176AFBC7CC8}" type="slidenum">
              <a:rPr lang="en-GB" smtClean="0"/>
              <a:t>‹#›</a:t>
            </a:fld>
            <a:endParaRPr lang="en-GB"/>
          </a:p>
        </p:txBody>
      </p:sp>
    </p:spTree>
    <p:extLst>
      <p:ext uri="{BB962C8B-B14F-4D97-AF65-F5344CB8AC3E}">
        <p14:creationId xmlns:p14="http://schemas.microsoft.com/office/powerpoint/2010/main" val="237172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D16A7-15A3-B54B-A308-17D154837FE5}" type="datetimeFigureOut">
              <a:rPr lang="en-US" smtClean="0"/>
              <a:t>3/7/19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835-7967-9541-9877-FACBB8BCB1E5}" type="slidenum">
              <a:rPr lang="en-US" smtClean="0"/>
              <a:t>‹#›</a:t>
            </a:fld>
            <a:endParaRPr lang="en-US"/>
          </a:p>
        </p:txBody>
      </p:sp>
    </p:spTree>
    <p:extLst>
      <p:ext uri="{BB962C8B-B14F-4D97-AF65-F5344CB8AC3E}">
        <p14:creationId xmlns:p14="http://schemas.microsoft.com/office/powerpoint/2010/main" val="132976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E040278-A723-4040-90E7-3EBB4F83C16E}" type="slidenum">
              <a:rPr lang="en-US" smtClean="0"/>
              <a:t>8</a:t>
            </a:fld>
            <a:endParaRPr lang="en-US" dirty="0"/>
          </a:p>
        </p:txBody>
      </p:sp>
    </p:spTree>
    <p:extLst>
      <p:ext uri="{BB962C8B-B14F-4D97-AF65-F5344CB8AC3E}">
        <p14:creationId xmlns:p14="http://schemas.microsoft.com/office/powerpoint/2010/main" val="233033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t>
            </a:r>
          </a:p>
        </p:txBody>
      </p:sp>
      <p:sp>
        <p:nvSpPr>
          <p:cNvPr id="4" name="Slide Number Placeholder 3"/>
          <p:cNvSpPr>
            <a:spLocks noGrp="1"/>
          </p:cNvSpPr>
          <p:nvPr>
            <p:ph type="sldNum" sz="quarter" idx="10"/>
          </p:nvPr>
        </p:nvSpPr>
        <p:spPr/>
        <p:txBody>
          <a:bodyPr/>
          <a:lstStyle/>
          <a:p>
            <a:fld id="{244C9CB2-6D55-3748-9E84-9F5714C4F176}" type="slidenum">
              <a:rPr lang="en-US" smtClean="0"/>
              <a:t>9</a:t>
            </a:fld>
            <a:endParaRPr lang="en-US" dirty="0"/>
          </a:p>
        </p:txBody>
      </p:sp>
    </p:spTree>
    <p:extLst>
      <p:ext uri="{BB962C8B-B14F-4D97-AF65-F5344CB8AC3E}">
        <p14:creationId xmlns:p14="http://schemas.microsoft.com/office/powerpoint/2010/main" val="54092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C84835-7967-9541-9877-FACBB8BCB1E5}" type="slidenum">
              <a:rPr lang="en-US" smtClean="0"/>
              <a:t>14</a:t>
            </a:fld>
            <a:endParaRPr lang="en-US"/>
          </a:p>
        </p:txBody>
      </p:sp>
    </p:spTree>
    <p:extLst>
      <p:ext uri="{BB962C8B-B14F-4D97-AF65-F5344CB8AC3E}">
        <p14:creationId xmlns:p14="http://schemas.microsoft.com/office/powerpoint/2010/main" val="93255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4C9CB2-6D55-3748-9E84-9F5714C4F176}" type="slidenum">
              <a:rPr lang="en-US" smtClean="0"/>
              <a:t>30</a:t>
            </a:fld>
            <a:endParaRPr lang="en-US"/>
          </a:p>
        </p:txBody>
      </p:sp>
    </p:spTree>
    <p:extLst>
      <p:ext uri="{BB962C8B-B14F-4D97-AF65-F5344CB8AC3E}">
        <p14:creationId xmlns:p14="http://schemas.microsoft.com/office/powerpoint/2010/main" val="342358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45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9087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6304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5EBCF-77A2-D949-81EC-58E1BF169D13}"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55850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5EBCF-77A2-D949-81EC-58E1BF169D13}" type="datetimeFigureOut">
              <a:rPr lang="en-US" smtClean="0"/>
              <a:t>3/7/19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21723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45EBCF-77A2-D949-81EC-58E1BF169D13}"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39493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45EBCF-77A2-D949-81EC-58E1BF169D13}" type="datetimeFigureOut">
              <a:rPr lang="en-US" smtClean="0"/>
              <a:t>3/7/19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91941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45EBCF-77A2-D949-81EC-58E1BF169D13}" type="datetimeFigureOut">
              <a:rPr lang="en-US" smtClean="0"/>
              <a:t>3/7/19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98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5EBCF-77A2-D949-81EC-58E1BF169D13}" type="datetimeFigureOut">
              <a:rPr lang="en-US" smtClean="0"/>
              <a:t>3/7/19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3186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8311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5EBCF-77A2-D949-81EC-58E1BF169D13}" type="datetimeFigureOut">
              <a:rPr lang="en-US" smtClean="0"/>
              <a:t>3/7/19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9AF5-C067-5A43-AD93-39F24D2FF222}" type="slidenum">
              <a:rPr lang="en-US" smtClean="0"/>
              <a:t>‹#›</a:t>
            </a:fld>
            <a:endParaRPr lang="en-US"/>
          </a:p>
        </p:txBody>
      </p:sp>
    </p:spTree>
    <p:extLst>
      <p:ext uri="{BB962C8B-B14F-4D97-AF65-F5344CB8AC3E}">
        <p14:creationId xmlns:p14="http://schemas.microsoft.com/office/powerpoint/2010/main" val="11579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5EBCF-77A2-D949-81EC-58E1BF169D13}" type="datetimeFigureOut">
              <a:rPr lang="en-US" smtClean="0"/>
              <a:t>3/7/19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9AF5-C067-5A43-AD93-39F24D2FF222}" type="slidenum">
              <a:rPr lang="en-US" smtClean="0"/>
              <a:t>‹#›</a:t>
            </a:fld>
            <a:endParaRPr lang="en-US"/>
          </a:p>
        </p:txBody>
      </p:sp>
    </p:spTree>
    <p:extLst>
      <p:ext uri="{BB962C8B-B14F-4D97-AF65-F5344CB8AC3E}">
        <p14:creationId xmlns:p14="http://schemas.microsoft.com/office/powerpoint/2010/main" val="72038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D586-F51D-1C42-BA94-86B54000DC20}"/>
              </a:ext>
            </a:extLst>
          </p:cNvPr>
          <p:cNvSpPr>
            <a:spLocks noGrp="1"/>
          </p:cNvSpPr>
          <p:nvPr>
            <p:ph type="ctrTitle"/>
          </p:nvPr>
        </p:nvSpPr>
        <p:spPr>
          <a:xfrm>
            <a:off x="729760" y="265602"/>
            <a:ext cx="7601440" cy="2883998"/>
          </a:xfrm>
        </p:spPr>
        <p:txBody>
          <a:bodyPr>
            <a:normAutofit fontScale="90000"/>
          </a:bodyPr>
          <a:lstStyle/>
          <a:p>
            <a:pPr>
              <a:lnSpc>
                <a:spcPct val="100000"/>
              </a:lnSpc>
            </a:pPr>
            <a:r>
              <a:rPr lang="en-GB" sz="4400" b="1" dirty="0">
                <a:solidFill>
                  <a:srgbClr val="FF0000"/>
                </a:solidFill>
                <a:latin typeface="+mn-lt"/>
              </a:rPr>
              <a:t>The larger setting: </a:t>
            </a:r>
            <a:r>
              <a:rPr lang="en-GB" sz="4400" i="1" dirty="0">
                <a:solidFill>
                  <a:srgbClr val="FF0000"/>
                </a:solidFill>
              </a:rPr>
              <a:t>international trends and local-national effects</a:t>
            </a:r>
            <a:br>
              <a:rPr lang="en-GB" sz="4400" i="1" dirty="0">
                <a:solidFill>
                  <a:srgbClr val="FF0000"/>
                </a:solidFill>
              </a:rPr>
            </a:br>
            <a:br>
              <a:rPr lang="en-GB" sz="4400" i="1" dirty="0">
                <a:solidFill>
                  <a:srgbClr val="FF0000"/>
                </a:solidFill>
              </a:rPr>
            </a:br>
            <a:r>
              <a:rPr lang="en-GB" sz="2700" dirty="0">
                <a:solidFill>
                  <a:schemeClr val="bg1">
                    <a:lumMod val="50000"/>
                  </a:schemeClr>
                </a:solidFill>
                <a:latin typeface="+mn-lt"/>
              </a:rPr>
              <a:t>Higher Education, Further Education and Work Based Learning Spring Conference, Cardiff 7 March 2019</a:t>
            </a:r>
          </a:p>
        </p:txBody>
      </p:sp>
      <p:sp>
        <p:nvSpPr>
          <p:cNvPr id="3" name="Subtitle 2">
            <a:extLst>
              <a:ext uri="{FF2B5EF4-FFF2-40B4-BE49-F238E27FC236}">
                <a16:creationId xmlns:a16="http://schemas.microsoft.com/office/drawing/2014/main" id="{550F4070-7DE1-1C46-9DFB-F09ED2DD0D31}"/>
              </a:ext>
            </a:extLst>
          </p:cNvPr>
          <p:cNvSpPr>
            <a:spLocks noGrp="1"/>
          </p:cNvSpPr>
          <p:nvPr>
            <p:ph type="subTitle" idx="1"/>
          </p:nvPr>
        </p:nvSpPr>
        <p:spPr>
          <a:xfrm>
            <a:off x="1099038" y="4021137"/>
            <a:ext cx="6945923" cy="2353285"/>
          </a:xfrm>
        </p:spPr>
        <p:txBody>
          <a:bodyPr>
            <a:normAutofit/>
          </a:bodyPr>
          <a:lstStyle/>
          <a:p>
            <a:r>
              <a:rPr lang="en-GB" b="1" dirty="0">
                <a:solidFill>
                  <a:srgbClr val="FF0000"/>
                </a:solidFill>
              </a:rPr>
              <a:t>Simon Marginson</a:t>
            </a:r>
          </a:p>
          <a:p>
            <a:endParaRPr lang="en-GB" dirty="0"/>
          </a:p>
          <a:p>
            <a:r>
              <a:rPr lang="en-GB" dirty="0">
                <a:solidFill>
                  <a:schemeClr val="bg1">
                    <a:lumMod val="50000"/>
                  </a:schemeClr>
                </a:solidFill>
              </a:rPr>
              <a:t>ESRC/OFSRE Centre for Global Higher Education</a:t>
            </a:r>
          </a:p>
          <a:p>
            <a:r>
              <a:rPr lang="en-GB" dirty="0">
                <a:solidFill>
                  <a:schemeClr val="bg1">
                    <a:lumMod val="50000"/>
                  </a:schemeClr>
                </a:solidFill>
              </a:rPr>
              <a:t>Department of Education, University of Oxford, UK</a:t>
            </a:r>
          </a:p>
        </p:txBody>
      </p:sp>
    </p:spTree>
    <p:extLst>
      <p:ext uri="{BB962C8B-B14F-4D97-AF65-F5344CB8AC3E}">
        <p14:creationId xmlns:p14="http://schemas.microsoft.com/office/powerpoint/2010/main" val="134346074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325562"/>
          </a:xfrm>
        </p:spPr>
        <p:txBody>
          <a:bodyPr>
            <a:noAutofit/>
          </a:bodyPr>
          <a:lstStyle/>
          <a:p>
            <a:pPr algn="ctr"/>
            <a:r>
              <a:rPr lang="en-US" altLang="en-US" sz="4000" b="1" dirty="0">
                <a:solidFill>
                  <a:srgbClr val="0070C0"/>
                </a:solidFill>
                <a:latin typeface="+mn-lt"/>
                <a:ea typeface="Georgia" charset="0"/>
                <a:cs typeface="Georgia" charset="0"/>
              </a:rPr>
              <a:t>Gross Tertiary Enrolment Ratio (%) </a:t>
            </a:r>
            <a:br>
              <a:rPr lang="en-US" altLang="en-US" sz="2800" dirty="0">
                <a:solidFill>
                  <a:srgbClr val="0070C0"/>
                </a:solidFill>
                <a:ea typeface="Georgia" charset="0"/>
                <a:cs typeface="Georgia" charset="0"/>
              </a:rPr>
            </a:br>
            <a:r>
              <a:rPr lang="en-US" altLang="en-US" sz="1800" dirty="0">
                <a:latin typeface="+mn-lt"/>
                <a:ea typeface="Georgia" charset="0"/>
                <a:cs typeface="Georgia" charset="0"/>
              </a:rPr>
              <a:t>World, North America/Western Europe, UK: 1971-2017</a:t>
            </a:r>
            <a:endParaRPr lang="en-US" sz="1800" dirty="0">
              <a:latin typeface="+mn-lt"/>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2311091"/>
              </p:ext>
            </p:extLst>
          </p:nvPr>
        </p:nvGraphicFramePr>
        <p:xfrm>
          <a:off x="457199" y="1600200"/>
          <a:ext cx="8364071" cy="4948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585260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274638"/>
            <a:ext cx="9009529" cy="1325562"/>
          </a:xfrm>
        </p:spPr>
        <p:txBody>
          <a:bodyPr>
            <a:normAutofit/>
          </a:bodyPr>
          <a:lstStyle/>
          <a:p>
            <a:pPr algn="ctr"/>
            <a:r>
              <a:rPr lang="en-US" sz="4000" b="1" dirty="0">
                <a:solidFill>
                  <a:srgbClr val="0070C0"/>
                </a:solidFill>
                <a:latin typeface="+mn-lt"/>
                <a:ea typeface="Gill Sans SemiBold" charset="0"/>
                <a:cs typeface="Gill Sans SemiBold" charset="0"/>
              </a:rPr>
              <a:t>Comparative tertiary participation, OECD </a:t>
            </a:r>
            <a:br>
              <a:rPr lang="en-US" sz="3200" b="1" dirty="0">
                <a:solidFill>
                  <a:srgbClr val="0070C0"/>
                </a:solidFill>
                <a:latin typeface="+mn-lt"/>
                <a:ea typeface="Gill Sans SemiBold" charset="0"/>
                <a:cs typeface="Gill Sans SemiBold" charset="0"/>
              </a:rPr>
            </a:br>
            <a:r>
              <a:rPr lang="en-US" sz="1800" dirty="0">
                <a:latin typeface="+mn-lt"/>
                <a:ea typeface="Gill Sans SemiBold" charset="0"/>
                <a:cs typeface="Gill Sans SemiBold" charset="0"/>
              </a:rPr>
              <a:t>using Pat Clancy’s Participation Index and OECD data for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0362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07146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218-C33D-2E4E-82BE-420D6C417041}"/>
              </a:ext>
            </a:extLst>
          </p:cNvPr>
          <p:cNvSpPr>
            <a:spLocks noGrp="1"/>
          </p:cNvSpPr>
          <p:nvPr>
            <p:ph type="title"/>
          </p:nvPr>
        </p:nvSpPr>
        <p:spPr>
          <a:xfrm>
            <a:off x="771153" y="1362653"/>
            <a:ext cx="7886700" cy="1325563"/>
          </a:xfrm>
        </p:spPr>
        <p:txBody>
          <a:bodyPr>
            <a:normAutofit/>
          </a:bodyPr>
          <a:lstStyle/>
          <a:p>
            <a:pPr algn="ctr"/>
            <a:r>
              <a:rPr lang="en-GB" sz="4000" dirty="0">
                <a:solidFill>
                  <a:srgbClr val="FF0000"/>
                </a:solidFill>
              </a:rPr>
              <a:t>CROSS-BORDER STUDENT MOBILITY</a:t>
            </a:r>
          </a:p>
        </p:txBody>
      </p:sp>
    </p:spTree>
    <p:extLst>
      <p:ext uri="{BB962C8B-B14F-4D97-AF65-F5344CB8AC3E}">
        <p14:creationId xmlns:p14="http://schemas.microsoft.com/office/powerpoint/2010/main" val="12748399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A733-7860-F44E-BA3D-11D7DDFCF533}"/>
              </a:ext>
            </a:extLst>
          </p:cNvPr>
          <p:cNvSpPr>
            <a:spLocks noGrp="1"/>
          </p:cNvSpPr>
          <p:nvPr>
            <p:ph type="title"/>
          </p:nvPr>
        </p:nvSpPr>
        <p:spPr>
          <a:xfrm>
            <a:off x="130629" y="365126"/>
            <a:ext cx="8806542" cy="1325563"/>
          </a:xfrm>
        </p:spPr>
        <p:txBody>
          <a:bodyPr>
            <a:normAutofit fontScale="90000"/>
          </a:bodyPr>
          <a:lstStyle/>
          <a:p>
            <a:pPr algn="ctr"/>
            <a:r>
              <a:rPr lang="en-GB" b="1" dirty="0">
                <a:solidFill>
                  <a:srgbClr val="0070C0"/>
                </a:solidFill>
                <a:latin typeface="+mn-lt"/>
              </a:rPr>
              <a:t>Total international/ foreign students in tertiary education, 1998-2016 (millions</a:t>
            </a:r>
            <a:r>
              <a:rPr lang="en-GB" sz="4000" b="1" dirty="0">
                <a:solidFill>
                  <a:srgbClr val="0070C0"/>
                </a:solidFill>
                <a:latin typeface="+mn-lt"/>
              </a:rPr>
              <a:t>)</a:t>
            </a:r>
            <a:br>
              <a:rPr lang="en-GB" sz="3600" b="1" dirty="0">
                <a:latin typeface="+mn-lt"/>
              </a:rPr>
            </a:br>
            <a:r>
              <a:rPr lang="en-GB" sz="2000" dirty="0">
                <a:latin typeface="+mn-lt"/>
              </a:rPr>
              <a:t>OECD data 2018</a:t>
            </a:r>
          </a:p>
        </p:txBody>
      </p:sp>
      <p:graphicFrame>
        <p:nvGraphicFramePr>
          <p:cNvPr id="4" name="Content Placeholder 3">
            <a:extLst>
              <a:ext uri="{FF2B5EF4-FFF2-40B4-BE49-F238E27FC236}">
                <a16:creationId xmlns:a16="http://schemas.microsoft.com/office/drawing/2014/main" id="{DA95AEE6-4695-F649-877D-C51A3BB1FF70}"/>
              </a:ext>
            </a:extLst>
          </p:cNvPr>
          <p:cNvGraphicFramePr>
            <a:graphicFrameLocks noGrp="1"/>
          </p:cNvGraphicFramePr>
          <p:nvPr>
            <p:ph idx="1"/>
            <p:extLst/>
          </p:nvPr>
        </p:nvGraphicFramePr>
        <p:xfrm>
          <a:off x="381000" y="2237468"/>
          <a:ext cx="8356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43987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A8B1-35B1-3148-AFEA-6265464F2537}"/>
              </a:ext>
            </a:extLst>
          </p:cNvPr>
          <p:cNvSpPr>
            <a:spLocks noGrp="1"/>
          </p:cNvSpPr>
          <p:nvPr>
            <p:ph type="title"/>
          </p:nvPr>
        </p:nvSpPr>
        <p:spPr/>
        <p:txBody>
          <a:bodyPr>
            <a:normAutofit fontScale="90000"/>
          </a:bodyPr>
          <a:lstStyle/>
          <a:p>
            <a:pPr algn="ctr"/>
            <a:r>
              <a:rPr lang="en-GB" b="1" dirty="0">
                <a:solidFill>
                  <a:srgbClr val="0070C0"/>
                </a:solidFill>
                <a:latin typeface="+mn-lt"/>
              </a:rPr>
              <a:t>Distribution of incoming students: </a:t>
            </a:r>
            <a:br>
              <a:rPr lang="en-GB" b="1" dirty="0">
                <a:solidFill>
                  <a:srgbClr val="0070C0"/>
                </a:solidFill>
                <a:latin typeface="+mn-lt"/>
              </a:rPr>
            </a:br>
            <a:r>
              <a:rPr lang="en-GB" b="1" dirty="0">
                <a:solidFill>
                  <a:srgbClr val="0070C0"/>
                </a:solidFill>
                <a:latin typeface="+mn-lt"/>
              </a:rPr>
              <a:t>2016, OECD data</a:t>
            </a:r>
          </a:p>
        </p:txBody>
      </p:sp>
      <p:graphicFrame>
        <p:nvGraphicFramePr>
          <p:cNvPr id="4" name="Content Placeholder 3">
            <a:extLst>
              <a:ext uri="{FF2B5EF4-FFF2-40B4-BE49-F238E27FC236}">
                <a16:creationId xmlns:a16="http://schemas.microsoft.com/office/drawing/2014/main" id="{E1AA4522-2CD9-3B4E-AA95-808336339BF2}"/>
              </a:ext>
            </a:extLst>
          </p:cNvPr>
          <p:cNvGraphicFramePr>
            <a:graphicFrameLocks noGrp="1"/>
          </p:cNvGraphicFramePr>
          <p:nvPr>
            <p:ph idx="1"/>
            <p:extLst/>
          </p:nvPr>
        </p:nvGraphicFramePr>
        <p:xfrm>
          <a:off x="628650" y="1495424"/>
          <a:ext cx="8312150" cy="4791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5013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EE2A-2B95-224A-A536-CEC846766C49}"/>
              </a:ext>
            </a:extLst>
          </p:cNvPr>
          <p:cNvSpPr>
            <a:spLocks noGrp="1"/>
          </p:cNvSpPr>
          <p:nvPr>
            <p:ph type="title"/>
          </p:nvPr>
        </p:nvSpPr>
        <p:spPr/>
        <p:txBody>
          <a:bodyPr>
            <a:normAutofit/>
          </a:bodyPr>
          <a:lstStyle/>
          <a:p>
            <a:pPr algn="ctr"/>
            <a:r>
              <a:rPr lang="en-GB" sz="4000" b="1" dirty="0">
                <a:solidFill>
                  <a:srgbClr val="0070C0"/>
                </a:solidFill>
                <a:latin typeface="+mn-lt"/>
              </a:rPr>
              <a:t>International students, UK: </a:t>
            </a:r>
            <a:br>
              <a:rPr lang="en-GB" sz="4000" b="1" dirty="0">
                <a:solidFill>
                  <a:srgbClr val="0070C0"/>
                </a:solidFill>
                <a:latin typeface="+mn-lt"/>
              </a:rPr>
            </a:br>
            <a:r>
              <a:rPr lang="en-GB" sz="4000" b="1" dirty="0">
                <a:solidFill>
                  <a:srgbClr val="0070C0"/>
                </a:solidFill>
                <a:latin typeface="+mn-lt"/>
              </a:rPr>
              <a:t>UNESCO data, 1998-2016</a:t>
            </a:r>
          </a:p>
        </p:txBody>
      </p:sp>
      <p:graphicFrame>
        <p:nvGraphicFramePr>
          <p:cNvPr id="4" name="Content Placeholder 3">
            <a:extLst>
              <a:ext uri="{FF2B5EF4-FFF2-40B4-BE49-F238E27FC236}">
                <a16:creationId xmlns:a16="http://schemas.microsoft.com/office/drawing/2014/main" id="{4CCCC014-DFBF-1446-AE9C-C60169BD3EB1}"/>
              </a:ext>
            </a:extLst>
          </p:cNvPr>
          <p:cNvGraphicFramePr>
            <a:graphicFrameLocks noGrp="1"/>
          </p:cNvGraphicFramePr>
          <p:nvPr>
            <p:ph idx="1"/>
            <p:extLst>
              <p:ext uri="{D42A27DB-BD31-4B8C-83A1-F6EECF244321}">
                <p14:modId xmlns:p14="http://schemas.microsoft.com/office/powerpoint/2010/main" val="412693938"/>
              </p:ext>
            </p:extLst>
          </p:nvPr>
        </p:nvGraphicFramePr>
        <p:xfrm>
          <a:off x="331304" y="1825625"/>
          <a:ext cx="8481392" cy="4005332"/>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1BB25BB6-78B4-6445-8CCD-EC19A3131AB4}"/>
              </a:ext>
            </a:extLst>
          </p:cNvPr>
          <p:cNvSpPr/>
          <p:nvPr/>
        </p:nvSpPr>
        <p:spPr>
          <a:xfrm>
            <a:off x="6508420" y="1911927"/>
            <a:ext cx="1876302" cy="118866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3298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8D25-B09E-A94E-A14A-8009D0BBE821}"/>
              </a:ext>
            </a:extLst>
          </p:cNvPr>
          <p:cNvSpPr>
            <a:spLocks noGrp="1"/>
          </p:cNvSpPr>
          <p:nvPr>
            <p:ph type="title"/>
          </p:nvPr>
        </p:nvSpPr>
        <p:spPr>
          <a:xfrm>
            <a:off x="83127" y="353250"/>
            <a:ext cx="8966613" cy="1325563"/>
          </a:xfrm>
        </p:spPr>
        <p:txBody>
          <a:bodyPr>
            <a:normAutofit fontScale="90000"/>
          </a:bodyPr>
          <a:lstStyle/>
          <a:p>
            <a:pPr algn="ctr"/>
            <a:r>
              <a:rPr lang="en-GB" b="1" dirty="0">
                <a:solidFill>
                  <a:srgbClr val="0070C0"/>
                </a:solidFill>
                <a:latin typeface="+mn-lt"/>
              </a:rPr>
              <a:t>Students entering UK from China, India: </a:t>
            </a:r>
            <a:br>
              <a:rPr lang="en-GB" sz="6000" b="1" dirty="0">
                <a:solidFill>
                  <a:srgbClr val="0070C0"/>
                </a:solidFill>
              </a:rPr>
            </a:br>
            <a:r>
              <a:rPr lang="en-GB" sz="3100" dirty="0"/>
              <a:t>2008-09 to 2017-18, UK HESA data</a:t>
            </a:r>
          </a:p>
        </p:txBody>
      </p:sp>
      <p:graphicFrame>
        <p:nvGraphicFramePr>
          <p:cNvPr id="4" name="Content Placeholder 3">
            <a:extLst>
              <a:ext uri="{FF2B5EF4-FFF2-40B4-BE49-F238E27FC236}">
                <a16:creationId xmlns:a16="http://schemas.microsoft.com/office/drawing/2014/main" id="{37FBB7FC-13D7-B44B-850E-A2BA2E70840F}"/>
              </a:ext>
            </a:extLst>
          </p:cNvPr>
          <p:cNvGraphicFramePr>
            <a:graphicFrameLocks noGrp="1"/>
          </p:cNvGraphicFramePr>
          <p:nvPr>
            <p:ph idx="1"/>
            <p:extLst/>
          </p:nvPr>
        </p:nvGraphicFramePr>
        <p:xfrm>
          <a:off x="623083" y="1706956"/>
          <a:ext cx="7886700" cy="4797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88338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EE2A-2B95-224A-A536-CEC846766C49}"/>
              </a:ext>
            </a:extLst>
          </p:cNvPr>
          <p:cNvSpPr>
            <a:spLocks noGrp="1"/>
          </p:cNvSpPr>
          <p:nvPr>
            <p:ph type="title"/>
          </p:nvPr>
        </p:nvSpPr>
        <p:spPr>
          <a:xfrm>
            <a:off x="317499" y="329500"/>
            <a:ext cx="8280235" cy="1325563"/>
          </a:xfrm>
        </p:spPr>
        <p:txBody>
          <a:bodyPr>
            <a:normAutofit/>
          </a:bodyPr>
          <a:lstStyle/>
          <a:p>
            <a:pPr algn="ctr"/>
            <a:r>
              <a:rPr lang="en-GB" sz="4000" b="1" dirty="0">
                <a:solidFill>
                  <a:srgbClr val="0070C0"/>
                </a:solidFill>
                <a:latin typeface="+mn-lt"/>
              </a:rPr>
              <a:t>International students, United States: IIE data, 1977-78 to 2017-18</a:t>
            </a:r>
          </a:p>
        </p:txBody>
      </p:sp>
      <p:graphicFrame>
        <p:nvGraphicFramePr>
          <p:cNvPr id="4" name="Content Placeholder 3">
            <a:extLst>
              <a:ext uri="{FF2B5EF4-FFF2-40B4-BE49-F238E27FC236}">
                <a16:creationId xmlns:a16="http://schemas.microsoft.com/office/drawing/2014/main" id="{EB6EEC69-3CD3-2546-8D3A-295FEDA23931}"/>
              </a:ext>
            </a:extLst>
          </p:cNvPr>
          <p:cNvGraphicFramePr>
            <a:graphicFrameLocks noGrp="1"/>
          </p:cNvGraphicFramePr>
          <p:nvPr>
            <p:ph idx="1"/>
            <p:extLst/>
          </p:nvPr>
        </p:nvGraphicFramePr>
        <p:xfrm>
          <a:off x="317500" y="1816100"/>
          <a:ext cx="8410864" cy="4822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54915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EE2A-2B95-224A-A536-CEC846766C49}"/>
              </a:ext>
            </a:extLst>
          </p:cNvPr>
          <p:cNvSpPr>
            <a:spLocks noGrp="1"/>
          </p:cNvSpPr>
          <p:nvPr>
            <p:ph type="title"/>
          </p:nvPr>
        </p:nvSpPr>
        <p:spPr/>
        <p:txBody>
          <a:bodyPr>
            <a:normAutofit/>
          </a:bodyPr>
          <a:lstStyle/>
          <a:p>
            <a:pPr algn="ctr"/>
            <a:r>
              <a:rPr lang="en-GB" sz="4000" b="1" dirty="0">
                <a:solidFill>
                  <a:srgbClr val="0070C0"/>
                </a:solidFill>
                <a:latin typeface="+mn-lt"/>
              </a:rPr>
              <a:t>International students, Australia: AEI data, 2002-2018</a:t>
            </a:r>
          </a:p>
        </p:txBody>
      </p:sp>
      <p:graphicFrame>
        <p:nvGraphicFramePr>
          <p:cNvPr id="4" name="Content Placeholder 3">
            <a:extLst>
              <a:ext uri="{FF2B5EF4-FFF2-40B4-BE49-F238E27FC236}">
                <a16:creationId xmlns:a16="http://schemas.microsoft.com/office/drawing/2014/main" id="{039C61F1-5E78-D14D-9283-3004C8E0080D}"/>
              </a:ext>
            </a:extLst>
          </p:cNvPr>
          <p:cNvGraphicFramePr>
            <a:graphicFrameLocks noGrp="1"/>
          </p:cNvGraphicFramePr>
          <p:nvPr>
            <p:ph idx="1"/>
            <p:extLst/>
          </p:nvPr>
        </p:nvGraphicFramePr>
        <p:xfrm>
          <a:off x="492455" y="1683611"/>
          <a:ext cx="8159090" cy="46553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2CF8E48-72AD-B447-84FF-3C8EB132F456}"/>
              </a:ext>
            </a:extLst>
          </p:cNvPr>
          <p:cNvSpPr txBox="1"/>
          <p:nvPr/>
        </p:nvSpPr>
        <p:spPr>
          <a:xfrm>
            <a:off x="5119008" y="6338985"/>
            <a:ext cx="3241963" cy="307777"/>
          </a:xfrm>
          <a:prstGeom prst="rect">
            <a:avLst/>
          </a:prstGeom>
          <a:noFill/>
        </p:spPr>
        <p:txBody>
          <a:bodyPr wrap="square" rtlCol="0">
            <a:spAutoFit/>
          </a:bodyPr>
          <a:lstStyle/>
          <a:p>
            <a:r>
              <a:rPr lang="en-GB" sz="1400" dirty="0"/>
              <a:t>VET = Vocational Education and Training</a:t>
            </a:r>
          </a:p>
        </p:txBody>
      </p:sp>
      <p:sp>
        <p:nvSpPr>
          <p:cNvPr id="6" name="TextBox 5">
            <a:extLst>
              <a:ext uri="{FF2B5EF4-FFF2-40B4-BE49-F238E27FC236}">
                <a16:creationId xmlns:a16="http://schemas.microsoft.com/office/drawing/2014/main" id="{BBB47BC5-F817-A947-995D-68D14BC9A340}"/>
              </a:ext>
            </a:extLst>
          </p:cNvPr>
          <p:cNvSpPr txBox="1"/>
          <p:nvPr/>
        </p:nvSpPr>
        <p:spPr>
          <a:xfrm>
            <a:off x="1508165" y="4132613"/>
            <a:ext cx="688769" cy="261610"/>
          </a:xfrm>
          <a:prstGeom prst="rect">
            <a:avLst/>
          </a:prstGeom>
          <a:noFill/>
        </p:spPr>
        <p:txBody>
          <a:bodyPr wrap="square" rtlCol="0">
            <a:spAutoFit/>
          </a:bodyPr>
          <a:lstStyle/>
          <a:p>
            <a:r>
              <a:rPr lang="en-GB" sz="1100" dirty="0"/>
              <a:t>191,828</a:t>
            </a:r>
          </a:p>
        </p:txBody>
      </p:sp>
      <p:sp>
        <p:nvSpPr>
          <p:cNvPr id="7" name="TextBox 6">
            <a:extLst>
              <a:ext uri="{FF2B5EF4-FFF2-40B4-BE49-F238E27FC236}">
                <a16:creationId xmlns:a16="http://schemas.microsoft.com/office/drawing/2014/main" id="{82ED6220-161C-4A49-8690-1C358259D056}"/>
              </a:ext>
            </a:extLst>
          </p:cNvPr>
          <p:cNvSpPr txBox="1"/>
          <p:nvPr/>
        </p:nvSpPr>
        <p:spPr>
          <a:xfrm>
            <a:off x="3610100" y="3429000"/>
            <a:ext cx="665018" cy="261610"/>
          </a:xfrm>
          <a:prstGeom prst="rect">
            <a:avLst/>
          </a:prstGeom>
          <a:noFill/>
        </p:spPr>
        <p:txBody>
          <a:bodyPr wrap="square" rtlCol="0">
            <a:spAutoFit/>
          </a:bodyPr>
          <a:lstStyle/>
          <a:p>
            <a:r>
              <a:rPr lang="en-GB" sz="1100" dirty="0"/>
              <a:t>354,804</a:t>
            </a:r>
          </a:p>
        </p:txBody>
      </p:sp>
    </p:spTree>
    <p:extLst>
      <p:ext uri="{BB962C8B-B14F-4D97-AF65-F5344CB8AC3E}">
        <p14:creationId xmlns:p14="http://schemas.microsoft.com/office/powerpoint/2010/main" val="29015165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794B-85DD-F444-AC38-43C6E6B718E4}"/>
              </a:ext>
            </a:extLst>
          </p:cNvPr>
          <p:cNvSpPr>
            <a:spLocks noGrp="1"/>
          </p:cNvSpPr>
          <p:nvPr>
            <p:ph type="title"/>
          </p:nvPr>
        </p:nvSpPr>
        <p:spPr>
          <a:xfrm>
            <a:off x="0" y="365126"/>
            <a:ext cx="8788400" cy="1325563"/>
          </a:xfrm>
        </p:spPr>
        <p:txBody>
          <a:bodyPr>
            <a:noAutofit/>
          </a:bodyPr>
          <a:lstStyle/>
          <a:p>
            <a:pPr algn="ctr"/>
            <a:r>
              <a:rPr lang="en-GB" sz="4000" b="1" dirty="0">
                <a:solidFill>
                  <a:srgbClr val="0070C0"/>
                </a:solidFill>
                <a:latin typeface="+mn-lt"/>
              </a:rPr>
              <a:t>On-shore international students </a:t>
            </a:r>
            <a:br>
              <a:rPr lang="en-GB" sz="4000" b="1" dirty="0">
                <a:solidFill>
                  <a:srgbClr val="0070C0"/>
                </a:solidFill>
                <a:latin typeface="+mn-lt"/>
              </a:rPr>
            </a:br>
            <a:r>
              <a:rPr lang="en-GB" sz="4000" b="1" dirty="0">
                <a:solidFill>
                  <a:srgbClr val="0070C0"/>
                </a:solidFill>
                <a:latin typeface="+mn-lt"/>
              </a:rPr>
              <a:t>UK, Australia, Canada: 2011, 2015, 2016</a:t>
            </a:r>
          </a:p>
        </p:txBody>
      </p:sp>
      <p:graphicFrame>
        <p:nvGraphicFramePr>
          <p:cNvPr id="4" name="Content Placeholder 3">
            <a:extLst>
              <a:ext uri="{FF2B5EF4-FFF2-40B4-BE49-F238E27FC236}">
                <a16:creationId xmlns:a16="http://schemas.microsoft.com/office/drawing/2014/main" id="{0AA7B888-71D9-5E41-8EE3-AD53DC01B8A1}"/>
              </a:ext>
            </a:extLst>
          </p:cNvPr>
          <p:cNvGraphicFramePr>
            <a:graphicFrameLocks noGrp="1"/>
          </p:cNvGraphicFramePr>
          <p:nvPr>
            <p:ph idx="1"/>
            <p:extLst/>
          </p:nvPr>
        </p:nvGraphicFramePr>
        <p:xfrm>
          <a:off x="628650" y="1825625"/>
          <a:ext cx="7886704" cy="3933190"/>
        </p:xfrm>
        <a:graphic>
          <a:graphicData uri="http://schemas.openxmlformats.org/drawingml/2006/table">
            <a:tbl>
              <a:tblPr firstRow="1" bandRow="1">
                <a:tableStyleId>{5A111915-BE36-4E01-A7E5-04B1672EAD32}</a:tableStyleId>
              </a:tblPr>
              <a:tblGrid>
                <a:gridCol w="2346779">
                  <a:extLst>
                    <a:ext uri="{9D8B030D-6E8A-4147-A177-3AD203B41FA5}">
                      <a16:colId xmlns:a16="http://schemas.microsoft.com/office/drawing/2014/main" val="468383780"/>
                    </a:ext>
                  </a:extLst>
                </a:gridCol>
                <a:gridCol w="2075542">
                  <a:extLst>
                    <a:ext uri="{9D8B030D-6E8A-4147-A177-3AD203B41FA5}">
                      <a16:colId xmlns:a16="http://schemas.microsoft.com/office/drawing/2014/main" val="493975073"/>
                    </a:ext>
                  </a:extLst>
                </a:gridCol>
                <a:gridCol w="1915886">
                  <a:extLst>
                    <a:ext uri="{9D8B030D-6E8A-4147-A177-3AD203B41FA5}">
                      <a16:colId xmlns:a16="http://schemas.microsoft.com/office/drawing/2014/main" val="4047101441"/>
                    </a:ext>
                  </a:extLst>
                </a:gridCol>
                <a:gridCol w="1548497">
                  <a:extLst>
                    <a:ext uri="{9D8B030D-6E8A-4147-A177-3AD203B41FA5}">
                      <a16:colId xmlns:a16="http://schemas.microsoft.com/office/drawing/2014/main" val="779424820"/>
                    </a:ext>
                  </a:extLst>
                </a:gridCol>
              </a:tblGrid>
              <a:tr h="370840">
                <a:tc>
                  <a:txBody>
                    <a:bodyPr/>
                    <a:lstStyle/>
                    <a:p>
                      <a:endParaRPr lang="en-GB" sz="2400" dirty="0"/>
                    </a:p>
                  </a:txBody>
                  <a:tcPr/>
                </a:tc>
                <a:tc>
                  <a:txBody>
                    <a:bodyPr/>
                    <a:lstStyle/>
                    <a:p>
                      <a:pPr algn="ctr"/>
                      <a:r>
                        <a:rPr lang="en-GB" sz="2400" dirty="0"/>
                        <a:t>2011</a:t>
                      </a:r>
                    </a:p>
                  </a:txBody>
                  <a:tcPr/>
                </a:tc>
                <a:tc>
                  <a:txBody>
                    <a:bodyPr/>
                    <a:lstStyle/>
                    <a:p>
                      <a:pPr algn="ctr"/>
                      <a:r>
                        <a:rPr lang="en-GB" sz="2400" dirty="0"/>
                        <a:t>2015</a:t>
                      </a:r>
                    </a:p>
                  </a:txBody>
                  <a:tcPr/>
                </a:tc>
                <a:tc>
                  <a:txBody>
                    <a:bodyPr/>
                    <a:lstStyle/>
                    <a:p>
                      <a:pPr algn="ctr"/>
                      <a:r>
                        <a:rPr lang="en-GB" sz="2400" dirty="0"/>
                        <a:t>2016</a:t>
                      </a:r>
                    </a:p>
                  </a:txBody>
                  <a:tcPr/>
                </a:tc>
                <a:extLst>
                  <a:ext uri="{0D108BD9-81ED-4DB2-BD59-A6C34878D82A}">
                    <a16:rowId xmlns:a16="http://schemas.microsoft.com/office/drawing/2014/main" val="2640139346"/>
                  </a:ext>
                </a:extLst>
              </a:tr>
              <a:tr h="620032">
                <a:tc>
                  <a:txBody>
                    <a:bodyPr/>
                    <a:lstStyle/>
                    <a:p>
                      <a:r>
                        <a:rPr lang="en-GB" sz="2400" dirty="0"/>
                        <a:t>United States</a:t>
                      </a:r>
                    </a:p>
                  </a:txBody>
                  <a:tcPr/>
                </a:tc>
                <a:tc>
                  <a:txBody>
                    <a:bodyPr/>
                    <a:lstStyle/>
                    <a:p>
                      <a:pPr algn="ctr"/>
                      <a:r>
                        <a:rPr lang="en-GB" sz="2400" dirty="0"/>
                        <a:t>709,565</a:t>
                      </a:r>
                    </a:p>
                  </a:txBody>
                  <a:tcPr/>
                </a:tc>
                <a:tc>
                  <a:txBody>
                    <a:bodyPr/>
                    <a:lstStyle/>
                    <a:p>
                      <a:pPr algn="ctr"/>
                      <a:r>
                        <a:rPr lang="en-GB" sz="2400" dirty="0"/>
                        <a:t>907,251</a:t>
                      </a:r>
                    </a:p>
                  </a:txBody>
                  <a:tcPr/>
                </a:tc>
                <a:tc>
                  <a:txBody>
                    <a:bodyPr/>
                    <a:lstStyle/>
                    <a:p>
                      <a:pPr algn="ctr"/>
                      <a:r>
                        <a:rPr lang="en-GB" sz="2400" dirty="0"/>
                        <a:t>971,417</a:t>
                      </a:r>
                    </a:p>
                  </a:txBody>
                  <a:tcPr/>
                </a:tc>
                <a:extLst>
                  <a:ext uri="{0D108BD9-81ED-4DB2-BD59-A6C34878D82A}">
                    <a16:rowId xmlns:a16="http://schemas.microsoft.com/office/drawing/2014/main" val="4127981187"/>
                  </a:ext>
                </a:extLst>
              </a:tr>
              <a:tr h="620032">
                <a:tc>
                  <a:txBody>
                    <a:bodyPr/>
                    <a:lstStyle/>
                    <a:p>
                      <a:r>
                        <a:rPr lang="en-GB" sz="2400" dirty="0"/>
                        <a:t>United Kingdom</a:t>
                      </a:r>
                    </a:p>
                  </a:txBody>
                  <a:tcPr/>
                </a:tc>
                <a:tc>
                  <a:txBody>
                    <a:bodyPr/>
                    <a:lstStyle/>
                    <a:p>
                      <a:pPr algn="ctr"/>
                      <a:r>
                        <a:rPr lang="en-GB" sz="2400" dirty="0"/>
                        <a:t>419,946</a:t>
                      </a:r>
                    </a:p>
                  </a:txBody>
                  <a:tcPr/>
                </a:tc>
                <a:tc>
                  <a:txBody>
                    <a:bodyPr/>
                    <a:lstStyle/>
                    <a:p>
                      <a:pPr algn="ctr"/>
                      <a:r>
                        <a:rPr lang="en-GB" sz="2400" dirty="0"/>
                        <a:t>430,687</a:t>
                      </a:r>
                    </a:p>
                  </a:txBody>
                  <a:tcPr/>
                </a:tc>
                <a:tc>
                  <a:txBody>
                    <a:bodyPr/>
                    <a:lstStyle/>
                    <a:p>
                      <a:pPr algn="ctr"/>
                      <a:r>
                        <a:rPr lang="en-GB" sz="2400" dirty="0"/>
                        <a:t>432,001</a:t>
                      </a:r>
                    </a:p>
                  </a:txBody>
                  <a:tcPr/>
                </a:tc>
                <a:extLst>
                  <a:ext uri="{0D108BD9-81ED-4DB2-BD59-A6C34878D82A}">
                    <a16:rowId xmlns:a16="http://schemas.microsoft.com/office/drawing/2014/main" val="1418907179"/>
                  </a:ext>
                </a:extLst>
              </a:tr>
              <a:tr h="370840">
                <a:tc>
                  <a:txBody>
                    <a:bodyPr/>
                    <a:lstStyle/>
                    <a:p>
                      <a:pPr marL="285750" indent="-285750">
                        <a:buFontTx/>
                        <a:buChar char="-"/>
                      </a:pPr>
                      <a:r>
                        <a:rPr lang="en-GB" sz="2400" dirty="0">
                          <a:solidFill>
                            <a:schemeClr val="bg1">
                              <a:lumMod val="50000"/>
                            </a:schemeClr>
                          </a:solidFill>
                        </a:rPr>
                        <a:t>from Europe</a:t>
                      </a:r>
                    </a:p>
                  </a:txBody>
                  <a:tcPr/>
                </a:tc>
                <a:tc>
                  <a:txBody>
                    <a:bodyPr/>
                    <a:lstStyle/>
                    <a:p>
                      <a:pPr algn="ctr"/>
                      <a:r>
                        <a:rPr lang="en-GB" sz="2400" dirty="0">
                          <a:solidFill>
                            <a:schemeClr val="bg1">
                              <a:lumMod val="50000"/>
                            </a:schemeClr>
                          </a:solidFill>
                        </a:rPr>
                        <a:t>129,564</a:t>
                      </a:r>
                    </a:p>
                  </a:txBody>
                  <a:tcPr/>
                </a:tc>
                <a:tc>
                  <a:txBody>
                    <a:bodyPr/>
                    <a:lstStyle/>
                    <a:p>
                      <a:pPr algn="ctr"/>
                      <a:r>
                        <a:rPr lang="en-GB" sz="2400" dirty="0">
                          <a:solidFill>
                            <a:schemeClr val="bg1">
                              <a:lumMod val="50000"/>
                            </a:schemeClr>
                          </a:solidFill>
                        </a:rPr>
                        <a:t>129,129</a:t>
                      </a:r>
                    </a:p>
                  </a:txBody>
                  <a:tcPr/>
                </a:tc>
                <a:tc>
                  <a:txBody>
                    <a:bodyPr/>
                    <a:lstStyle/>
                    <a:p>
                      <a:pPr algn="ctr"/>
                      <a:r>
                        <a:rPr lang="en-GB" sz="2400" dirty="0">
                          <a:solidFill>
                            <a:schemeClr val="bg1">
                              <a:lumMod val="50000"/>
                            </a:schemeClr>
                          </a:solidFill>
                        </a:rPr>
                        <a:t>141,263</a:t>
                      </a:r>
                    </a:p>
                  </a:txBody>
                  <a:tcPr/>
                </a:tc>
                <a:extLst>
                  <a:ext uri="{0D108BD9-81ED-4DB2-BD59-A6C34878D82A}">
                    <a16:rowId xmlns:a16="http://schemas.microsoft.com/office/drawing/2014/main" val="1308626522"/>
                  </a:ext>
                </a:extLst>
              </a:tr>
              <a:tr h="674914">
                <a:tc>
                  <a:txBody>
                    <a:bodyPr/>
                    <a:lstStyle/>
                    <a:p>
                      <a:pPr marL="285750" indent="-285750">
                        <a:buFontTx/>
                        <a:buChar char="-"/>
                      </a:pPr>
                      <a:r>
                        <a:rPr lang="en-GB" sz="2400" dirty="0">
                          <a:solidFill>
                            <a:schemeClr val="bg1">
                              <a:lumMod val="50000"/>
                            </a:schemeClr>
                          </a:solidFill>
                        </a:rPr>
                        <a:t>rest of world</a:t>
                      </a:r>
                    </a:p>
                  </a:txBody>
                  <a:tcPr/>
                </a:tc>
                <a:tc>
                  <a:txBody>
                    <a:bodyPr/>
                    <a:lstStyle/>
                    <a:p>
                      <a:pPr algn="ctr"/>
                      <a:r>
                        <a:rPr lang="en-GB" sz="2400" dirty="0">
                          <a:solidFill>
                            <a:schemeClr val="bg1">
                              <a:lumMod val="50000"/>
                            </a:schemeClr>
                          </a:solidFill>
                        </a:rPr>
                        <a:t>290,382</a:t>
                      </a:r>
                    </a:p>
                  </a:txBody>
                  <a:tcPr/>
                </a:tc>
                <a:tc>
                  <a:txBody>
                    <a:bodyPr/>
                    <a:lstStyle/>
                    <a:p>
                      <a:pPr algn="ctr"/>
                      <a:r>
                        <a:rPr lang="en-GB" sz="2400" dirty="0">
                          <a:solidFill>
                            <a:schemeClr val="bg1">
                              <a:lumMod val="50000"/>
                            </a:schemeClr>
                          </a:solidFill>
                        </a:rPr>
                        <a:t>301,558</a:t>
                      </a:r>
                    </a:p>
                  </a:txBody>
                  <a:tcPr/>
                </a:tc>
                <a:tc>
                  <a:txBody>
                    <a:bodyPr/>
                    <a:lstStyle/>
                    <a:p>
                      <a:pPr algn="ctr"/>
                      <a:r>
                        <a:rPr lang="en-GB" sz="2400" dirty="0">
                          <a:solidFill>
                            <a:schemeClr val="bg1">
                              <a:lumMod val="50000"/>
                            </a:schemeClr>
                          </a:solidFill>
                        </a:rPr>
                        <a:t>290,738</a:t>
                      </a:r>
                    </a:p>
                  </a:txBody>
                  <a:tcPr/>
                </a:tc>
                <a:extLst>
                  <a:ext uri="{0D108BD9-81ED-4DB2-BD59-A6C34878D82A}">
                    <a16:rowId xmlns:a16="http://schemas.microsoft.com/office/drawing/2014/main" val="3987190549"/>
                  </a:ext>
                </a:extLst>
              </a:tr>
              <a:tr h="552269">
                <a:tc>
                  <a:txBody>
                    <a:bodyPr/>
                    <a:lstStyle/>
                    <a:p>
                      <a:r>
                        <a:rPr lang="en-GB" sz="2400" dirty="0"/>
                        <a:t>Australia</a:t>
                      </a:r>
                    </a:p>
                  </a:txBody>
                  <a:tcPr/>
                </a:tc>
                <a:tc>
                  <a:txBody>
                    <a:bodyPr/>
                    <a:lstStyle/>
                    <a:p>
                      <a:pPr algn="ctr"/>
                      <a:r>
                        <a:rPr lang="en-GB" sz="2400" dirty="0"/>
                        <a:t>262,597</a:t>
                      </a:r>
                    </a:p>
                  </a:txBody>
                  <a:tcPr/>
                </a:tc>
                <a:tc>
                  <a:txBody>
                    <a:bodyPr/>
                    <a:lstStyle/>
                    <a:p>
                      <a:pPr algn="ctr"/>
                      <a:r>
                        <a:rPr lang="en-GB" sz="2400" dirty="0"/>
                        <a:t>294,438</a:t>
                      </a:r>
                    </a:p>
                  </a:txBody>
                  <a:tcPr/>
                </a:tc>
                <a:tc>
                  <a:txBody>
                    <a:bodyPr/>
                    <a:lstStyle/>
                    <a:p>
                      <a:pPr algn="ctr"/>
                      <a:r>
                        <a:rPr lang="en-GB" sz="2400" dirty="0"/>
                        <a:t>335,512</a:t>
                      </a:r>
                    </a:p>
                  </a:txBody>
                  <a:tcPr/>
                </a:tc>
                <a:extLst>
                  <a:ext uri="{0D108BD9-81ED-4DB2-BD59-A6C34878D82A}">
                    <a16:rowId xmlns:a16="http://schemas.microsoft.com/office/drawing/2014/main" val="648575220"/>
                  </a:ext>
                </a:extLst>
              </a:tr>
              <a:tr h="551543">
                <a:tc>
                  <a:txBody>
                    <a:bodyPr/>
                    <a:lstStyle/>
                    <a:p>
                      <a:r>
                        <a:rPr lang="en-GB" sz="2400" dirty="0"/>
                        <a:t>Canada</a:t>
                      </a:r>
                    </a:p>
                  </a:txBody>
                  <a:tcPr/>
                </a:tc>
                <a:tc>
                  <a:txBody>
                    <a:bodyPr/>
                    <a:lstStyle/>
                    <a:p>
                      <a:pPr algn="ctr"/>
                      <a:r>
                        <a:rPr lang="en-GB" sz="2400" dirty="0"/>
                        <a:t>120,960</a:t>
                      </a:r>
                    </a:p>
                  </a:txBody>
                  <a:tcPr/>
                </a:tc>
                <a:tc>
                  <a:txBody>
                    <a:bodyPr/>
                    <a:lstStyle/>
                    <a:p>
                      <a:pPr algn="ctr"/>
                      <a:r>
                        <a:rPr lang="en-GB" sz="2400" dirty="0"/>
                        <a:t>171,603</a:t>
                      </a:r>
                    </a:p>
                  </a:txBody>
                  <a:tcPr/>
                </a:tc>
                <a:tc>
                  <a:txBody>
                    <a:bodyPr/>
                    <a:lstStyle/>
                    <a:p>
                      <a:pPr algn="ctr"/>
                      <a:r>
                        <a:rPr lang="en-GB" sz="2400" dirty="0"/>
                        <a:t>189,573</a:t>
                      </a:r>
                    </a:p>
                  </a:txBody>
                  <a:tcPr/>
                </a:tc>
                <a:extLst>
                  <a:ext uri="{0D108BD9-81ED-4DB2-BD59-A6C34878D82A}">
                    <a16:rowId xmlns:a16="http://schemas.microsoft.com/office/drawing/2014/main" val="305588761"/>
                  </a:ext>
                </a:extLst>
              </a:tr>
            </a:tbl>
          </a:graphicData>
        </a:graphic>
      </p:graphicFrame>
    </p:spTree>
    <p:extLst>
      <p:ext uri="{BB962C8B-B14F-4D97-AF65-F5344CB8AC3E}">
        <p14:creationId xmlns:p14="http://schemas.microsoft.com/office/powerpoint/2010/main" val="33147117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65F4-737D-E344-9AEE-FC784A121351}"/>
              </a:ext>
            </a:extLst>
          </p:cNvPr>
          <p:cNvSpPr>
            <a:spLocks noGrp="1"/>
          </p:cNvSpPr>
          <p:nvPr>
            <p:ph type="title"/>
          </p:nvPr>
        </p:nvSpPr>
        <p:spPr>
          <a:solidFill>
            <a:srgbClr val="FF0000"/>
          </a:solidFill>
        </p:spPr>
        <p:txBody>
          <a:bodyPr>
            <a:normAutofit/>
          </a:bodyPr>
          <a:lstStyle/>
          <a:p>
            <a:pPr algn="ctr"/>
            <a:r>
              <a:rPr lang="en-GB" sz="4000" b="1" dirty="0">
                <a:solidFill>
                  <a:schemeClr val="bg1"/>
                </a:solidFill>
                <a:latin typeface="+mn-lt"/>
              </a:rPr>
              <a:t>The larger setting: </a:t>
            </a:r>
            <a:r>
              <a:rPr lang="en-GB" sz="4000" i="1" dirty="0">
                <a:solidFill>
                  <a:schemeClr val="bg1"/>
                </a:solidFill>
              </a:rPr>
              <a:t>international trends and local-national effects</a:t>
            </a:r>
            <a:endParaRPr lang="en-GB" sz="4000" dirty="0">
              <a:solidFill>
                <a:schemeClr val="bg1"/>
              </a:solidFill>
            </a:endParaRPr>
          </a:p>
        </p:txBody>
      </p:sp>
      <p:sp>
        <p:nvSpPr>
          <p:cNvPr id="3" name="Content Placeholder 2">
            <a:extLst>
              <a:ext uri="{FF2B5EF4-FFF2-40B4-BE49-F238E27FC236}">
                <a16:creationId xmlns:a16="http://schemas.microsoft.com/office/drawing/2014/main" id="{AC118E5C-88BC-9446-84E7-9D0AC00BA2E4}"/>
              </a:ext>
            </a:extLst>
          </p:cNvPr>
          <p:cNvSpPr>
            <a:spLocks noGrp="1"/>
          </p:cNvSpPr>
          <p:nvPr>
            <p:ph idx="1"/>
          </p:nvPr>
        </p:nvSpPr>
        <p:spPr>
          <a:xfrm>
            <a:off x="628650" y="2141536"/>
            <a:ext cx="7886700" cy="4351338"/>
          </a:xfrm>
        </p:spPr>
        <p:txBody>
          <a:bodyPr/>
          <a:lstStyle/>
          <a:p>
            <a:r>
              <a:rPr lang="en-GB" dirty="0"/>
              <a:t>Policy imperatives</a:t>
            </a:r>
          </a:p>
          <a:p>
            <a:r>
              <a:rPr lang="en-GB" dirty="0"/>
              <a:t>Growth of participation in post-school education</a:t>
            </a:r>
          </a:p>
          <a:p>
            <a:r>
              <a:rPr lang="en-GB" dirty="0"/>
              <a:t>Cross-border student mobility</a:t>
            </a:r>
          </a:p>
          <a:p>
            <a:r>
              <a:rPr lang="en-GB" dirty="0"/>
              <a:t>Research and research collaboration </a:t>
            </a:r>
          </a:p>
          <a:p>
            <a:r>
              <a:rPr lang="en-GB" dirty="0"/>
              <a:t>Brexit and financial sustainability</a:t>
            </a:r>
          </a:p>
        </p:txBody>
      </p:sp>
    </p:spTree>
    <p:extLst>
      <p:ext uri="{BB962C8B-B14F-4D97-AF65-F5344CB8AC3E}">
        <p14:creationId xmlns:p14="http://schemas.microsoft.com/office/powerpoint/2010/main" val="32034588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B3A-C5FB-C34B-B76E-28637A269C62}"/>
              </a:ext>
            </a:extLst>
          </p:cNvPr>
          <p:cNvSpPr>
            <a:spLocks noGrp="1"/>
          </p:cNvSpPr>
          <p:nvPr>
            <p:ph type="title"/>
          </p:nvPr>
        </p:nvSpPr>
        <p:spPr>
          <a:xfrm>
            <a:off x="704847" y="185058"/>
            <a:ext cx="8003721" cy="2104346"/>
          </a:xfrm>
        </p:spPr>
        <p:txBody>
          <a:bodyPr>
            <a:normAutofit/>
          </a:bodyPr>
          <a:lstStyle/>
          <a:p>
            <a:pPr algn="ctr"/>
            <a: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Incoming international students </a:t>
            </a:r>
            <a:b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from Europe only</a:t>
            </a:r>
            <a:br>
              <a:rPr lang="en-GB" sz="40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GB" sz="2000" dirty="0">
                <a:latin typeface="Calibri" panose="020F0502020204030204" pitchFamily="34" charset="0"/>
                <a:ea typeface="Calibri" panose="020F0502020204030204" pitchFamily="34" charset="0"/>
                <a:cs typeface="Times New Roman" panose="02020603050405020304" pitchFamily="18" charset="0"/>
              </a:rPr>
              <a:t>Tertiary education in United States, UK, Australia and Canada: 2011-2016</a:t>
            </a: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000" dirty="0">
                <a:latin typeface="Calibri" panose="020F0502020204030204" pitchFamily="34" charset="0"/>
                <a:ea typeface="Calibri" panose="020F0502020204030204" pitchFamily="34" charset="0"/>
                <a:cs typeface="Times New Roman" panose="02020603050405020304" pitchFamily="18" charset="0"/>
              </a:rPr>
              <a:t>UNESCO data</a:t>
            </a:r>
            <a:r>
              <a:rPr lang="en-GB" sz="2000" dirty="0"/>
              <a:t> </a:t>
            </a:r>
          </a:p>
        </p:txBody>
      </p:sp>
      <p:pic>
        <p:nvPicPr>
          <p:cNvPr id="3" name="Picture 2">
            <a:extLst>
              <a:ext uri="{FF2B5EF4-FFF2-40B4-BE49-F238E27FC236}">
                <a16:creationId xmlns:a16="http://schemas.microsoft.com/office/drawing/2014/main" id="{509304E2-9436-7B43-97B5-D52CEC51A50B}"/>
              </a:ext>
            </a:extLst>
          </p:cNvPr>
          <p:cNvPicPr>
            <a:picLocks noChangeAspect="1"/>
          </p:cNvPicPr>
          <p:nvPr/>
        </p:nvPicPr>
        <p:blipFill>
          <a:blip r:embed="rId2"/>
          <a:stretch>
            <a:fillRect/>
          </a:stretch>
        </p:blipFill>
        <p:spPr>
          <a:xfrm>
            <a:off x="952500" y="2095500"/>
            <a:ext cx="7756068" cy="4212347"/>
          </a:xfrm>
          <a:prstGeom prst="rect">
            <a:avLst/>
          </a:prstGeom>
        </p:spPr>
      </p:pic>
    </p:spTree>
    <p:extLst>
      <p:ext uri="{BB962C8B-B14F-4D97-AF65-F5344CB8AC3E}">
        <p14:creationId xmlns:p14="http://schemas.microsoft.com/office/powerpoint/2010/main" val="366456371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B3A-C5FB-C34B-B76E-28637A269C62}"/>
              </a:ext>
            </a:extLst>
          </p:cNvPr>
          <p:cNvSpPr>
            <a:spLocks noGrp="1"/>
          </p:cNvSpPr>
          <p:nvPr>
            <p:ph type="title"/>
          </p:nvPr>
        </p:nvSpPr>
        <p:spPr>
          <a:xfrm>
            <a:off x="704847" y="185058"/>
            <a:ext cx="8003721" cy="2104346"/>
          </a:xfrm>
        </p:spPr>
        <p:txBody>
          <a:bodyPr>
            <a:normAutofit/>
          </a:bodyPr>
          <a:lstStyle/>
          <a:p>
            <a:pPr algn="ctr"/>
            <a: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Incoming international students </a:t>
            </a:r>
            <a:b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GB"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from the world minus Europe</a:t>
            </a:r>
            <a:br>
              <a:rPr lang="en-GB" sz="40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GB" sz="2000" dirty="0">
                <a:latin typeface="Calibri" panose="020F0502020204030204" pitchFamily="34" charset="0"/>
                <a:ea typeface="Calibri" panose="020F0502020204030204" pitchFamily="34" charset="0"/>
                <a:cs typeface="Times New Roman" panose="02020603050405020304" pitchFamily="18" charset="0"/>
              </a:rPr>
              <a:t>Tertiary education in United States, UK, Australia and Canada: 2011-2016</a:t>
            </a:r>
            <a:br>
              <a:rPr lang="en-GB" sz="2000" dirty="0">
                <a:latin typeface="Calibri" panose="020F0502020204030204" pitchFamily="34" charset="0"/>
                <a:ea typeface="Calibri" panose="020F0502020204030204" pitchFamily="34" charset="0"/>
                <a:cs typeface="Times New Roman" panose="02020603050405020304" pitchFamily="18" charset="0"/>
              </a:rPr>
            </a:br>
            <a:r>
              <a:rPr lang="en-GB" sz="2000" dirty="0">
                <a:latin typeface="Calibri" panose="020F0502020204030204" pitchFamily="34" charset="0"/>
                <a:ea typeface="Calibri" panose="020F0502020204030204" pitchFamily="34" charset="0"/>
                <a:cs typeface="Times New Roman" panose="02020603050405020304" pitchFamily="18" charset="0"/>
              </a:rPr>
              <a:t>UNESCO data</a:t>
            </a:r>
            <a:r>
              <a:rPr lang="en-GB" sz="2000" dirty="0"/>
              <a:t> </a:t>
            </a:r>
          </a:p>
        </p:txBody>
      </p:sp>
      <p:pic>
        <p:nvPicPr>
          <p:cNvPr id="3" name="Picture 2">
            <a:extLst>
              <a:ext uri="{FF2B5EF4-FFF2-40B4-BE49-F238E27FC236}">
                <a16:creationId xmlns:a16="http://schemas.microsoft.com/office/drawing/2014/main" id="{9C21DF93-AC6C-6C4A-9B01-B5CD6FB4B90C}"/>
              </a:ext>
            </a:extLst>
          </p:cNvPr>
          <p:cNvPicPr>
            <a:picLocks noChangeAspect="1"/>
          </p:cNvPicPr>
          <p:nvPr/>
        </p:nvPicPr>
        <p:blipFill>
          <a:blip r:embed="rId2"/>
          <a:stretch>
            <a:fillRect/>
          </a:stretch>
        </p:blipFill>
        <p:spPr>
          <a:xfrm>
            <a:off x="874951" y="2206868"/>
            <a:ext cx="7678988" cy="4170485"/>
          </a:xfrm>
          <a:prstGeom prst="rect">
            <a:avLst/>
          </a:prstGeom>
        </p:spPr>
      </p:pic>
    </p:spTree>
    <p:extLst>
      <p:ext uri="{BB962C8B-B14F-4D97-AF65-F5344CB8AC3E}">
        <p14:creationId xmlns:p14="http://schemas.microsoft.com/office/powerpoint/2010/main" val="266453304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218-C33D-2E4E-82BE-420D6C417041}"/>
              </a:ext>
            </a:extLst>
          </p:cNvPr>
          <p:cNvSpPr>
            <a:spLocks noGrp="1"/>
          </p:cNvSpPr>
          <p:nvPr>
            <p:ph type="title"/>
          </p:nvPr>
        </p:nvSpPr>
        <p:spPr>
          <a:xfrm>
            <a:off x="771153" y="1362653"/>
            <a:ext cx="7886700" cy="1325563"/>
          </a:xfrm>
        </p:spPr>
        <p:txBody>
          <a:bodyPr>
            <a:normAutofit/>
          </a:bodyPr>
          <a:lstStyle/>
          <a:p>
            <a:pPr algn="ctr"/>
            <a:r>
              <a:rPr lang="en-GB" sz="4000" dirty="0">
                <a:solidFill>
                  <a:srgbClr val="FF0000"/>
                </a:solidFill>
              </a:rPr>
              <a:t>RESEARCH AND RESEARCH COLLABORATION</a:t>
            </a:r>
          </a:p>
        </p:txBody>
      </p:sp>
    </p:spTree>
    <p:extLst>
      <p:ext uri="{BB962C8B-B14F-4D97-AF65-F5344CB8AC3E}">
        <p14:creationId xmlns:p14="http://schemas.microsoft.com/office/powerpoint/2010/main" val="100732871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6412-8BFF-C849-97D1-BBC3AF8D4701}"/>
              </a:ext>
            </a:extLst>
          </p:cNvPr>
          <p:cNvSpPr>
            <a:spLocks noGrp="1"/>
          </p:cNvSpPr>
          <p:nvPr>
            <p:ph type="title"/>
          </p:nvPr>
        </p:nvSpPr>
        <p:spPr>
          <a:xfrm>
            <a:off x="0" y="274638"/>
            <a:ext cx="9144000" cy="1143000"/>
          </a:xfrm>
        </p:spPr>
        <p:txBody>
          <a:bodyPr>
            <a:noAutofit/>
          </a:bodyPr>
          <a:lstStyle/>
          <a:p>
            <a:pPr algn="ctr"/>
            <a:r>
              <a:rPr lang="en-GB" sz="4000" b="1" dirty="0">
                <a:solidFill>
                  <a:srgbClr val="0070C0"/>
                </a:solidFill>
                <a:latin typeface="+mn-lt"/>
              </a:rPr>
              <a:t>R&amp;D as proportion (%) of GDP, 1991-2016: </a:t>
            </a:r>
            <a:r>
              <a:rPr lang="en-GB" sz="2800" dirty="0"/>
              <a:t>USA, UK, Germany, China, Japan, South Korea</a:t>
            </a:r>
          </a:p>
        </p:txBody>
      </p:sp>
      <p:graphicFrame>
        <p:nvGraphicFramePr>
          <p:cNvPr id="4" name="Content Placeholder 3">
            <a:extLst>
              <a:ext uri="{FF2B5EF4-FFF2-40B4-BE49-F238E27FC236}">
                <a16:creationId xmlns:a16="http://schemas.microsoft.com/office/drawing/2014/main" id="{8B453674-7ED0-BA4C-A13A-D82618A8DE81}"/>
              </a:ext>
            </a:extLst>
          </p:cNvPr>
          <p:cNvGraphicFramePr>
            <a:graphicFrameLocks noGrp="1"/>
          </p:cNvGraphicFramePr>
          <p:nvPr>
            <p:ph idx="1"/>
            <p:extLst/>
          </p:nvPr>
        </p:nvGraphicFramePr>
        <p:xfrm>
          <a:off x="145774" y="1588477"/>
          <a:ext cx="8646534" cy="4881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09171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CFB4-E78F-B24B-82BA-3B130E402D41}"/>
              </a:ext>
            </a:extLst>
          </p:cNvPr>
          <p:cNvSpPr>
            <a:spLocks noGrp="1"/>
          </p:cNvSpPr>
          <p:nvPr>
            <p:ph type="title"/>
          </p:nvPr>
        </p:nvSpPr>
        <p:spPr>
          <a:xfrm>
            <a:off x="657225" y="0"/>
            <a:ext cx="7887168" cy="1397000"/>
          </a:xfrm>
        </p:spPr>
        <p:txBody>
          <a:bodyPr>
            <a:normAutofit/>
          </a:bodyPr>
          <a:lstStyle/>
          <a:p>
            <a:pPr algn="ctr"/>
            <a:r>
              <a:rPr lang="en-GB" sz="4000" b="1" dirty="0">
                <a:solidFill>
                  <a:srgbClr val="0070C0"/>
                </a:solidFill>
                <a:latin typeface="+mn-lt"/>
              </a:rPr>
              <a:t>National investment in R&amp;D, 2016</a:t>
            </a:r>
            <a:r>
              <a:rPr lang="en-GB" dirty="0">
                <a:solidFill>
                  <a:srgbClr val="0070C0"/>
                </a:solidFill>
              </a:rPr>
              <a:t> </a:t>
            </a:r>
            <a:r>
              <a:rPr lang="en-GB" sz="3200" dirty="0"/>
              <a:t>OECD data, $s billion, constant 2010 USD PPP</a:t>
            </a:r>
          </a:p>
        </p:txBody>
      </p:sp>
      <p:graphicFrame>
        <p:nvGraphicFramePr>
          <p:cNvPr id="3" name="Chart 2">
            <a:extLst>
              <a:ext uri="{FF2B5EF4-FFF2-40B4-BE49-F238E27FC236}">
                <a16:creationId xmlns:a16="http://schemas.microsoft.com/office/drawing/2014/main" id="{D0C4CADE-7A6C-0D4D-A3F0-75F356A32359}"/>
              </a:ext>
            </a:extLst>
          </p:cNvPr>
          <p:cNvGraphicFramePr/>
          <p:nvPr>
            <p:extLst>
              <p:ext uri="{D42A27DB-BD31-4B8C-83A1-F6EECF244321}">
                <p14:modId xmlns:p14="http://schemas.microsoft.com/office/powerpoint/2010/main" val="667365636"/>
              </p:ext>
            </p:extLst>
          </p:nvPr>
        </p:nvGraphicFramePr>
        <p:xfrm>
          <a:off x="657225" y="1771754"/>
          <a:ext cx="7887168" cy="4823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92754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7B63-019A-DC4A-9457-9F98578F8BD4}"/>
              </a:ext>
            </a:extLst>
          </p:cNvPr>
          <p:cNvSpPr>
            <a:spLocks noGrp="1"/>
          </p:cNvSpPr>
          <p:nvPr>
            <p:ph type="title"/>
          </p:nvPr>
        </p:nvSpPr>
        <p:spPr/>
        <p:txBody>
          <a:bodyPr>
            <a:normAutofit/>
          </a:bodyPr>
          <a:lstStyle/>
          <a:p>
            <a:pPr algn="ctr"/>
            <a:r>
              <a:rPr lang="en-GB" sz="4000" b="1" dirty="0">
                <a:solidFill>
                  <a:srgbClr val="0070C0"/>
                </a:solidFill>
                <a:latin typeface="+mn-lt"/>
              </a:rPr>
              <a:t>Growth in research paper output </a:t>
            </a:r>
            <a:r>
              <a:rPr lang="en-GB" sz="2800" dirty="0"/>
              <a:t>USA, UK and East Asia, 2003-2016</a:t>
            </a:r>
          </a:p>
        </p:txBody>
      </p:sp>
      <p:graphicFrame>
        <p:nvGraphicFramePr>
          <p:cNvPr id="4" name="Content Placeholder 3">
            <a:extLst>
              <a:ext uri="{FF2B5EF4-FFF2-40B4-BE49-F238E27FC236}">
                <a16:creationId xmlns:a16="http://schemas.microsoft.com/office/drawing/2014/main" id="{19E980B2-E160-5544-8D62-39583356C18A}"/>
              </a:ext>
            </a:extLst>
          </p:cNvPr>
          <p:cNvGraphicFramePr>
            <a:graphicFrameLocks noGrp="1"/>
          </p:cNvGraphicFramePr>
          <p:nvPr>
            <p:ph idx="1"/>
            <p:extLst>
              <p:ext uri="{D42A27DB-BD31-4B8C-83A1-F6EECF244321}">
                <p14:modId xmlns:p14="http://schemas.microsoft.com/office/powerpoint/2010/main" val="4265464932"/>
              </p:ext>
            </p:extLst>
          </p:nvPr>
        </p:nvGraphicFramePr>
        <p:xfrm>
          <a:off x="318541" y="1540240"/>
          <a:ext cx="8492950" cy="4952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68554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D2B6-6CED-F046-B0E9-8887CCB0BD70}"/>
              </a:ext>
            </a:extLst>
          </p:cNvPr>
          <p:cNvSpPr>
            <a:spLocks noGrp="1"/>
          </p:cNvSpPr>
          <p:nvPr>
            <p:ph type="title"/>
          </p:nvPr>
        </p:nvSpPr>
        <p:spPr>
          <a:xfrm>
            <a:off x="166591" y="163773"/>
            <a:ext cx="8810818" cy="1143000"/>
          </a:xfrm>
        </p:spPr>
        <p:txBody>
          <a:bodyPr>
            <a:noAutofit/>
          </a:bodyPr>
          <a:lstStyle/>
          <a:p>
            <a:pPr algn="ctr"/>
            <a:r>
              <a:rPr lang="en-US" sz="4000" b="1" dirty="0">
                <a:solidFill>
                  <a:srgbClr val="0070C0"/>
                </a:solidFill>
                <a:latin typeface="+mn-lt"/>
                <a:ea typeface="Georgia" charset="0"/>
                <a:cs typeface="Georgia" charset="0"/>
              </a:rPr>
              <a:t>Annual number of research papers, </a:t>
            </a:r>
            <a:br>
              <a:rPr lang="en-US" sz="4000" b="1" dirty="0">
                <a:solidFill>
                  <a:srgbClr val="0070C0"/>
                </a:solidFill>
                <a:latin typeface="+mn-lt"/>
                <a:ea typeface="Georgia" charset="0"/>
                <a:cs typeface="Georgia" charset="0"/>
              </a:rPr>
            </a:br>
            <a:r>
              <a:rPr lang="en-US" sz="4000" b="1" dirty="0">
                <a:solidFill>
                  <a:srgbClr val="0070C0"/>
                </a:solidFill>
                <a:latin typeface="+mn-lt"/>
                <a:ea typeface="Georgia" charset="0"/>
                <a:cs typeface="Georgia" charset="0"/>
              </a:rPr>
              <a:t>USA, China, UK: 2003-2016 </a:t>
            </a:r>
            <a:endParaRPr lang="en-GB" sz="4000" b="1" dirty="0">
              <a:solidFill>
                <a:srgbClr val="0070C0"/>
              </a:solidFill>
              <a:latin typeface="+mn-lt"/>
            </a:endParaRPr>
          </a:p>
        </p:txBody>
      </p:sp>
      <p:graphicFrame>
        <p:nvGraphicFramePr>
          <p:cNvPr id="4" name="Content Placeholder 3">
            <a:extLst>
              <a:ext uri="{FF2B5EF4-FFF2-40B4-BE49-F238E27FC236}">
                <a16:creationId xmlns:a16="http://schemas.microsoft.com/office/drawing/2014/main" id="{DA07E6A1-1EC9-7744-A5E7-CEA6BF09FEE4}"/>
              </a:ext>
            </a:extLst>
          </p:cNvPr>
          <p:cNvGraphicFramePr>
            <a:graphicFrameLocks noGrp="1"/>
          </p:cNvGraphicFramePr>
          <p:nvPr>
            <p:ph idx="1"/>
            <p:extLst/>
          </p:nvPr>
        </p:nvGraphicFramePr>
        <p:xfrm>
          <a:off x="457200" y="1504127"/>
          <a:ext cx="8229600" cy="5017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309389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F3E6-A046-F74E-99AF-AF75EF2A98CA}"/>
              </a:ext>
            </a:extLst>
          </p:cNvPr>
          <p:cNvSpPr>
            <a:spLocks noGrp="1"/>
          </p:cNvSpPr>
          <p:nvPr>
            <p:ph type="title"/>
          </p:nvPr>
        </p:nvSpPr>
        <p:spPr>
          <a:xfrm>
            <a:off x="0" y="-244474"/>
            <a:ext cx="9144000" cy="1325563"/>
          </a:xfrm>
        </p:spPr>
        <p:txBody>
          <a:bodyPr>
            <a:normAutofit/>
          </a:bodyPr>
          <a:lstStyle/>
          <a:p>
            <a:pPr algn="ctr"/>
            <a:r>
              <a:rPr lang="en-GB" sz="3600" b="1" dirty="0">
                <a:solidFill>
                  <a:srgbClr val="0070C0"/>
                </a:solidFill>
                <a:latin typeface="+mn-lt"/>
              </a:rPr>
              <a:t>Universities with most high citation papers</a:t>
            </a:r>
          </a:p>
        </p:txBody>
      </p:sp>
      <p:graphicFrame>
        <p:nvGraphicFramePr>
          <p:cNvPr id="4" name="Content Placeholder 3">
            <a:extLst>
              <a:ext uri="{FF2B5EF4-FFF2-40B4-BE49-F238E27FC236}">
                <a16:creationId xmlns:a16="http://schemas.microsoft.com/office/drawing/2014/main" id="{F18D4D00-B133-6041-BEF7-7014DB14BEB1}"/>
              </a:ext>
            </a:extLst>
          </p:cNvPr>
          <p:cNvGraphicFramePr>
            <a:graphicFrameLocks noGrp="1"/>
          </p:cNvGraphicFramePr>
          <p:nvPr>
            <p:ph idx="1"/>
            <p:extLst>
              <p:ext uri="{D42A27DB-BD31-4B8C-83A1-F6EECF244321}">
                <p14:modId xmlns:p14="http://schemas.microsoft.com/office/powerpoint/2010/main" val="3347414435"/>
              </p:ext>
            </p:extLst>
          </p:nvPr>
        </p:nvGraphicFramePr>
        <p:xfrm>
          <a:off x="252045" y="670951"/>
          <a:ext cx="8713825" cy="6187049"/>
        </p:xfrm>
        <a:graphic>
          <a:graphicData uri="http://schemas.openxmlformats.org/drawingml/2006/table">
            <a:tbl>
              <a:tblPr firstRow="1" bandRow="1">
                <a:tableStyleId>{5C22544A-7EE6-4342-B048-85BDC9FD1C3A}</a:tableStyleId>
              </a:tblPr>
              <a:tblGrid>
                <a:gridCol w="3575686">
                  <a:extLst>
                    <a:ext uri="{9D8B030D-6E8A-4147-A177-3AD203B41FA5}">
                      <a16:colId xmlns:a16="http://schemas.microsoft.com/office/drawing/2014/main" val="2121247503"/>
                    </a:ext>
                  </a:extLst>
                </a:gridCol>
                <a:gridCol w="1642821">
                  <a:extLst>
                    <a:ext uri="{9D8B030D-6E8A-4147-A177-3AD203B41FA5}">
                      <a16:colId xmlns:a16="http://schemas.microsoft.com/office/drawing/2014/main" val="3918129297"/>
                    </a:ext>
                  </a:extLst>
                </a:gridCol>
                <a:gridCol w="1737770">
                  <a:extLst>
                    <a:ext uri="{9D8B030D-6E8A-4147-A177-3AD203B41FA5}">
                      <a16:colId xmlns:a16="http://schemas.microsoft.com/office/drawing/2014/main" val="294178232"/>
                    </a:ext>
                  </a:extLst>
                </a:gridCol>
                <a:gridCol w="1757548">
                  <a:extLst>
                    <a:ext uri="{9D8B030D-6E8A-4147-A177-3AD203B41FA5}">
                      <a16:colId xmlns:a16="http://schemas.microsoft.com/office/drawing/2014/main" val="2551891699"/>
                    </a:ext>
                  </a:extLst>
                </a:gridCol>
              </a:tblGrid>
              <a:tr h="520065">
                <a:tc>
                  <a:txBody>
                    <a:bodyPr/>
                    <a:lstStyle/>
                    <a:p>
                      <a:r>
                        <a:rPr lang="en-GB" sz="1600" dirty="0"/>
                        <a:t>University and country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Papers in top 1% 2013-16 citations</a:t>
                      </a:r>
                    </a:p>
                  </a:txBody>
                  <a:tcPr/>
                </a:tc>
                <a:tc>
                  <a:txBody>
                    <a:bodyPr/>
                    <a:lstStyle/>
                    <a:p>
                      <a:r>
                        <a:rPr lang="en-GB" sz="1600" dirty="0"/>
                        <a:t>Papers in top 10% 2013-16 citations</a:t>
                      </a:r>
                    </a:p>
                  </a:txBody>
                  <a:tcPr/>
                </a:tc>
                <a:tc>
                  <a:txBody>
                    <a:bodyPr/>
                    <a:lstStyle/>
                    <a:p>
                      <a:r>
                        <a:rPr lang="en-GB" sz="1600" dirty="0"/>
                        <a:t>Proportion of all papers in top 10%</a:t>
                      </a:r>
                    </a:p>
                  </a:txBody>
                  <a:tcPr/>
                </a:tc>
                <a:extLst>
                  <a:ext uri="{0D108BD9-81ED-4DB2-BD59-A6C34878D82A}">
                    <a16:rowId xmlns:a16="http://schemas.microsoft.com/office/drawing/2014/main" val="249822855"/>
                  </a:ext>
                </a:extLst>
              </a:tr>
              <a:tr h="416169">
                <a:tc>
                  <a:txBody>
                    <a:bodyPr/>
                    <a:lstStyle/>
                    <a:p>
                      <a:r>
                        <a:rPr lang="en-GB" dirty="0"/>
                        <a:t>Harvard U     </a:t>
                      </a:r>
                      <a:r>
                        <a:rPr lang="en-GB" sz="1400" dirty="0"/>
                        <a:t>UNITED STATES</a:t>
                      </a:r>
                    </a:p>
                  </a:txBody>
                  <a:tcPr/>
                </a:tc>
                <a:tc>
                  <a:txBody>
                    <a:bodyPr/>
                    <a:lstStyle/>
                    <a:p>
                      <a:pPr algn="ctr"/>
                      <a:r>
                        <a:rPr lang="en-GB" dirty="0"/>
                        <a:t>1096</a:t>
                      </a:r>
                    </a:p>
                  </a:txBody>
                  <a:tcPr/>
                </a:tc>
                <a:tc>
                  <a:txBody>
                    <a:bodyPr/>
                    <a:lstStyle/>
                    <a:p>
                      <a:pPr algn="ctr"/>
                      <a:r>
                        <a:rPr lang="en-GB" dirty="0"/>
                        <a:t>7305</a:t>
                      </a:r>
                    </a:p>
                  </a:txBody>
                  <a:tcPr/>
                </a:tc>
                <a:tc>
                  <a:txBody>
                    <a:bodyPr/>
                    <a:lstStyle/>
                    <a:p>
                      <a:pPr algn="ctr"/>
                      <a:r>
                        <a:rPr lang="en-GB" dirty="0"/>
                        <a:t>22.1%</a:t>
                      </a:r>
                    </a:p>
                  </a:txBody>
                  <a:tcPr/>
                </a:tc>
                <a:extLst>
                  <a:ext uri="{0D108BD9-81ED-4DB2-BD59-A6C34878D82A}">
                    <a16:rowId xmlns:a16="http://schemas.microsoft.com/office/drawing/2014/main" val="2225080853"/>
                  </a:ext>
                </a:extLst>
              </a:tr>
              <a:tr h="370840">
                <a:tc>
                  <a:txBody>
                    <a:bodyPr/>
                    <a:lstStyle/>
                    <a:p>
                      <a:r>
                        <a:rPr lang="en-GB" dirty="0"/>
                        <a:t>Stanford U     </a:t>
                      </a:r>
                      <a:r>
                        <a:rPr lang="en-GB" sz="1400" dirty="0"/>
                        <a:t>UNITED STATES</a:t>
                      </a:r>
                    </a:p>
                  </a:txBody>
                  <a:tcPr/>
                </a:tc>
                <a:tc>
                  <a:txBody>
                    <a:bodyPr/>
                    <a:lstStyle/>
                    <a:p>
                      <a:pPr algn="ctr"/>
                      <a:r>
                        <a:rPr lang="en-GB" dirty="0"/>
                        <a:t>  533</a:t>
                      </a:r>
                    </a:p>
                  </a:txBody>
                  <a:tcPr/>
                </a:tc>
                <a:tc>
                  <a:txBody>
                    <a:bodyPr/>
                    <a:lstStyle/>
                    <a:p>
                      <a:pPr algn="ctr"/>
                      <a:r>
                        <a:rPr lang="en-GB" dirty="0"/>
                        <a:t>3441</a:t>
                      </a:r>
                    </a:p>
                  </a:txBody>
                  <a:tcPr/>
                </a:tc>
                <a:tc>
                  <a:txBody>
                    <a:bodyPr/>
                    <a:lstStyle/>
                    <a:p>
                      <a:pPr algn="ctr"/>
                      <a:r>
                        <a:rPr lang="en-GB" dirty="0"/>
                        <a:t>22.4%</a:t>
                      </a:r>
                    </a:p>
                  </a:txBody>
                  <a:tcPr/>
                </a:tc>
                <a:extLst>
                  <a:ext uri="{0D108BD9-81ED-4DB2-BD59-A6C34878D82A}">
                    <a16:rowId xmlns:a16="http://schemas.microsoft.com/office/drawing/2014/main" val="2821207810"/>
                  </a:ext>
                </a:extLst>
              </a:tr>
              <a:tr h="370840">
                <a:tc>
                  <a:txBody>
                    <a:bodyPr/>
                    <a:lstStyle/>
                    <a:p>
                      <a:r>
                        <a:rPr lang="en-GB" sz="1800" dirty="0"/>
                        <a:t>MIT    </a:t>
                      </a:r>
                      <a:r>
                        <a:rPr lang="en-GB" sz="1400" dirty="0"/>
                        <a:t> UNITED STATES</a:t>
                      </a:r>
                    </a:p>
                  </a:txBody>
                  <a:tcPr/>
                </a:tc>
                <a:tc>
                  <a:txBody>
                    <a:bodyPr/>
                    <a:lstStyle/>
                    <a:p>
                      <a:pPr algn="ctr"/>
                      <a:r>
                        <a:rPr lang="en-GB" dirty="0"/>
                        <a:t>  429</a:t>
                      </a:r>
                    </a:p>
                  </a:txBody>
                  <a:tcPr/>
                </a:tc>
                <a:tc>
                  <a:txBody>
                    <a:bodyPr/>
                    <a:lstStyle/>
                    <a:p>
                      <a:pPr algn="ctr"/>
                      <a:r>
                        <a:rPr lang="en-GB" dirty="0"/>
                        <a:t>2616</a:t>
                      </a:r>
                    </a:p>
                  </a:txBody>
                  <a:tcPr/>
                </a:tc>
                <a:tc>
                  <a:txBody>
                    <a:bodyPr/>
                    <a:lstStyle/>
                    <a:p>
                      <a:pPr algn="ctr"/>
                      <a:r>
                        <a:rPr lang="en-GB" dirty="0"/>
                        <a:t>25.1%</a:t>
                      </a:r>
                    </a:p>
                  </a:txBody>
                  <a:tcPr/>
                </a:tc>
                <a:extLst>
                  <a:ext uri="{0D108BD9-81ED-4DB2-BD59-A6C34878D82A}">
                    <a16:rowId xmlns:a16="http://schemas.microsoft.com/office/drawing/2014/main" val="1286820747"/>
                  </a:ext>
                </a:extLst>
              </a:tr>
              <a:tr h="370840">
                <a:tc>
                  <a:txBody>
                    <a:bodyPr/>
                    <a:lstStyle/>
                    <a:p>
                      <a:r>
                        <a:rPr lang="en-GB" sz="1800" dirty="0"/>
                        <a:t>UC Berkeley      </a:t>
                      </a:r>
                      <a:r>
                        <a:rPr lang="en-GB" sz="1400" dirty="0"/>
                        <a:t>UNITED STATES</a:t>
                      </a:r>
                    </a:p>
                  </a:txBody>
                  <a:tcPr/>
                </a:tc>
                <a:tc>
                  <a:txBody>
                    <a:bodyPr/>
                    <a:lstStyle/>
                    <a:p>
                      <a:pPr algn="ctr"/>
                      <a:r>
                        <a:rPr lang="en-GB" dirty="0"/>
                        <a:t>  355</a:t>
                      </a:r>
                    </a:p>
                  </a:txBody>
                  <a:tcPr/>
                </a:tc>
                <a:tc>
                  <a:txBody>
                    <a:bodyPr/>
                    <a:lstStyle/>
                    <a:p>
                      <a:pPr algn="ctr"/>
                      <a:r>
                        <a:rPr lang="en-GB" dirty="0"/>
                        <a:t>2557</a:t>
                      </a:r>
                    </a:p>
                  </a:txBody>
                  <a:tcPr/>
                </a:tc>
                <a:tc>
                  <a:txBody>
                    <a:bodyPr/>
                    <a:lstStyle/>
                    <a:p>
                      <a:pPr algn="ctr"/>
                      <a:r>
                        <a:rPr lang="en-GB" dirty="0"/>
                        <a:t>21.6%</a:t>
                      </a:r>
                    </a:p>
                  </a:txBody>
                  <a:tcPr/>
                </a:tc>
                <a:extLst>
                  <a:ext uri="{0D108BD9-81ED-4DB2-BD59-A6C34878D82A}">
                    <a16:rowId xmlns:a16="http://schemas.microsoft.com/office/drawing/2014/main" val="808732075"/>
                  </a:ext>
                </a:extLst>
              </a:tr>
              <a:tr h="370840">
                <a:tc>
                  <a:txBody>
                    <a:bodyPr/>
                    <a:lstStyle/>
                    <a:p>
                      <a:r>
                        <a:rPr lang="en-GB" dirty="0"/>
                        <a:t>U Oxford     </a:t>
                      </a:r>
                      <a:r>
                        <a:rPr lang="en-GB" sz="1400" dirty="0"/>
                        <a:t>UNITED KINGDOM</a:t>
                      </a:r>
                    </a:p>
                  </a:txBody>
                  <a:tcPr/>
                </a:tc>
                <a:tc>
                  <a:txBody>
                    <a:bodyPr/>
                    <a:lstStyle/>
                    <a:p>
                      <a:pPr algn="ctr"/>
                      <a:r>
                        <a:rPr lang="en-GB" dirty="0"/>
                        <a:t>  354</a:t>
                      </a:r>
                    </a:p>
                  </a:txBody>
                  <a:tcPr/>
                </a:tc>
                <a:tc>
                  <a:txBody>
                    <a:bodyPr/>
                    <a:lstStyle/>
                    <a:p>
                      <a:pPr algn="ctr"/>
                      <a:r>
                        <a:rPr lang="en-GB" dirty="0"/>
                        <a:t>2732</a:t>
                      </a:r>
                    </a:p>
                  </a:txBody>
                  <a:tcPr/>
                </a:tc>
                <a:tc>
                  <a:txBody>
                    <a:bodyPr/>
                    <a:lstStyle/>
                    <a:p>
                      <a:pPr algn="ctr"/>
                      <a:r>
                        <a:rPr lang="en-GB" dirty="0"/>
                        <a:t>18.8%</a:t>
                      </a:r>
                    </a:p>
                  </a:txBody>
                  <a:tcPr/>
                </a:tc>
                <a:extLst>
                  <a:ext uri="{0D108BD9-81ED-4DB2-BD59-A6C34878D82A}">
                    <a16:rowId xmlns:a16="http://schemas.microsoft.com/office/drawing/2014/main" val="3571837997"/>
                  </a:ext>
                </a:extLst>
              </a:tr>
              <a:tr h="370840">
                <a:tc>
                  <a:txBody>
                    <a:bodyPr/>
                    <a:lstStyle/>
                    <a:p>
                      <a:r>
                        <a:rPr lang="en-GB" dirty="0"/>
                        <a:t>Johns Hopkins U     </a:t>
                      </a:r>
                      <a:r>
                        <a:rPr lang="en-GB" sz="1400" dirty="0"/>
                        <a:t>UNITED STATES</a:t>
                      </a:r>
                    </a:p>
                  </a:txBody>
                  <a:tcPr/>
                </a:tc>
                <a:tc>
                  <a:txBody>
                    <a:bodyPr/>
                    <a:lstStyle/>
                    <a:p>
                      <a:pPr algn="ctr"/>
                      <a:r>
                        <a:rPr lang="en-GB" dirty="0"/>
                        <a:t>  337</a:t>
                      </a:r>
                    </a:p>
                  </a:txBody>
                  <a:tcPr/>
                </a:tc>
                <a:tc>
                  <a:txBody>
                    <a:bodyPr/>
                    <a:lstStyle/>
                    <a:p>
                      <a:pPr algn="ctr"/>
                      <a:r>
                        <a:rPr lang="en-GB" dirty="0"/>
                        <a:t>2698</a:t>
                      </a:r>
                    </a:p>
                  </a:txBody>
                  <a:tcPr/>
                </a:tc>
                <a:tc>
                  <a:txBody>
                    <a:bodyPr/>
                    <a:lstStyle/>
                    <a:p>
                      <a:pPr algn="ctr"/>
                      <a:r>
                        <a:rPr lang="en-GB" dirty="0"/>
                        <a:t>16.0%</a:t>
                      </a:r>
                    </a:p>
                  </a:txBody>
                  <a:tcPr/>
                </a:tc>
                <a:extLst>
                  <a:ext uri="{0D108BD9-81ED-4DB2-BD59-A6C34878D82A}">
                    <a16:rowId xmlns:a16="http://schemas.microsoft.com/office/drawing/2014/main" val="1034716890"/>
                  </a:ext>
                </a:extLst>
              </a:tr>
              <a:tr h="370840">
                <a:tc>
                  <a:txBody>
                    <a:bodyPr/>
                    <a:lstStyle/>
                    <a:p>
                      <a:r>
                        <a:rPr lang="en-GB" sz="1800" dirty="0"/>
                        <a:t>U Cambridge     </a:t>
                      </a:r>
                      <a:r>
                        <a:rPr lang="en-GB" sz="1400" dirty="0"/>
                        <a:t>UNITED KINGDOM</a:t>
                      </a:r>
                    </a:p>
                  </a:txBody>
                  <a:tcPr/>
                </a:tc>
                <a:tc>
                  <a:txBody>
                    <a:bodyPr/>
                    <a:lstStyle/>
                    <a:p>
                      <a:pPr algn="ctr"/>
                      <a:r>
                        <a:rPr lang="en-GB" dirty="0"/>
                        <a:t>  334</a:t>
                      </a:r>
                    </a:p>
                  </a:txBody>
                  <a:tcPr/>
                </a:tc>
                <a:tc>
                  <a:txBody>
                    <a:bodyPr/>
                    <a:lstStyle/>
                    <a:p>
                      <a:pPr algn="ctr"/>
                      <a:r>
                        <a:rPr lang="en-GB" dirty="0"/>
                        <a:t>2407</a:t>
                      </a:r>
                    </a:p>
                  </a:txBody>
                  <a:tcPr/>
                </a:tc>
                <a:tc>
                  <a:txBody>
                    <a:bodyPr/>
                    <a:lstStyle/>
                    <a:p>
                      <a:pPr algn="ctr"/>
                      <a:r>
                        <a:rPr lang="en-GB" dirty="0"/>
                        <a:t>18.4%</a:t>
                      </a:r>
                    </a:p>
                  </a:txBody>
                  <a:tcPr/>
                </a:tc>
                <a:extLst>
                  <a:ext uri="{0D108BD9-81ED-4DB2-BD59-A6C34878D82A}">
                    <a16:rowId xmlns:a16="http://schemas.microsoft.com/office/drawing/2014/main" val="4268150851"/>
                  </a:ext>
                </a:extLst>
              </a:tr>
              <a:tr h="370840">
                <a:tc>
                  <a:txBody>
                    <a:bodyPr/>
                    <a:lstStyle/>
                    <a:p>
                      <a:r>
                        <a:rPr lang="en-GB" dirty="0"/>
                        <a:t>U Toronto     </a:t>
                      </a:r>
                      <a:r>
                        <a:rPr lang="en-GB" sz="1400" dirty="0"/>
                        <a:t>CANADA</a:t>
                      </a:r>
                    </a:p>
                  </a:txBody>
                  <a:tcPr/>
                </a:tc>
                <a:tc>
                  <a:txBody>
                    <a:bodyPr/>
                    <a:lstStyle/>
                    <a:p>
                      <a:pPr algn="ctr"/>
                      <a:r>
                        <a:rPr lang="en-GB" dirty="0"/>
                        <a:t>  326</a:t>
                      </a:r>
                    </a:p>
                  </a:txBody>
                  <a:tcPr/>
                </a:tc>
                <a:tc>
                  <a:txBody>
                    <a:bodyPr/>
                    <a:lstStyle/>
                    <a:p>
                      <a:pPr algn="ctr"/>
                      <a:r>
                        <a:rPr lang="en-GB" dirty="0"/>
                        <a:t>3088</a:t>
                      </a:r>
                    </a:p>
                  </a:txBody>
                  <a:tcPr/>
                </a:tc>
                <a:tc>
                  <a:txBody>
                    <a:bodyPr/>
                    <a:lstStyle/>
                    <a:p>
                      <a:pPr algn="ctr"/>
                      <a:r>
                        <a:rPr lang="en-GB" dirty="0"/>
                        <a:t>13.9%</a:t>
                      </a:r>
                    </a:p>
                  </a:txBody>
                  <a:tcPr/>
                </a:tc>
                <a:extLst>
                  <a:ext uri="{0D108BD9-81ED-4DB2-BD59-A6C34878D82A}">
                    <a16:rowId xmlns:a16="http://schemas.microsoft.com/office/drawing/2014/main" val="2661598923"/>
                  </a:ext>
                </a:extLst>
              </a:tr>
              <a:tr h="370840">
                <a:tc>
                  <a:txBody>
                    <a:bodyPr/>
                    <a:lstStyle/>
                    <a:p>
                      <a:r>
                        <a:rPr lang="en-GB" dirty="0"/>
                        <a:t>U College London     </a:t>
                      </a:r>
                      <a:r>
                        <a:rPr lang="en-GB" sz="1400" dirty="0"/>
                        <a:t>UNITED KINGDOM</a:t>
                      </a:r>
                    </a:p>
                  </a:txBody>
                  <a:tcPr/>
                </a:tc>
                <a:tc>
                  <a:txBody>
                    <a:bodyPr/>
                    <a:lstStyle/>
                    <a:p>
                      <a:pPr algn="ctr"/>
                      <a:r>
                        <a:rPr lang="en-GB" dirty="0"/>
                        <a:t>  325</a:t>
                      </a:r>
                    </a:p>
                  </a:txBody>
                  <a:tcPr/>
                </a:tc>
                <a:tc>
                  <a:txBody>
                    <a:bodyPr/>
                    <a:lstStyle/>
                    <a:p>
                      <a:pPr algn="ctr"/>
                      <a:r>
                        <a:rPr lang="en-GB" dirty="0"/>
                        <a:t>2532</a:t>
                      </a:r>
                    </a:p>
                  </a:txBody>
                  <a:tcPr/>
                </a:tc>
                <a:tc>
                  <a:txBody>
                    <a:bodyPr/>
                    <a:lstStyle/>
                    <a:p>
                      <a:pPr algn="ctr"/>
                      <a:r>
                        <a:rPr lang="en-GB" dirty="0"/>
                        <a:t>17.8%</a:t>
                      </a:r>
                    </a:p>
                  </a:txBody>
                  <a:tcPr/>
                </a:tc>
                <a:extLst>
                  <a:ext uri="{0D108BD9-81ED-4DB2-BD59-A6C34878D82A}">
                    <a16:rowId xmlns:a16="http://schemas.microsoft.com/office/drawing/2014/main" val="945695242"/>
                  </a:ext>
                </a:extLst>
              </a:tr>
              <a:tr h="370840">
                <a:tc>
                  <a:txBody>
                    <a:bodyPr/>
                    <a:lstStyle/>
                    <a:p>
                      <a:r>
                        <a:rPr lang="en-GB" dirty="0"/>
                        <a:t>U Washington     </a:t>
                      </a:r>
                      <a:r>
                        <a:rPr lang="en-GB" sz="1400" dirty="0"/>
                        <a:t>UNITED STATES</a:t>
                      </a:r>
                    </a:p>
                  </a:txBody>
                  <a:tcPr/>
                </a:tc>
                <a:tc>
                  <a:txBody>
                    <a:bodyPr/>
                    <a:lstStyle/>
                    <a:p>
                      <a:pPr algn="ctr"/>
                      <a:r>
                        <a:rPr lang="en-GB" dirty="0"/>
                        <a:t>  313</a:t>
                      </a:r>
                    </a:p>
                  </a:txBody>
                  <a:tcPr/>
                </a:tc>
                <a:tc>
                  <a:txBody>
                    <a:bodyPr/>
                    <a:lstStyle/>
                    <a:p>
                      <a:pPr algn="ctr"/>
                      <a:r>
                        <a:rPr lang="en-GB" dirty="0"/>
                        <a:t>2429</a:t>
                      </a:r>
                    </a:p>
                  </a:txBody>
                  <a:tcPr/>
                </a:tc>
                <a:tc>
                  <a:txBody>
                    <a:bodyPr/>
                    <a:lstStyle/>
                    <a:p>
                      <a:pPr algn="ctr"/>
                      <a:r>
                        <a:rPr lang="en-GB" dirty="0"/>
                        <a:t>16.8%</a:t>
                      </a:r>
                    </a:p>
                  </a:txBody>
                  <a:tcPr/>
                </a:tc>
                <a:extLst>
                  <a:ext uri="{0D108BD9-81ED-4DB2-BD59-A6C34878D82A}">
                    <a16:rowId xmlns:a16="http://schemas.microsoft.com/office/drawing/2014/main" val="46492725"/>
                  </a:ext>
                </a:extLst>
              </a:tr>
              <a:tr h="370840">
                <a:tc>
                  <a:txBody>
                    <a:bodyPr/>
                    <a:lstStyle/>
                    <a:p>
                      <a:r>
                        <a:rPr lang="en-GB" dirty="0"/>
                        <a:t>U Michigan     </a:t>
                      </a:r>
                      <a:r>
                        <a:rPr lang="en-GB" sz="1400" dirty="0"/>
                        <a:t>UNITED STATES</a:t>
                      </a:r>
                    </a:p>
                  </a:txBody>
                  <a:tcPr/>
                </a:tc>
                <a:tc>
                  <a:txBody>
                    <a:bodyPr/>
                    <a:lstStyle/>
                    <a:p>
                      <a:pPr algn="ctr"/>
                      <a:r>
                        <a:rPr lang="en-GB" dirty="0"/>
                        <a:t>  308</a:t>
                      </a:r>
                    </a:p>
                  </a:txBody>
                  <a:tcPr/>
                </a:tc>
                <a:tc>
                  <a:txBody>
                    <a:bodyPr/>
                    <a:lstStyle/>
                    <a:p>
                      <a:pPr algn="ctr"/>
                      <a:r>
                        <a:rPr lang="en-GB" dirty="0"/>
                        <a:t>2806</a:t>
                      </a:r>
                    </a:p>
                  </a:txBody>
                  <a:tcPr/>
                </a:tc>
                <a:tc>
                  <a:txBody>
                    <a:bodyPr/>
                    <a:lstStyle/>
                    <a:p>
                      <a:pPr algn="ctr"/>
                      <a:r>
                        <a:rPr lang="en-GB" dirty="0"/>
                        <a:t>15.3%</a:t>
                      </a:r>
                    </a:p>
                  </a:txBody>
                  <a:tcPr/>
                </a:tc>
                <a:extLst>
                  <a:ext uri="{0D108BD9-81ED-4DB2-BD59-A6C34878D82A}">
                    <a16:rowId xmlns:a16="http://schemas.microsoft.com/office/drawing/2014/main" val="1705186080"/>
                  </a:ext>
                </a:extLst>
              </a:tr>
              <a:tr h="370840">
                <a:tc>
                  <a:txBody>
                    <a:bodyPr/>
                    <a:lstStyle/>
                    <a:p>
                      <a:r>
                        <a:rPr lang="en-GB" sz="1800" dirty="0"/>
                        <a:t>UC Los Angeles     </a:t>
                      </a:r>
                      <a:r>
                        <a:rPr lang="en-GB" sz="1400" dirty="0"/>
                        <a:t>UNITED STATES</a:t>
                      </a:r>
                    </a:p>
                  </a:txBody>
                  <a:tcPr/>
                </a:tc>
                <a:tc>
                  <a:txBody>
                    <a:bodyPr/>
                    <a:lstStyle/>
                    <a:p>
                      <a:pPr algn="ctr"/>
                      <a:r>
                        <a:rPr lang="en-GB" dirty="0"/>
                        <a:t>  302</a:t>
                      </a:r>
                    </a:p>
                  </a:txBody>
                  <a:tcPr/>
                </a:tc>
                <a:tc>
                  <a:txBody>
                    <a:bodyPr/>
                    <a:lstStyle/>
                    <a:p>
                      <a:pPr algn="ctr"/>
                      <a:r>
                        <a:rPr lang="en-GB" dirty="0"/>
                        <a:t>2366</a:t>
                      </a:r>
                    </a:p>
                  </a:txBody>
                  <a:tcPr/>
                </a:tc>
                <a:tc>
                  <a:txBody>
                    <a:bodyPr/>
                    <a:lstStyle/>
                    <a:p>
                      <a:pPr algn="ctr"/>
                      <a:r>
                        <a:rPr lang="en-GB" dirty="0"/>
                        <a:t>17.2%</a:t>
                      </a:r>
                    </a:p>
                  </a:txBody>
                  <a:tcPr/>
                </a:tc>
                <a:extLst>
                  <a:ext uri="{0D108BD9-81ED-4DB2-BD59-A6C34878D82A}">
                    <a16:rowId xmlns:a16="http://schemas.microsoft.com/office/drawing/2014/main" val="1990708370"/>
                  </a:ext>
                </a:extLst>
              </a:tr>
              <a:tr h="370840">
                <a:tc>
                  <a:txBody>
                    <a:bodyPr/>
                    <a:lstStyle/>
                    <a:p>
                      <a:r>
                        <a:rPr lang="en-GB" sz="1800" dirty="0"/>
                        <a:t>Yale U     </a:t>
                      </a:r>
                      <a:r>
                        <a:rPr lang="en-GB" sz="1400" dirty="0"/>
                        <a:t>UNITED STATES</a:t>
                      </a:r>
                    </a:p>
                  </a:txBody>
                  <a:tcPr/>
                </a:tc>
                <a:tc>
                  <a:txBody>
                    <a:bodyPr/>
                    <a:lstStyle/>
                    <a:p>
                      <a:pPr algn="ctr"/>
                      <a:r>
                        <a:rPr lang="en-GB" dirty="0"/>
                        <a:t>  290</a:t>
                      </a:r>
                    </a:p>
                  </a:txBody>
                  <a:tcPr/>
                </a:tc>
                <a:tc>
                  <a:txBody>
                    <a:bodyPr/>
                    <a:lstStyle/>
                    <a:p>
                      <a:pPr algn="ctr"/>
                      <a:r>
                        <a:rPr lang="en-GB" dirty="0"/>
                        <a:t>2129</a:t>
                      </a:r>
                    </a:p>
                  </a:txBody>
                  <a:tcPr/>
                </a:tc>
                <a:tc>
                  <a:txBody>
                    <a:bodyPr/>
                    <a:lstStyle/>
                    <a:p>
                      <a:pPr algn="ctr"/>
                      <a:r>
                        <a:rPr lang="en-GB" dirty="0"/>
                        <a:t>18.9%</a:t>
                      </a:r>
                    </a:p>
                  </a:txBody>
                  <a:tcPr/>
                </a:tc>
                <a:extLst>
                  <a:ext uri="{0D108BD9-81ED-4DB2-BD59-A6C34878D82A}">
                    <a16:rowId xmlns:a16="http://schemas.microsoft.com/office/drawing/2014/main" val="2538928293"/>
                  </a:ext>
                </a:extLst>
              </a:tr>
              <a:tr h="370840">
                <a:tc>
                  <a:txBody>
                    <a:bodyPr/>
                    <a:lstStyle/>
                    <a:p>
                      <a:r>
                        <a:rPr lang="en-GB" sz="1800" dirty="0"/>
                        <a:t>U Pennsylvania     </a:t>
                      </a:r>
                      <a:r>
                        <a:rPr lang="en-GB" sz="1400" dirty="0"/>
                        <a:t>UNITED STATES</a:t>
                      </a:r>
                    </a:p>
                  </a:txBody>
                  <a:tcPr/>
                </a:tc>
                <a:tc>
                  <a:txBody>
                    <a:bodyPr/>
                    <a:lstStyle/>
                    <a:p>
                      <a:pPr algn="ctr"/>
                      <a:r>
                        <a:rPr lang="en-GB" dirty="0"/>
                        <a:t>  288</a:t>
                      </a:r>
                    </a:p>
                  </a:txBody>
                  <a:tcPr/>
                </a:tc>
                <a:tc>
                  <a:txBody>
                    <a:bodyPr/>
                    <a:lstStyle/>
                    <a:p>
                      <a:pPr algn="ctr"/>
                      <a:r>
                        <a:rPr lang="en-GB" dirty="0"/>
                        <a:t>2335</a:t>
                      </a:r>
                    </a:p>
                  </a:txBody>
                  <a:tcPr/>
                </a:tc>
                <a:tc>
                  <a:txBody>
                    <a:bodyPr/>
                    <a:lstStyle/>
                    <a:p>
                      <a:pPr algn="ctr"/>
                      <a:r>
                        <a:rPr lang="en-GB" dirty="0"/>
                        <a:t>17.6%</a:t>
                      </a:r>
                    </a:p>
                  </a:txBody>
                  <a:tcPr/>
                </a:tc>
                <a:extLst>
                  <a:ext uri="{0D108BD9-81ED-4DB2-BD59-A6C34878D82A}">
                    <a16:rowId xmlns:a16="http://schemas.microsoft.com/office/drawing/2014/main" val="504001156"/>
                  </a:ext>
                </a:extLst>
              </a:tr>
              <a:tr h="370840">
                <a:tc>
                  <a:txBody>
                    <a:bodyPr/>
                    <a:lstStyle/>
                    <a:p>
                      <a:r>
                        <a:rPr lang="en-GB" sz="1800" dirty="0"/>
                        <a:t>U Columbia     </a:t>
                      </a:r>
                      <a:r>
                        <a:rPr lang="en-GB" sz="1400" dirty="0"/>
                        <a:t>UNITED STATES</a:t>
                      </a:r>
                    </a:p>
                  </a:txBody>
                  <a:tcPr/>
                </a:tc>
                <a:tc>
                  <a:txBody>
                    <a:bodyPr/>
                    <a:lstStyle/>
                    <a:p>
                      <a:pPr algn="ctr"/>
                      <a:r>
                        <a:rPr lang="en-GB" dirty="0"/>
                        <a:t>  273</a:t>
                      </a:r>
                    </a:p>
                  </a:txBody>
                  <a:tcPr/>
                </a:tc>
                <a:tc>
                  <a:txBody>
                    <a:bodyPr/>
                    <a:lstStyle/>
                    <a:p>
                      <a:pPr algn="ctr"/>
                      <a:r>
                        <a:rPr lang="en-GB" dirty="0"/>
                        <a:t>2192</a:t>
                      </a:r>
                    </a:p>
                  </a:txBody>
                  <a:tcPr/>
                </a:tc>
                <a:tc>
                  <a:txBody>
                    <a:bodyPr/>
                    <a:lstStyle/>
                    <a:p>
                      <a:pPr algn="ctr"/>
                      <a:r>
                        <a:rPr lang="en-GB" dirty="0"/>
                        <a:t>17.9%</a:t>
                      </a:r>
                    </a:p>
                  </a:txBody>
                  <a:tcPr/>
                </a:tc>
                <a:extLst>
                  <a:ext uri="{0D108BD9-81ED-4DB2-BD59-A6C34878D82A}">
                    <a16:rowId xmlns:a16="http://schemas.microsoft.com/office/drawing/2014/main" val="1336856715"/>
                  </a:ext>
                </a:extLst>
              </a:tr>
            </a:tbl>
          </a:graphicData>
        </a:graphic>
      </p:graphicFrame>
    </p:spTree>
    <p:extLst>
      <p:ext uri="{BB962C8B-B14F-4D97-AF65-F5344CB8AC3E}">
        <p14:creationId xmlns:p14="http://schemas.microsoft.com/office/powerpoint/2010/main" val="326930930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CACB-4A9E-6440-80DD-115070A7047B}"/>
              </a:ext>
            </a:extLst>
          </p:cNvPr>
          <p:cNvSpPr>
            <a:spLocks noGrp="1"/>
          </p:cNvSpPr>
          <p:nvPr>
            <p:ph type="title"/>
          </p:nvPr>
        </p:nvSpPr>
        <p:spPr>
          <a:xfrm>
            <a:off x="0" y="219673"/>
            <a:ext cx="9144000" cy="1325563"/>
          </a:xfrm>
        </p:spPr>
        <p:txBody>
          <a:bodyPr>
            <a:noAutofit/>
          </a:bodyPr>
          <a:lstStyle/>
          <a:p>
            <a:pPr algn="ctr"/>
            <a:r>
              <a:rPr lang="en-GB" sz="4000" b="1" dirty="0">
                <a:solidFill>
                  <a:srgbClr val="0070C0"/>
                </a:solidFill>
                <a:latin typeface="+mn-lt"/>
              </a:rPr>
              <a:t>Growth in internationally co-authored science papers, all countries: 2003-2016</a:t>
            </a:r>
          </a:p>
        </p:txBody>
      </p:sp>
      <p:graphicFrame>
        <p:nvGraphicFramePr>
          <p:cNvPr id="4" name="Content Placeholder 3">
            <a:extLst>
              <a:ext uri="{FF2B5EF4-FFF2-40B4-BE49-F238E27FC236}">
                <a16:creationId xmlns:a16="http://schemas.microsoft.com/office/drawing/2014/main" id="{5744BA2A-71A7-2945-82D0-9DA023589382}"/>
              </a:ext>
            </a:extLst>
          </p:cNvPr>
          <p:cNvGraphicFramePr>
            <a:graphicFrameLocks noGrp="1"/>
          </p:cNvGraphicFramePr>
          <p:nvPr>
            <p:ph idx="1"/>
            <p:extLst/>
          </p:nvPr>
        </p:nvGraphicFramePr>
        <p:xfrm>
          <a:off x="457200" y="1600200"/>
          <a:ext cx="82296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33117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D96-6FDF-9E41-AAE6-70A9479E73BC}"/>
              </a:ext>
            </a:extLst>
          </p:cNvPr>
          <p:cNvSpPr>
            <a:spLocks noGrp="1"/>
          </p:cNvSpPr>
          <p:nvPr>
            <p:ph type="title"/>
          </p:nvPr>
        </p:nvSpPr>
        <p:spPr>
          <a:xfrm>
            <a:off x="163285" y="339953"/>
            <a:ext cx="8817429" cy="1143000"/>
          </a:xfrm>
        </p:spPr>
        <p:txBody>
          <a:bodyPr>
            <a:noAutofit/>
          </a:bodyPr>
          <a:lstStyle/>
          <a:p>
            <a:pPr algn="ctr"/>
            <a:r>
              <a:rPr lang="en-GB" sz="4000" b="1" dirty="0">
                <a:solidFill>
                  <a:srgbClr val="0070C0"/>
                </a:solidFill>
                <a:latin typeface="+mn-lt"/>
              </a:rPr>
              <a:t>Percentage of papers internationally </a:t>
            </a:r>
            <a:br>
              <a:rPr lang="en-GB" sz="4000" b="1" dirty="0">
                <a:solidFill>
                  <a:srgbClr val="0070C0"/>
                </a:solidFill>
                <a:latin typeface="+mn-lt"/>
              </a:rPr>
            </a:br>
            <a:r>
              <a:rPr lang="en-GB" sz="4000" b="1" dirty="0">
                <a:solidFill>
                  <a:srgbClr val="0070C0"/>
                </a:solidFill>
                <a:latin typeface="+mn-lt"/>
              </a:rPr>
              <a:t>co-authored: 2003 and 2016</a:t>
            </a:r>
          </a:p>
        </p:txBody>
      </p:sp>
      <p:graphicFrame>
        <p:nvGraphicFramePr>
          <p:cNvPr id="4" name="Content Placeholder 3">
            <a:extLst>
              <a:ext uri="{FF2B5EF4-FFF2-40B4-BE49-F238E27FC236}">
                <a16:creationId xmlns:a16="http://schemas.microsoft.com/office/drawing/2014/main" id="{264F65B4-0172-5D40-8DB0-9B6C064C27CC}"/>
              </a:ext>
            </a:extLst>
          </p:cNvPr>
          <p:cNvGraphicFramePr>
            <a:graphicFrameLocks noGrp="1"/>
          </p:cNvGraphicFramePr>
          <p:nvPr>
            <p:ph idx="1"/>
            <p:extLst>
              <p:ext uri="{D42A27DB-BD31-4B8C-83A1-F6EECF244321}">
                <p14:modId xmlns:p14="http://schemas.microsoft.com/office/powerpoint/2010/main" val="975824311"/>
              </p:ext>
            </p:extLst>
          </p:nvPr>
        </p:nvGraphicFramePr>
        <p:xfrm>
          <a:off x="457200" y="1600200"/>
          <a:ext cx="8229600" cy="493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40679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218-C33D-2E4E-82BE-420D6C417041}"/>
              </a:ext>
            </a:extLst>
          </p:cNvPr>
          <p:cNvSpPr>
            <a:spLocks noGrp="1"/>
          </p:cNvSpPr>
          <p:nvPr>
            <p:ph type="title"/>
          </p:nvPr>
        </p:nvSpPr>
        <p:spPr>
          <a:xfrm>
            <a:off x="771153" y="1362653"/>
            <a:ext cx="7886700" cy="1325563"/>
          </a:xfrm>
        </p:spPr>
        <p:txBody>
          <a:bodyPr>
            <a:normAutofit/>
          </a:bodyPr>
          <a:lstStyle/>
          <a:p>
            <a:pPr algn="ctr"/>
            <a:r>
              <a:rPr lang="en-GB" sz="4000" dirty="0">
                <a:solidFill>
                  <a:srgbClr val="FF0000"/>
                </a:solidFill>
              </a:rPr>
              <a:t>POLICY IMPERARTIVES</a:t>
            </a:r>
          </a:p>
        </p:txBody>
      </p:sp>
    </p:spTree>
    <p:extLst>
      <p:ext uri="{BB962C8B-B14F-4D97-AF65-F5344CB8AC3E}">
        <p14:creationId xmlns:p14="http://schemas.microsoft.com/office/powerpoint/2010/main" val="232298289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2E78-2A7F-544D-9C1F-CA4EB7014590}"/>
              </a:ext>
            </a:extLst>
          </p:cNvPr>
          <p:cNvSpPr>
            <a:spLocks noGrp="1"/>
          </p:cNvSpPr>
          <p:nvPr>
            <p:ph type="title"/>
          </p:nvPr>
        </p:nvSpPr>
        <p:spPr>
          <a:xfrm>
            <a:off x="0" y="0"/>
            <a:ext cx="9144000" cy="810228"/>
          </a:xfrm>
        </p:spPr>
        <p:txBody>
          <a:bodyPr>
            <a:noAutofit/>
          </a:bodyPr>
          <a:lstStyle/>
          <a:p>
            <a:pPr algn="ctr"/>
            <a:r>
              <a:rPr lang="en-GB" sz="4000" b="1" dirty="0">
                <a:solidFill>
                  <a:srgbClr val="0070C0"/>
                </a:solidFill>
                <a:latin typeface="+mn-lt"/>
              </a:rPr>
              <a:t>High intensity research collaboration</a:t>
            </a:r>
          </a:p>
        </p:txBody>
      </p:sp>
      <p:graphicFrame>
        <p:nvGraphicFramePr>
          <p:cNvPr id="4" name="Content Placeholder 3">
            <a:extLst>
              <a:ext uri="{FF2B5EF4-FFF2-40B4-BE49-F238E27FC236}">
                <a16:creationId xmlns:a16="http://schemas.microsoft.com/office/drawing/2014/main" id="{8873DC22-FE1E-A445-A645-2F1ECEED27E1}"/>
              </a:ext>
            </a:extLst>
          </p:cNvPr>
          <p:cNvGraphicFramePr>
            <a:graphicFrameLocks noGrp="1"/>
          </p:cNvGraphicFramePr>
          <p:nvPr>
            <p:ph idx="1"/>
            <p:extLst/>
          </p:nvPr>
        </p:nvGraphicFramePr>
        <p:xfrm>
          <a:off x="457200" y="688433"/>
          <a:ext cx="8340725" cy="6100077"/>
        </p:xfrm>
        <a:graphic>
          <a:graphicData uri="http://schemas.openxmlformats.org/drawingml/2006/table">
            <a:tbl>
              <a:tblPr firstRow="1" bandRow="1">
                <a:tableStyleId>{17292A2E-F333-43FB-9621-5CBBE7FDCDCB}</a:tableStyleId>
              </a:tblPr>
              <a:tblGrid>
                <a:gridCol w="1383030">
                  <a:extLst>
                    <a:ext uri="{9D8B030D-6E8A-4147-A177-3AD203B41FA5}">
                      <a16:colId xmlns:a16="http://schemas.microsoft.com/office/drawing/2014/main" val="3743077720"/>
                    </a:ext>
                  </a:extLst>
                </a:gridCol>
                <a:gridCol w="1097280">
                  <a:extLst>
                    <a:ext uri="{9D8B030D-6E8A-4147-A177-3AD203B41FA5}">
                      <a16:colId xmlns:a16="http://schemas.microsoft.com/office/drawing/2014/main" val="171299156"/>
                    </a:ext>
                  </a:extLst>
                </a:gridCol>
                <a:gridCol w="605790">
                  <a:extLst>
                    <a:ext uri="{9D8B030D-6E8A-4147-A177-3AD203B41FA5}">
                      <a16:colId xmlns:a16="http://schemas.microsoft.com/office/drawing/2014/main" val="623376036"/>
                    </a:ext>
                  </a:extLst>
                </a:gridCol>
                <a:gridCol w="1711606">
                  <a:extLst>
                    <a:ext uri="{9D8B030D-6E8A-4147-A177-3AD203B41FA5}">
                      <a16:colId xmlns:a16="http://schemas.microsoft.com/office/drawing/2014/main" val="1213741101"/>
                    </a:ext>
                  </a:extLst>
                </a:gridCol>
                <a:gridCol w="722984">
                  <a:extLst>
                    <a:ext uri="{9D8B030D-6E8A-4147-A177-3AD203B41FA5}">
                      <a16:colId xmlns:a16="http://schemas.microsoft.com/office/drawing/2014/main" val="1556785647"/>
                    </a:ext>
                  </a:extLst>
                </a:gridCol>
                <a:gridCol w="492358">
                  <a:extLst>
                    <a:ext uri="{9D8B030D-6E8A-4147-A177-3AD203B41FA5}">
                      <a16:colId xmlns:a16="http://schemas.microsoft.com/office/drawing/2014/main" val="710714174"/>
                    </a:ext>
                  </a:extLst>
                </a:gridCol>
                <a:gridCol w="1565042">
                  <a:extLst>
                    <a:ext uri="{9D8B030D-6E8A-4147-A177-3AD203B41FA5}">
                      <a16:colId xmlns:a16="http://schemas.microsoft.com/office/drawing/2014/main" val="767571800"/>
                    </a:ext>
                  </a:extLst>
                </a:gridCol>
                <a:gridCol w="762635">
                  <a:extLst>
                    <a:ext uri="{9D8B030D-6E8A-4147-A177-3AD203B41FA5}">
                      <a16:colId xmlns:a16="http://schemas.microsoft.com/office/drawing/2014/main" val="2275982588"/>
                    </a:ext>
                  </a:extLst>
                </a:gridCol>
              </a:tblGrid>
              <a:tr h="306000">
                <a:tc gridSpan="2">
                  <a:txBody>
                    <a:bodyPr/>
                    <a:lstStyle/>
                    <a:p>
                      <a:r>
                        <a:rPr lang="en-GB" sz="1400" dirty="0">
                          <a:solidFill>
                            <a:schemeClr val="bg1"/>
                          </a:solidFill>
                        </a:rPr>
                        <a:t>UNITED STATES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2060"/>
                    </a:solidFill>
                  </a:tcPr>
                </a:tc>
                <a:tc hMerge="1">
                  <a:txBody>
                    <a:bodyPr/>
                    <a:lstStyle/>
                    <a:p>
                      <a:endParaRPr lang="en-GB" dirty="0"/>
                    </a:p>
                  </a:txBody>
                  <a:tcPr/>
                </a:tc>
                <a:tc>
                  <a:txBody>
                    <a:bodyPr/>
                    <a:lstStyle/>
                    <a:p>
                      <a:endParaRPr lang="en-GB" sz="1400" dirty="0">
                        <a:solidFill>
                          <a:srgbClr val="0070C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400" dirty="0">
                          <a:solidFill>
                            <a:schemeClr val="bg1"/>
                          </a:solidFill>
                        </a:rPr>
                        <a:t>CHINA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2060"/>
                    </a:solidFill>
                  </a:tcPr>
                </a:tc>
                <a:tc hMerge="1">
                  <a:txBody>
                    <a:bodyPr/>
                    <a:lstStyle/>
                    <a:p>
                      <a:endParaRPr lang="en-GB" dirty="0"/>
                    </a:p>
                  </a:txBody>
                  <a:tcPr/>
                </a:tc>
                <a:tc>
                  <a:txBody>
                    <a:bodyPr/>
                    <a:lstStyle/>
                    <a:p>
                      <a:endParaRPr lang="en-GB" sz="1400" dirty="0">
                        <a:solidFill>
                          <a:srgbClr val="0070C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400" dirty="0">
                          <a:solidFill>
                            <a:schemeClr val="bg1"/>
                          </a:solidFill>
                        </a:rPr>
                        <a:t>UNITED KINGDOM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2060"/>
                    </a:solidFill>
                  </a:tcPr>
                </a:tc>
                <a:tc hMerge="1">
                  <a:txBody>
                    <a:bodyPr/>
                    <a:lstStyle/>
                    <a:p>
                      <a:endParaRPr lang="en-GB" dirty="0"/>
                    </a:p>
                  </a:txBody>
                  <a:tcPr/>
                </a:tc>
                <a:extLst>
                  <a:ext uri="{0D108BD9-81ED-4DB2-BD59-A6C34878D82A}">
                    <a16:rowId xmlns:a16="http://schemas.microsoft.com/office/drawing/2014/main" val="2703848460"/>
                  </a:ext>
                </a:extLst>
              </a:tr>
              <a:tr h="273600">
                <a:tc>
                  <a:txBody>
                    <a:bodyPr/>
                    <a:lstStyle/>
                    <a:p>
                      <a:r>
                        <a:rPr lang="en-GB" sz="1200" dirty="0"/>
                        <a:t>Israel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1.33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Singapore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2.03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Ireland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2.16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948451"/>
                  </a:ext>
                </a:extLst>
              </a:tr>
              <a:tr h="273600">
                <a:tc>
                  <a:txBody>
                    <a:bodyPr/>
                    <a:lstStyle/>
                    <a:p>
                      <a:r>
                        <a:rPr lang="en-GB" sz="1200" dirty="0"/>
                        <a:t>South Korea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1.23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Taiwan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1.73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Greece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1.74</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074636"/>
                  </a:ext>
                </a:extLst>
              </a:tr>
              <a:tr h="273600">
                <a:tc>
                  <a:txBody>
                    <a:bodyPr/>
                    <a:lstStyle/>
                    <a:p>
                      <a:r>
                        <a:rPr lang="en-GB" sz="1200" dirty="0"/>
                        <a:t>China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1.19</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Pakistan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1.23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Netherlands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1.50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041999"/>
                  </a:ext>
                </a:extLst>
              </a:tr>
              <a:tr h="273600">
                <a:tc>
                  <a:txBody>
                    <a:bodyPr/>
                    <a:lstStyle/>
                    <a:p>
                      <a:r>
                        <a:rPr lang="en-GB" sz="1200" dirty="0"/>
                        <a:t>Canada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1.13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United States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1.19</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Denmark</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1.43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42055"/>
                  </a:ext>
                </a:extLst>
              </a:tr>
              <a:tr h="273600">
                <a:tc>
                  <a:txBody>
                    <a:bodyPr/>
                    <a:lstStyle/>
                    <a:p>
                      <a:r>
                        <a:rPr lang="en-GB" sz="1200" dirty="0"/>
                        <a:t>Taiwan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1.05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Australia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1.15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Hungary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a:effectLst/>
                        </a:rPr>
                        <a:t>1.43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854186"/>
                  </a:ext>
                </a:extLst>
              </a:tr>
              <a:tr h="273600">
                <a:tc>
                  <a:txBody>
                    <a:bodyPr/>
                    <a:lstStyle/>
                    <a:p>
                      <a:r>
                        <a:rPr lang="en-GB" sz="1200" dirty="0"/>
                        <a:t>Mexico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1.04</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Japan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1.09</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2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Norway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a:effectLst/>
                        </a:rPr>
                        <a:t>1.40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237250"/>
                  </a:ext>
                </a:extLst>
              </a:tr>
              <a:tr h="273600">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Finland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a:effectLst/>
                        </a:rPr>
                        <a:t>1.28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299860"/>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Italy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1.27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801179"/>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Sweden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1.27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87655"/>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Belgium</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1.26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099323"/>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Switzerland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1.21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96234"/>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Portugal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a:effectLst/>
                        </a:rPr>
                        <a:t>1.19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1914605"/>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Spain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267728"/>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Poland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467442"/>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Germany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1.07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287253"/>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Austria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spcAft>
                          <a:spcPts val="0"/>
                        </a:spcAft>
                      </a:pPr>
                      <a:r>
                        <a:rPr lang="en-US" sz="1200" dirty="0">
                          <a:effectLst/>
                        </a:rPr>
                        <a:t>1.03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141791"/>
                  </a:ext>
                </a:extLst>
              </a:tr>
              <a:tr h="275997">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France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200" dirty="0"/>
                        <a:t>1.01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986217"/>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New Zealand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1.35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244078"/>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South Africa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8912804"/>
                  </a:ext>
                </a:extLst>
              </a:tr>
              <a:tr h="273600">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Australia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198012"/>
                  </a:ext>
                </a:extLst>
              </a:tr>
              <a:tr h="306000">
                <a:tc>
                  <a:txBody>
                    <a:bodyPr/>
                    <a:lstStyle/>
                    <a:p>
                      <a:endParaRPr lang="en-GB" sz="1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dirty="0"/>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t>Chile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spcAft>
                          <a:spcPts val="0"/>
                        </a:spcAft>
                      </a:pPr>
                      <a:r>
                        <a:rPr lang="en-US" sz="1200" dirty="0">
                          <a:effectLst/>
                        </a:rPr>
                        <a:t>1.01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172976"/>
                  </a:ext>
                </a:extLst>
              </a:tr>
            </a:tbl>
          </a:graphicData>
        </a:graphic>
      </p:graphicFrame>
      <p:sp>
        <p:nvSpPr>
          <p:cNvPr id="3" name="TextBox 2">
            <a:extLst>
              <a:ext uri="{FF2B5EF4-FFF2-40B4-BE49-F238E27FC236}">
                <a16:creationId xmlns:a16="http://schemas.microsoft.com/office/drawing/2014/main" id="{B807608D-DA1C-F54E-88BE-5040331B9E21}"/>
              </a:ext>
            </a:extLst>
          </p:cNvPr>
          <p:cNvSpPr txBox="1"/>
          <p:nvPr/>
        </p:nvSpPr>
        <p:spPr>
          <a:xfrm>
            <a:off x="457200" y="3187700"/>
            <a:ext cx="5410200" cy="3277820"/>
          </a:xfrm>
          <a:prstGeom prst="rect">
            <a:avLst/>
          </a:prstGeom>
          <a:noFill/>
        </p:spPr>
        <p:txBody>
          <a:bodyPr wrap="square" rtlCol="0">
            <a:spAutoFit/>
          </a:bodyPr>
          <a:lstStyle/>
          <a:p>
            <a:r>
              <a:rPr lang="en-GB" b="1" dirty="0"/>
              <a:t>1.00</a:t>
            </a:r>
            <a:r>
              <a:rPr lang="en-GB" dirty="0"/>
              <a:t> indicates that the number of co-authored publications between the pair of countries is at the level that is expected given their overall rates of collaboration with all countries. </a:t>
            </a:r>
            <a:r>
              <a:rPr lang="en-GB" b="1" dirty="0"/>
              <a:t>1.50</a:t>
            </a:r>
            <a:r>
              <a:rPr lang="en-GB" dirty="0"/>
              <a:t> indicates very high intensity of collaboration relative to the expected level, i.e. a significant ‘bias’ in favour of that pairing within the overall pattern of cross-border networks. </a:t>
            </a:r>
            <a:r>
              <a:rPr lang="en-GB" b="1" dirty="0"/>
              <a:t>2.00</a:t>
            </a:r>
            <a:r>
              <a:rPr lang="en-GB" dirty="0"/>
              <a:t> indicates relatively exceptional intensity</a:t>
            </a:r>
          </a:p>
          <a:p>
            <a:endParaRPr lang="en-GB" sz="900" i="1" dirty="0"/>
          </a:p>
          <a:p>
            <a:r>
              <a:rPr lang="en-GB" i="1" dirty="0"/>
              <a:t>Data - US Science and Engineering Indicators, National Science Foundation </a:t>
            </a:r>
          </a:p>
          <a:p>
            <a:endParaRPr lang="en-GB" dirty="0"/>
          </a:p>
        </p:txBody>
      </p:sp>
    </p:spTree>
    <p:extLst>
      <p:ext uri="{BB962C8B-B14F-4D97-AF65-F5344CB8AC3E}">
        <p14:creationId xmlns:p14="http://schemas.microsoft.com/office/powerpoint/2010/main" val="124251714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FFC1-0C18-944C-889B-7B4A5E705AE4}"/>
              </a:ext>
            </a:extLst>
          </p:cNvPr>
          <p:cNvSpPr>
            <a:spLocks noGrp="1"/>
          </p:cNvSpPr>
          <p:nvPr>
            <p:ph type="title"/>
          </p:nvPr>
        </p:nvSpPr>
        <p:spPr>
          <a:xfrm>
            <a:off x="364010" y="0"/>
            <a:ext cx="8692738" cy="1325563"/>
          </a:xfrm>
        </p:spPr>
        <p:txBody>
          <a:bodyPr>
            <a:normAutofit/>
          </a:bodyPr>
          <a:lstStyle/>
          <a:p>
            <a:pPr algn="ctr"/>
            <a:r>
              <a:rPr lang="en-GB" sz="4000" b="1" dirty="0">
                <a:solidFill>
                  <a:srgbClr val="0070C0"/>
                </a:solidFill>
                <a:latin typeface="+mn-lt"/>
              </a:rPr>
              <a:t>Looking ahead: global field will evolve </a:t>
            </a:r>
          </a:p>
        </p:txBody>
      </p:sp>
      <p:sp>
        <p:nvSpPr>
          <p:cNvPr id="3" name="Content Placeholder 2">
            <a:extLst>
              <a:ext uri="{FF2B5EF4-FFF2-40B4-BE49-F238E27FC236}">
                <a16:creationId xmlns:a16="http://schemas.microsoft.com/office/drawing/2014/main" id="{1432DA67-868F-CB47-8AEE-3190311F99DF}"/>
              </a:ext>
            </a:extLst>
          </p:cNvPr>
          <p:cNvSpPr>
            <a:spLocks noGrp="1"/>
          </p:cNvSpPr>
          <p:nvPr>
            <p:ph idx="1"/>
          </p:nvPr>
        </p:nvSpPr>
        <p:spPr>
          <a:xfrm>
            <a:off x="466982" y="926276"/>
            <a:ext cx="8313008" cy="5931723"/>
          </a:xfrm>
        </p:spPr>
        <p:txBody>
          <a:bodyPr>
            <a:normAutofit/>
          </a:bodyPr>
          <a:lstStyle/>
          <a:p>
            <a:pPr>
              <a:lnSpc>
                <a:spcPct val="100000"/>
              </a:lnSpc>
            </a:pPr>
            <a:r>
              <a:rPr lang="en-GB" sz="2400" dirty="0"/>
              <a:t>Journey from US hegemony to multi-polarity will continue but American research universities will remain very strong </a:t>
            </a:r>
          </a:p>
          <a:p>
            <a:pPr>
              <a:lnSpc>
                <a:spcPct val="100000"/>
              </a:lnSpc>
            </a:pPr>
            <a:r>
              <a:rPr lang="en-GB" sz="2400" dirty="0"/>
              <a:t>No end in sight to the rise of China. Strategic importance for world society of the Anglo-American encounter with China</a:t>
            </a:r>
          </a:p>
          <a:p>
            <a:pPr>
              <a:lnSpc>
                <a:spcPct val="100000"/>
              </a:lnSpc>
            </a:pPr>
            <a:r>
              <a:rPr lang="en-GB" sz="2400" dirty="0"/>
              <a:t>India will lag in higher education and research yet increasingly, its demography will staff the world’s universities </a:t>
            </a:r>
          </a:p>
          <a:p>
            <a:pPr>
              <a:lnSpc>
                <a:spcPct val="100000"/>
              </a:lnSpc>
            </a:pPr>
            <a:r>
              <a:rPr lang="en-GB" sz="2400" dirty="0"/>
              <a:t>US bilingualism may facilitate expanding global role of Latin America. Science in Brazil will advance</a:t>
            </a:r>
          </a:p>
          <a:p>
            <a:pPr>
              <a:lnSpc>
                <a:spcPct val="100000"/>
              </a:lnSpc>
            </a:pPr>
            <a:r>
              <a:rPr lang="en-GB" sz="2400" dirty="0"/>
              <a:t>Saudi Arabia/Gulf States will invest more than perform</a:t>
            </a:r>
          </a:p>
          <a:p>
            <a:pPr>
              <a:lnSpc>
                <a:spcPct val="100000"/>
              </a:lnSpc>
            </a:pPr>
            <a:r>
              <a:rPr lang="en-GB" sz="2400" dirty="0"/>
              <a:t>Russia finds international openness difficult to achieve and may continue to under-perform in science</a:t>
            </a:r>
          </a:p>
          <a:p>
            <a:pPr>
              <a:lnSpc>
                <a:spcPct val="100000"/>
              </a:lnSpc>
            </a:pPr>
            <a:r>
              <a:rPr lang="en-GB" sz="2400" dirty="0"/>
              <a:t>As will Japan, if it does not re-invest</a:t>
            </a:r>
          </a:p>
          <a:p>
            <a:pPr>
              <a:lnSpc>
                <a:spcPct val="100000"/>
              </a:lnSpc>
            </a:pPr>
            <a:r>
              <a:rPr lang="en-GB" sz="2400" dirty="0"/>
              <a:t>UK after Brexit is hard to predict!</a:t>
            </a:r>
          </a:p>
        </p:txBody>
      </p:sp>
    </p:spTree>
    <p:extLst>
      <p:ext uri="{BB962C8B-B14F-4D97-AF65-F5344CB8AC3E}">
        <p14:creationId xmlns:p14="http://schemas.microsoft.com/office/powerpoint/2010/main" val="209292938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218-C33D-2E4E-82BE-420D6C417041}"/>
              </a:ext>
            </a:extLst>
          </p:cNvPr>
          <p:cNvSpPr>
            <a:spLocks noGrp="1"/>
          </p:cNvSpPr>
          <p:nvPr>
            <p:ph type="title"/>
          </p:nvPr>
        </p:nvSpPr>
        <p:spPr>
          <a:xfrm>
            <a:off x="771153" y="1362653"/>
            <a:ext cx="7886700" cy="1325563"/>
          </a:xfrm>
        </p:spPr>
        <p:txBody>
          <a:bodyPr>
            <a:normAutofit/>
          </a:bodyPr>
          <a:lstStyle/>
          <a:p>
            <a:pPr algn="ctr"/>
            <a:r>
              <a:rPr lang="en-GB" sz="4000" dirty="0">
                <a:solidFill>
                  <a:srgbClr val="FF0000"/>
                </a:solidFill>
              </a:rPr>
              <a:t>BREXIT AND FINANCIAL SUSTAINABILITY</a:t>
            </a:r>
          </a:p>
        </p:txBody>
      </p:sp>
    </p:spTree>
    <p:extLst>
      <p:ext uri="{BB962C8B-B14F-4D97-AF65-F5344CB8AC3E}">
        <p14:creationId xmlns:p14="http://schemas.microsoft.com/office/powerpoint/2010/main" val="166802957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BC8A-A711-724F-A07F-9FEC30000EA9}"/>
              </a:ext>
            </a:extLst>
          </p:cNvPr>
          <p:cNvSpPr>
            <a:spLocks noGrp="1"/>
          </p:cNvSpPr>
          <p:nvPr>
            <p:ph type="title"/>
          </p:nvPr>
        </p:nvSpPr>
        <p:spPr>
          <a:xfrm>
            <a:off x="0" y="94165"/>
            <a:ext cx="9025247" cy="832110"/>
          </a:xfrm>
        </p:spPr>
        <p:txBody>
          <a:bodyPr>
            <a:noAutofit/>
          </a:bodyPr>
          <a:lstStyle/>
          <a:p>
            <a:pPr algn="ctr"/>
            <a:r>
              <a:rPr lang="en-GB" sz="4000" b="1" dirty="0">
                <a:solidFill>
                  <a:srgbClr val="0070C0"/>
                </a:solidFill>
                <a:latin typeface="+mn-lt"/>
              </a:rPr>
              <a:t>Financial and other implications of Brexit</a:t>
            </a:r>
          </a:p>
        </p:txBody>
      </p:sp>
      <p:graphicFrame>
        <p:nvGraphicFramePr>
          <p:cNvPr id="4" name="Content Placeholder 3">
            <a:extLst>
              <a:ext uri="{FF2B5EF4-FFF2-40B4-BE49-F238E27FC236}">
                <a16:creationId xmlns:a16="http://schemas.microsoft.com/office/drawing/2014/main" id="{11C649AB-F43E-A045-A394-1C8CD0B01EC0}"/>
              </a:ext>
            </a:extLst>
          </p:cNvPr>
          <p:cNvGraphicFramePr>
            <a:graphicFrameLocks noGrp="1"/>
          </p:cNvGraphicFramePr>
          <p:nvPr>
            <p:ph idx="1"/>
            <p:extLst/>
          </p:nvPr>
        </p:nvGraphicFramePr>
        <p:xfrm>
          <a:off x="270710" y="913539"/>
          <a:ext cx="8623907" cy="5030922"/>
        </p:xfrm>
        <a:graphic>
          <a:graphicData uri="http://schemas.openxmlformats.org/drawingml/2006/table">
            <a:tbl>
              <a:tblPr firstRow="1" bandRow="1">
                <a:tableStyleId>{5C22544A-7EE6-4342-B048-85BDC9FD1C3A}</a:tableStyleId>
              </a:tblPr>
              <a:tblGrid>
                <a:gridCol w="2155977">
                  <a:extLst>
                    <a:ext uri="{9D8B030D-6E8A-4147-A177-3AD203B41FA5}">
                      <a16:colId xmlns:a16="http://schemas.microsoft.com/office/drawing/2014/main" val="229983715"/>
                    </a:ext>
                  </a:extLst>
                </a:gridCol>
                <a:gridCol w="2168584">
                  <a:extLst>
                    <a:ext uri="{9D8B030D-6E8A-4147-A177-3AD203B41FA5}">
                      <a16:colId xmlns:a16="http://schemas.microsoft.com/office/drawing/2014/main" val="2300542462"/>
                    </a:ext>
                  </a:extLst>
                </a:gridCol>
                <a:gridCol w="2143369">
                  <a:extLst>
                    <a:ext uri="{9D8B030D-6E8A-4147-A177-3AD203B41FA5}">
                      <a16:colId xmlns:a16="http://schemas.microsoft.com/office/drawing/2014/main" val="543784887"/>
                    </a:ext>
                  </a:extLst>
                </a:gridCol>
                <a:gridCol w="2155977">
                  <a:extLst>
                    <a:ext uri="{9D8B030D-6E8A-4147-A177-3AD203B41FA5}">
                      <a16:colId xmlns:a16="http://schemas.microsoft.com/office/drawing/2014/main" val="1465826354"/>
                    </a:ext>
                  </a:extLst>
                </a:gridCol>
              </a:tblGrid>
              <a:tr h="400420">
                <a:tc>
                  <a:txBody>
                    <a:bodyPr/>
                    <a:lstStyle/>
                    <a:p>
                      <a:r>
                        <a:rPr lang="en-GB" sz="2000" dirty="0"/>
                        <a:t>Lost activity</a:t>
                      </a:r>
                      <a:endParaRPr lang="en-GB" sz="2000" dirty="0">
                        <a:latin typeface="+mn-lt"/>
                      </a:endParaRPr>
                    </a:p>
                  </a:txBody>
                  <a:tcPr>
                    <a:solidFill>
                      <a:schemeClr val="accent1">
                        <a:lumMod val="75000"/>
                      </a:schemeClr>
                    </a:solidFill>
                  </a:tcPr>
                </a:tc>
                <a:tc>
                  <a:txBody>
                    <a:bodyPr/>
                    <a:lstStyle/>
                    <a:p>
                      <a:pPr algn="ctr"/>
                      <a:r>
                        <a:rPr lang="en-GB" sz="2000" dirty="0"/>
                        <a:t>Best case</a:t>
                      </a:r>
                      <a:endParaRPr lang="en-GB" sz="2000" dirty="0">
                        <a:latin typeface="+mn-lt"/>
                      </a:endParaRPr>
                    </a:p>
                  </a:txBody>
                  <a:tcPr>
                    <a:solidFill>
                      <a:schemeClr val="accent1">
                        <a:lumMod val="75000"/>
                      </a:schemeClr>
                    </a:solidFill>
                  </a:tcPr>
                </a:tc>
                <a:tc>
                  <a:txBody>
                    <a:bodyPr/>
                    <a:lstStyle/>
                    <a:p>
                      <a:pPr algn="ctr"/>
                      <a:r>
                        <a:rPr lang="en-GB" sz="2000" dirty="0"/>
                        <a:t>Middle case</a:t>
                      </a:r>
                      <a:endParaRPr lang="en-GB" sz="2000" dirty="0">
                        <a:latin typeface="+mn-lt"/>
                      </a:endParaRPr>
                    </a:p>
                  </a:txBody>
                  <a:tcPr>
                    <a:solidFill>
                      <a:schemeClr val="accent1">
                        <a:lumMod val="75000"/>
                      </a:schemeClr>
                    </a:solidFill>
                  </a:tcPr>
                </a:tc>
                <a:tc>
                  <a:txBody>
                    <a:bodyPr/>
                    <a:lstStyle/>
                    <a:p>
                      <a:pPr algn="ctr"/>
                      <a:r>
                        <a:rPr lang="en-GB" sz="2000" dirty="0"/>
                        <a:t>Worst case</a:t>
                      </a:r>
                      <a:endParaRPr lang="en-GB" sz="2000" dirty="0">
                        <a:latin typeface="+mn-lt"/>
                      </a:endParaRPr>
                    </a:p>
                  </a:txBody>
                  <a:tcPr>
                    <a:solidFill>
                      <a:schemeClr val="accent1">
                        <a:lumMod val="75000"/>
                      </a:schemeClr>
                    </a:solidFill>
                  </a:tcPr>
                </a:tc>
                <a:extLst>
                  <a:ext uri="{0D108BD9-81ED-4DB2-BD59-A6C34878D82A}">
                    <a16:rowId xmlns:a16="http://schemas.microsoft.com/office/drawing/2014/main" val="3275195273"/>
                  </a:ext>
                </a:extLst>
              </a:tr>
              <a:tr h="374752">
                <a:tc gridSpan="4">
                  <a:txBody>
                    <a:bodyPr/>
                    <a:lstStyle/>
                    <a:p>
                      <a:r>
                        <a:rPr lang="en-GB" sz="1800" b="1" dirty="0">
                          <a:solidFill>
                            <a:schemeClr val="bg1"/>
                          </a:solidFill>
                        </a:rPr>
                        <a:t>FINANCIAL</a:t>
                      </a:r>
                      <a:endParaRPr lang="en-GB" sz="1800" b="1" dirty="0">
                        <a:solidFill>
                          <a:schemeClr val="bg1"/>
                        </a:solidFill>
                        <a:latin typeface="+mn-lt"/>
                      </a:endParaRPr>
                    </a:p>
                  </a:txBody>
                  <a:tcPr>
                    <a:solidFill>
                      <a:schemeClr val="accent1">
                        <a:lumMod val="75000"/>
                      </a:schemeClr>
                    </a:solidFill>
                  </a:tcPr>
                </a:tc>
                <a:tc hMerge="1">
                  <a:txBody>
                    <a:bodyPr/>
                    <a:lstStyle/>
                    <a:p>
                      <a:endParaRPr lang="en-GB" sz="2000" dirty="0">
                        <a:latin typeface="+mn-lt"/>
                      </a:endParaRPr>
                    </a:p>
                  </a:txBody>
                  <a:tcPr/>
                </a:tc>
                <a:tc hMerge="1">
                  <a:txBody>
                    <a:bodyPr/>
                    <a:lstStyle/>
                    <a:p>
                      <a:endParaRPr lang="en-GB" sz="2000" dirty="0">
                        <a:solidFill>
                          <a:schemeClr val="tx1"/>
                        </a:solidFill>
                        <a:latin typeface="+mn-lt"/>
                      </a:endParaRPr>
                    </a:p>
                  </a:txBody>
                  <a:tcPr/>
                </a:tc>
                <a:tc hMerge="1">
                  <a:txBody>
                    <a:bodyPr/>
                    <a:lstStyle/>
                    <a:p>
                      <a:endParaRPr lang="en-GB" sz="2000" dirty="0">
                        <a:latin typeface="+mn-lt"/>
                      </a:endParaRPr>
                    </a:p>
                  </a:txBody>
                  <a:tcPr/>
                </a:tc>
                <a:extLst>
                  <a:ext uri="{0D108BD9-81ED-4DB2-BD59-A6C34878D82A}">
                    <a16:rowId xmlns:a16="http://schemas.microsoft.com/office/drawing/2014/main" val="2914237699"/>
                  </a:ext>
                </a:extLst>
              </a:tr>
              <a:tr h="646833">
                <a:tc>
                  <a:txBody>
                    <a:bodyPr/>
                    <a:lstStyle/>
                    <a:p>
                      <a:r>
                        <a:rPr lang="en-GB" sz="1800" b="1" dirty="0"/>
                        <a:t>Horizon 2020 and other research</a:t>
                      </a:r>
                      <a:endParaRPr lang="en-GB" sz="1800" b="1" dirty="0">
                        <a:latin typeface="+mn-lt"/>
                      </a:endParaRPr>
                    </a:p>
                  </a:txBody>
                  <a:tcPr/>
                </a:tc>
                <a:tc>
                  <a:txBody>
                    <a:bodyPr/>
                    <a:lstStyle/>
                    <a:p>
                      <a:r>
                        <a:rPr lang="en-GB" sz="1800" dirty="0"/>
                        <a:t>No change (major net resource gain)</a:t>
                      </a:r>
                      <a:endParaRPr lang="en-GB" sz="1800" dirty="0">
                        <a:latin typeface="+mn-lt"/>
                      </a:endParaRPr>
                    </a:p>
                  </a:txBody>
                  <a:tcPr/>
                </a:tc>
                <a:tc>
                  <a:txBody>
                    <a:bodyPr/>
                    <a:lstStyle/>
                    <a:p>
                      <a:r>
                        <a:rPr lang="en-GB" sz="1800" dirty="0"/>
                        <a:t>UK stays in most, but pays in full</a:t>
                      </a:r>
                      <a:endParaRPr lang="en-GB" sz="1800" dirty="0">
                        <a:solidFill>
                          <a:schemeClr val="tx1"/>
                        </a:solidFill>
                        <a:latin typeface="+mn-lt"/>
                      </a:endParaRPr>
                    </a:p>
                  </a:txBody>
                  <a:tcPr/>
                </a:tc>
                <a:tc>
                  <a:txBody>
                    <a:bodyPr/>
                    <a:lstStyle/>
                    <a:p>
                      <a:r>
                        <a:rPr lang="en-GB" sz="1800" dirty="0"/>
                        <a:t>Rest of world access only</a:t>
                      </a:r>
                      <a:endParaRPr lang="en-GB" sz="1800" dirty="0">
                        <a:latin typeface="+mn-lt"/>
                      </a:endParaRPr>
                    </a:p>
                  </a:txBody>
                  <a:tcPr/>
                </a:tc>
                <a:extLst>
                  <a:ext uri="{0D108BD9-81ED-4DB2-BD59-A6C34878D82A}">
                    <a16:rowId xmlns:a16="http://schemas.microsoft.com/office/drawing/2014/main" val="1341724118"/>
                  </a:ext>
                </a:extLst>
              </a:tr>
              <a:tr h="646833">
                <a:tc>
                  <a:txBody>
                    <a:bodyPr/>
                    <a:lstStyle/>
                    <a:p>
                      <a:r>
                        <a:rPr lang="en-GB" sz="1800" b="1" dirty="0"/>
                        <a:t>ERDF,  EIB and matching funds</a:t>
                      </a:r>
                      <a:endParaRPr lang="en-GB" sz="1800" b="1" dirty="0">
                        <a:latin typeface="+mn-lt"/>
                      </a:endParaRPr>
                    </a:p>
                  </a:txBody>
                  <a:tcPr/>
                </a:tc>
                <a:tc>
                  <a:txBody>
                    <a:bodyPr/>
                    <a:lstStyle/>
                    <a:p>
                      <a:r>
                        <a:rPr lang="en-GB" sz="1800" dirty="0"/>
                        <a:t>UK government replaces all funds</a:t>
                      </a:r>
                      <a:endParaRPr lang="en-GB" sz="1800" dirty="0">
                        <a:latin typeface="+mn-lt"/>
                      </a:endParaRPr>
                    </a:p>
                  </a:txBody>
                  <a:tcPr/>
                </a:tc>
                <a:tc>
                  <a:txBody>
                    <a:bodyPr/>
                    <a:lstStyle/>
                    <a:p>
                      <a:r>
                        <a:rPr lang="en-GB" sz="1800" dirty="0"/>
                        <a:t>Selective UK replacement funds</a:t>
                      </a:r>
                      <a:endParaRPr lang="en-GB" sz="1800" dirty="0">
                        <a:solidFill>
                          <a:schemeClr val="tx1"/>
                        </a:solidFill>
                        <a:latin typeface="+mn-lt"/>
                      </a:endParaRPr>
                    </a:p>
                  </a:txBody>
                  <a:tcPr/>
                </a:tc>
                <a:tc>
                  <a:txBody>
                    <a:bodyPr/>
                    <a:lstStyle/>
                    <a:p>
                      <a:r>
                        <a:rPr lang="en-GB" sz="1800" dirty="0"/>
                        <a:t>All funding vanishes</a:t>
                      </a:r>
                      <a:endParaRPr lang="en-GB" sz="1800" dirty="0">
                        <a:latin typeface="+mn-lt"/>
                      </a:endParaRPr>
                    </a:p>
                  </a:txBody>
                  <a:tcPr/>
                </a:tc>
                <a:extLst>
                  <a:ext uri="{0D108BD9-81ED-4DB2-BD59-A6C34878D82A}">
                    <a16:rowId xmlns:a16="http://schemas.microsoft.com/office/drawing/2014/main" val="376817587"/>
                  </a:ext>
                </a:extLst>
              </a:tr>
              <a:tr h="646833">
                <a:tc>
                  <a:txBody>
                    <a:bodyPr/>
                    <a:lstStyle/>
                    <a:p>
                      <a:r>
                        <a:rPr lang="en-GB" sz="1800" b="1" dirty="0"/>
                        <a:t>EU student revenues</a:t>
                      </a:r>
                      <a:endParaRPr lang="en-GB" sz="1800" b="1" dirty="0">
                        <a:latin typeface="+mn-lt"/>
                      </a:endParaRPr>
                    </a:p>
                  </a:txBody>
                  <a:tcPr/>
                </a:tc>
                <a:tc>
                  <a:txBody>
                    <a:bodyPr/>
                    <a:lstStyle/>
                    <a:p>
                      <a:r>
                        <a:rPr lang="en-GB" sz="1800" dirty="0"/>
                        <a:t>Net gain, enough pay at higher fee</a:t>
                      </a:r>
                      <a:endParaRPr lang="en-GB" sz="1800" dirty="0">
                        <a:latin typeface="+mn-lt"/>
                      </a:endParaRPr>
                    </a:p>
                  </a:txBody>
                  <a:tcPr/>
                </a:tc>
                <a:tc>
                  <a:txBody>
                    <a:bodyPr/>
                    <a:lstStyle/>
                    <a:p>
                      <a:r>
                        <a:rPr lang="en-GB" sz="1800" dirty="0"/>
                        <a:t>Modest decline affects many</a:t>
                      </a:r>
                      <a:endParaRPr lang="en-GB" sz="1800" dirty="0">
                        <a:latin typeface="+mn-lt"/>
                      </a:endParaRPr>
                    </a:p>
                  </a:txBody>
                  <a:tcPr/>
                </a:tc>
                <a:tc>
                  <a:txBody>
                    <a:bodyPr/>
                    <a:lstStyle/>
                    <a:p>
                      <a:r>
                        <a:rPr lang="en-GB" sz="1800" dirty="0"/>
                        <a:t>Major reduction in many HEIs</a:t>
                      </a:r>
                      <a:endParaRPr lang="en-GB" sz="1800" dirty="0">
                        <a:latin typeface="+mn-lt"/>
                      </a:endParaRPr>
                    </a:p>
                  </a:txBody>
                  <a:tcPr/>
                </a:tc>
                <a:extLst>
                  <a:ext uri="{0D108BD9-81ED-4DB2-BD59-A6C34878D82A}">
                    <a16:rowId xmlns:a16="http://schemas.microsoft.com/office/drawing/2014/main" val="3461596150"/>
                  </a:ext>
                </a:extLst>
              </a:tr>
              <a:tr h="37475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rPr>
                        <a:t>NON-FINANCIAL</a:t>
                      </a:r>
                      <a:endParaRPr lang="en-GB" sz="1800" b="1" dirty="0">
                        <a:solidFill>
                          <a:schemeClr val="bg1"/>
                        </a:solidFill>
                        <a:latin typeface="+mn-lt"/>
                      </a:endParaRPr>
                    </a:p>
                  </a:txBody>
                  <a:tcPr>
                    <a:solidFill>
                      <a:schemeClr val="accent1">
                        <a:lumMod val="75000"/>
                      </a:schemeClr>
                    </a:solidFill>
                  </a:tcPr>
                </a:tc>
                <a:tc hMerge="1">
                  <a:txBody>
                    <a:bodyPr/>
                    <a:lstStyle/>
                    <a:p>
                      <a:endParaRPr lang="en-GB" sz="2000" dirty="0">
                        <a:latin typeface="+mn-lt"/>
                      </a:endParaRPr>
                    </a:p>
                  </a:txBody>
                  <a:tcPr/>
                </a:tc>
                <a:tc hMerge="1">
                  <a:txBody>
                    <a:bodyPr/>
                    <a:lstStyle/>
                    <a:p>
                      <a:endParaRPr lang="en-GB" sz="2000" dirty="0">
                        <a:latin typeface="+mn-lt"/>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latin typeface="+mn-lt"/>
                      </a:endParaRPr>
                    </a:p>
                  </a:txBody>
                  <a:tcPr/>
                </a:tc>
                <a:extLst>
                  <a:ext uri="{0D108BD9-81ED-4DB2-BD59-A6C34878D82A}">
                    <a16:rowId xmlns:a16="http://schemas.microsoft.com/office/drawing/2014/main" val="1925315890"/>
                  </a:ext>
                </a:extLst>
              </a:tr>
              <a:tr h="646833">
                <a:tc>
                  <a:txBody>
                    <a:bodyPr/>
                    <a:lstStyle/>
                    <a:p>
                      <a:r>
                        <a:rPr lang="en-GB" sz="1800" b="1" dirty="0"/>
                        <a:t>EU doctoral students</a:t>
                      </a:r>
                      <a:endParaRPr lang="en-GB" sz="1800" b="1" dirty="0">
                        <a:latin typeface="+mn-lt"/>
                      </a:endParaRPr>
                    </a:p>
                  </a:txBody>
                  <a:tcPr/>
                </a:tc>
                <a:tc>
                  <a:txBody>
                    <a:bodyPr/>
                    <a:lstStyle/>
                    <a:p>
                      <a:r>
                        <a:rPr lang="en-GB" sz="1800" dirty="0"/>
                        <a:t>No change, flow  as before</a:t>
                      </a:r>
                      <a:endParaRPr lang="en-GB" sz="1800" dirty="0">
                        <a:latin typeface="+mn-lt"/>
                      </a:endParaRPr>
                    </a:p>
                  </a:txBody>
                  <a:tcPr/>
                </a:tc>
                <a:tc>
                  <a:txBody>
                    <a:bodyPr/>
                    <a:lstStyle/>
                    <a:p>
                      <a:r>
                        <a:rPr lang="en-GB" sz="1800" dirty="0"/>
                        <a:t>Loss of some very bright students</a:t>
                      </a:r>
                      <a:endParaRPr lang="en-GB" sz="18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‘Not welcome’: big fall in numbers</a:t>
                      </a:r>
                      <a:endParaRPr lang="en-GB" sz="1800" dirty="0">
                        <a:latin typeface="+mn-lt"/>
                      </a:endParaRPr>
                    </a:p>
                  </a:txBody>
                  <a:tcPr/>
                </a:tc>
                <a:extLst>
                  <a:ext uri="{0D108BD9-81ED-4DB2-BD59-A6C34878D82A}">
                    <a16:rowId xmlns:a16="http://schemas.microsoft.com/office/drawing/2014/main" val="1198791746"/>
                  </a:ext>
                </a:extLst>
              </a:tr>
              <a:tr h="646833">
                <a:tc>
                  <a:txBody>
                    <a:bodyPr/>
                    <a:lstStyle/>
                    <a:p>
                      <a:r>
                        <a:rPr lang="en-GB" sz="1800" b="1" dirty="0"/>
                        <a:t>EU-citizen academic staff</a:t>
                      </a:r>
                      <a:endParaRPr lang="en-GB" sz="1800" b="1" dirty="0">
                        <a:latin typeface="+mn-lt"/>
                      </a:endParaRPr>
                    </a:p>
                  </a:txBody>
                  <a:tcPr/>
                </a:tc>
                <a:tc>
                  <a:txBody>
                    <a:bodyPr/>
                    <a:lstStyle/>
                    <a:p>
                      <a:r>
                        <a:rPr lang="en-GB" sz="1800" dirty="0"/>
                        <a:t>Broad High Skill Migration pathway</a:t>
                      </a:r>
                      <a:endParaRPr lang="en-GB" sz="1800" dirty="0">
                        <a:latin typeface="+mn-lt"/>
                      </a:endParaRPr>
                    </a:p>
                  </a:txBody>
                  <a:tcPr/>
                </a:tc>
                <a:tc>
                  <a:txBody>
                    <a:bodyPr/>
                    <a:lstStyle/>
                    <a:p>
                      <a:r>
                        <a:rPr lang="en-GB" sz="1800" dirty="0"/>
                        <a:t>Some loss present and future staff</a:t>
                      </a:r>
                      <a:endParaRPr lang="en-GB" sz="1800" dirty="0">
                        <a:latin typeface="+mn-lt"/>
                      </a:endParaRPr>
                    </a:p>
                  </a:txBody>
                  <a:tcPr/>
                </a:tc>
                <a:tc>
                  <a:txBody>
                    <a:bodyPr/>
                    <a:lstStyle/>
                    <a:p>
                      <a:r>
                        <a:rPr lang="en-GB" sz="1800" dirty="0"/>
                        <a:t>Sharp fall in EU-citizen numbers</a:t>
                      </a:r>
                      <a:endParaRPr lang="en-GB" sz="1800" dirty="0">
                        <a:latin typeface="+mn-lt"/>
                      </a:endParaRPr>
                    </a:p>
                  </a:txBody>
                  <a:tcPr/>
                </a:tc>
                <a:extLst>
                  <a:ext uri="{0D108BD9-81ED-4DB2-BD59-A6C34878D82A}">
                    <a16:rowId xmlns:a16="http://schemas.microsoft.com/office/drawing/2014/main" val="1949198042"/>
                  </a:ext>
                </a:extLst>
              </a:tr>
              <a:tr h="646833">
                <a:tc>
                  <a:txBody>
                    <a:bodyPr/>
                    <a:lstStyle/>
                    <a:p>
                      <a:r>
                        <a:rPr lang="en-GB" sz="1800" b="1" dirty="0"/>
                        <a:t>Study abroad by UK students</a:t>
                      </a:r>
                      <a:endParaRPr lang="en-GB" sz="1800" b="1" dirty="0">
                        <a:latin typeface="+mn-lt"/>
                      </a:endParaRPr>
                    </a:p>
                  </a:txBody>
                  <a:tcPr/>
                </a:tc>
                <a:tc>
                  <a:txBody>
                    <a:bodyPr/>
                    <a:lstStyle/>
                    <a:p>
                      <a:r>
                        <a:rPr lang="en-GB" sz="1800" dirty="0"/>
                        <a:t>Erasmus role is maintained</a:t>
                      </a:r>
                      <a:endParaRPr lang="en-GB" sz="1800" dirty="0">
                        <a:latin typeface="+mn-lt"/>
                      </a:endParaRPr>
                    </a:p>
                  </a:txBody>
                  <a:tcPr/>
                </a:tc>
                <a:tc>
                  <a:txBody>
                    <a:bodyPr/>
                    <a:lstStyle/>
                    <a:p>
                      <a:r>
                        <a:rPr lang="en-GB" sz="1800" dirty="0"/>
                        <a:t>UK government mobility scheme</a:t>
                      </a:r>
                      <a:endParaRPr lang="en-GB" sz="1800" dirty="0">
                        <a:latin typeface="+mn-lt"/>
                      </a:endParaRPr>
                    </a:p>
                  </a:txBody>
                  <a:tcPr/>
                </a:tc>
                <a:tc>
                  <a:txBody>
                    <a:bodyPr/>
                    <a:lstStyle/>
                    <a:p>
                      <a:r>
                        <a:rPr lang="en-GB" sz="1800" dirty="0"/>
                        <a:t>Sharp fall in outward mobility</a:t>
                      </a:r>
                      <a:endParaRPr lang="en-GB" sz="1800" dirty="0">
                        <a:latin typeface="+mn-lt"/>
                      </a:endParaRPr>
                    </a:p>
                  </a:txBody>
                  <a:tcPr/>
                </a:tc>
                <a:extLst>
                  <a:ext uri="{0D108BD9-81ED-4DB2-BD59-A6C34878D82A}">
                    <a16:rowId xmlns:a16="http://schemas.microsoft.com/office/drawing/2014/main" val="246855907"/>
                  </a:ext>
                </a:extLst>
              </a:tr>
            </a:tbl>
          </a:graphicData>
        </a:graphic>
      </p:graphicFrame>
      <p:sp>
        <p:nvSpPr>
          <p:cNvPr id="3" name="TextBox 2">
            <a:extLst>
              <a:ext uri="{FF2B5EF4-FFF2-40B4-BE49-F238E27FC236}">
                <a16:creationId xmlns:a16="http://schemas.microsoft.com/office/drawing/2014/main" id="{9268F8AF-8AB5-7943-B5A8-6E1C2DC1568A}"/>
              </a:ext>
            </a:extLst>
          </p:cNvPr>
          <p:cNvSpPr txBox="1"/>
          <p:nvPr/>
        </p:nvSpPr>
        <p:spPr>
          <a:xfrm>
            <a:off x="771897" y="5944461"/>
            <a:ext cx="7992092" cy="738664"/>
          </a:xfrm>
          <a:prstGeom prst="rect">
            <a:avLst/>
          </a:prstGeom>
          <a:noFill/>
        </p:spPr>
        <p:txBody>
          <a:bodyPr wrap="square" rtlCol="0">
            <a:spAutoFit/>
          </a:bodyPr>
          <a:lstStyle/>
          <a:p>
            <a:r>
              <a:rPr lang="en-GB" sz="1400" dirty="0"/>
              <a:t>European Research Council (ERC) and Marie </a:t>
            </a:r>
            <a:r>
              <a:rPr lang="en-GB" sz="1400" dirty="0" err="1"/>
              <a:t>Skłodowska</a:t>
            </a:r>
            <a:r>
              <a:rPr lang="en-GB" sz="1400" dirty="0"/>
              <a:t>-Curie Actions (MSCA) schemes will be worth an estimated €1.3 billion to the UK over the next two years. The UK is currently the most successful country in hosting ERC grantees, ahead of Germany, but would immediately become ineligible in the event of no deal.</a:t>
            </a:r>
          </a:p>
        </p:txBody>
      </p:sp>
    </p:spTree>
    <p:extLst>
      <p:ext uri="{BB962C8B-B14F-4D97-AF65-F5344CB8AC3E}">
        <p14:creationId xmlns:p14="http://schemas.microsoft.com/office/powerpoint/2010/main" val="8251712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83FB-6118-A448-B741-8D725305A0D6}"/>
              </a:ext>
            </a:extLst>
          </p:cNvPr>
          <p:cNvSpPr>
            <a:spLocks noGrp="1"/>
          </p:cNvSpPr>
          <p:nvPr>
            <p:ph type="title"/>
          </p:nvPr>
        </p:nvSpPr>
        <p:spPr>
          <a:xfrm>
            <a:off x="0" y="365126"/>
            <a:ext cx="9144000" cy="1583417"/>
          </a:xfrm>
        </p:spPr>
        <p:txBody>
          <a:bodyPr>
            <a:normAutofit/>
          </a:bodyPr>
          <a:lstStyle/>
          <a:p>
            <a:pPr algn="ctr"/>
            <a:r>
              <a:rPr lang="en-GB" sz="4000" b="1" dirty="0">
                <a:solidFill>
                  <a:srgbClr val="0070C0"/>
                </a:solidFill>
                <a:latin typeface="+mn-lt"/>
              </a:rPr>
              <a:t>Trends in global income inequality</a:t>
            </a:r>
            <a:br>
              <a:rPr lang="en-GB" sz="4000" b="1" dirty="0">
                <a:solidFill>
                  <a:srgbClr val="0070C0"/>
                </a:solidFill>
                <a:latin typeface="+mn-lt"/>
              </a:rPr>
            </a:br>
            <a:r>
              <a:rPr lang="en-GB" sz="4000" b="1" dirty="0">
                <a:solidFill>
                  <a:srgbClr val="0070C0"/>
                </a:solidFill>
                <a:latin typeface="+mn-lt"/>
              </a:rPr>
              <a:t>Theil index: 1990-2010</a:t>
            </a:r>
            <a:br>
              <a:rPr lang="en-GB" sz="3600" b="1" dirty="0">
                <a:latin typeface="+mn-lt"/>
              </a:rPr>
            </a:br>
            <a:r>
              <a:rPr lang="en-GB" sz="2800" dirty="0"/>
              <a:t>(a fall in the Theil index indicates that inequality is reducing)</a:t>
            </a:r>
            <a:endParaRPr lang="en-GB" sz="3600" b="1" dirty="0"/>
          </a:p>
        </p:txBody>
      </p:sp>
      <p:graphicFrame>
        <p:nvGraphicFramePr>
          <p:cNvPr id="4" name="Content Placeholder 3">
            <a:extLst>
              <a:ext uri="{FF2B5EF4-FFF2-40B4-BE49-F238E27FC236}">
                <a16:creationId xmlns:a16="http://schemas.microsoft.com/office/drawing/2014/main" id="{A218508C-4548-E242-9F08-E3ADAE9FD0AE}"/>
              </a:ext>
            </a:extLst>
          </p:cNvPr>
          <p:cNvGraphicFramePr>
            <a:graphicFrameLocks noGrp="1"/>
          </p:cNvGraphicFramePr>
          <p:nvPr>
            <p:ph idx="1"/>
            <p:extLst/>
          </p:nvPr>
        </p:nvGraphicFramePr>
        <p:xfrm>
          <a:off x="370114" y="2315482"/>
          <a:ext cx="8207827" cy="2291080"/>
        </p:xfrm>
        <a:graphic>
          <a:graphicData uri="http://schemas.openxmlformats.org/drawingml/2006/table">
            <a:tbl>
              <a:tblPr firstRow="1" bandRow="1">
                <a:tableStyleId>{5C22544A-7EE6-4342-B048-85BDC9FD1C3A}</a:tableStyleId>
              </a:tblPr>
              <a:tblGrid>
                <a:gridCol w="2275115">
                  <a:extLst>
                    <a:ext uri="{9D8B030D-6E8A-4147-A177-3AD203B41FA5}">
                      <a16:colId xmlns:a16="http://schemas.microsoft.com/office/drawing/2014/main" val="3062293965"/>
                    </a:ext>
                  </a:extLst>
                </a:gridCol>
                <a:gridCol w="1262742">
                  <a:extLst>
                    <a:ext uri="{9D8B030D-6E8A-4147-A177-3AD203B41FA5}">
                      <a16:colId xmlns:a16="http://schemas.microsoft.com/office/drawing/2014/main" val="1803366044"/>
                    </a:ext>
                  </a:extLst>
                </a:gridCol>
                <a:gridCol w="1132115">
                  <a:extLst>
                    <a:ext uri="{9D8B030D-6E8A-4147-A177-3AD203B41FA5}">
                      <a16:colId xmlns:a16="http://schemas.microsoft.com/office/drawing/2014/main" val="3891724536"/>
                    </a:ext>
                  </a:extLst>
                </a:gridCol>
                <a:gridCol w="1240971">
                  <a:extLst>
                    <a:ext uri="{9D8B030D-6E8A-4147-A177-3AD203B41FA5}">
                      <a16:colId xmlns:a16="http://schemas.microsoft.com/office/drawing/2014/main" val="3675388173"/>
                    </a:ext>
                  </a:extLst>
                </a:gridCol>
                <a:gridCol w="1153886">
                  <a:extLst>
                    <a:ext uri="{9D8B030D-6E8A-4147-A177-3AD203B41FA5}">
                      <a16:colId xmlns:a16="http://schemas.microsoft.com/office/drawing/2014/main" val="805917346"/>
                    </a:ext>
                  </a:extLst>
                </a:gridCol>
                <a:gridCol w="1142998">
                  <a:extLst>
                    <a:ext uri="{9D8B030D-6E8A-4147-A177-3AD203B41FA5}">
                      <a16:colId xmlns:a16="http://schemas.microsoft.com/office/drawing/2014/main" val="3815126047"/>
                    </a:ext>
                  </a:extLst>
                </a:gridCol>
              </a:tblGrid>
              <a:tr h="370840">
                <a:tc>
                  <a:txBody>
                    <a:bodyPr/>
                    <a:lstStyle/>
                    <a:p>
                      <a:endParaRPr lang="en-GB" dirty="0"/>
                    </a:p>
                  </a:txBody>
                  <a:tcPr/>
                </a:tc>
                <a:tc>
                  <a:txBody>
                    <a:bodyPr/>
                    <a:lstStyle/>
                    <a:p>
                      <a:pPr algn="ctr"/>
                      <a:r>
                        <a:rPr lang="en-GB" dirty="0"/>
                        <a:t>1990</a:t>
                      </a:r>
                    </a:p>
                  </a:txBody>
                  <a:tcPr/>
                </a:tc>
                <a:tc>
                  <a:txBody>
                    <a:bodyPr/>
                    <a:lstStyle/>
                    <a:p>
                      <a:pPr algn="ctr"/>
                      <a:r>
                        <a:rPr lang="en-GB" dirty="0"/>
                        <a:t>1995</a:t>
                      </a:r>
                    </a:p>
                  </a:txBody>
                  <a:tcPr/>
                </a:tc>
                <a:tc>
                  <a:txBody>
                    <a:bodyPr/>
                    <a:lstStyle/>
                    <a:p>
                      <a:pPr algn="ctr"/>
                      <a:r>
                        <a:rPr lang="en-GB" dirty="0"/>
                        <a:t>2000</a:t>
                      </a:r>
                    </a:p>
                  </a:txBody>
                  <a:tcPr/>
                </a:tc>
                <a:tc>
                  <a:txBody>
                    <a:bodyPr/>
                    <a:lstStyle/>
                    <a:p>
                      <a:pPr algn="ctr"/>
                      <a:r>
                        <a:rPr lang="en-GB" dirty="0"/>
                        <a:t>2005</a:t>
                      </a:r>
                    </a:p>
                  </a:txBody>
                  <a:tcPr/>
                </a:tc>
                <a:tc>
                  <a:txBody>
                    <a:bodyPr/>
                    <a:lstStyle/>
                    <a:p>
                      <a:pPr algn="ctr"/>
                      <a:r>
                        <a:rPr lang="en-GB" dirty="0"/>
                        <a:t>2010</a:t>
                      </a:r>
                    </a:p>
                  </a:txBody>
                  <a:tcPr/>
                </a:tc>
                <a:extLst>
                  <a:ext uri="{0D108BD9-81ED-4DB2-BD59-A6C34878D82A}">
                    <a16:rowId xmlns:a16="http://schemas.microsoft.com/office/drawing/2014/main" val="380971246"/>
                  </a:ext>
                </a:extLst>
              </a:tr>
              <a:tr h="370840">
                <a:tc>
                  <a:txBody>
                    <a:bodyPr/>
                    <a:lstStyle/>
                    <a:p>
                      <a:r>
                        <a:rPr lang="en-GB" dirty="0"/>
                        <a:t>Global inequality</a:t>
                      </a:r>
                    </a:p>
                    <a:p>
                      <a:endParaRPr lang="en-GB" dirty="0"/>
                    </a:p>
                  </a:txBody>
                  <a:tcPr/>
                </a:tc>
                <a:tc>
                  <a:txBody>
                    <a:bodyPr/>
                    <a:lstStyle/>
                    <a:p>
                      <a:pPr algn="ctr"/>
                      <a:r>
                        <a:rPr lang="en-GB" dirty="0"/>
                        <a:t>0.949</a:t>
                      </a:r>
                    </a:p>
                  </a:txBody>
                  <a:tcPr/>
                </a:tc>
                <a:tc>
                  <a:txBody>
                    <a:bodyPr/>
                    <a:lstStyle/>
                    <a:p>
                      <a:pPr algn="ctr"/>
                      <a:r>
                        <a:rPr lang="en-GB" dirty="0"/>
                        <a:t>0.918</a:t>
                      </a:r>
                    </a:p>
                  </a:txBody>
                  <a:tcPr/>
                </a:tc>
                <a:tc>
                  <a:txBody>
                    <a:bodyPr/>
                    <a:lstStyle/>
                    <a:p>
                      <a:pPr algn="ctr"/>
                      <a:r>
                        <a:rPr lang="en-GB" dirty="0"/>
                        <a:t>0.903</a:t>
                      </a:r>
                    </a:p>
                  </a:txBody>
                  <a:tcPr/>
                </a:tc>
                <a:tc>
                  <a:txBody>
                    <a:bodyPr/>
                    <a:lstStyle/>
                    <a:p>
                      <a:pPr algn="ctr"/>
                      <a:r>
                        <a:rPr lang="en-GB" dirty="0"/>
                        <a:t>0.827</a:t>
                      </a:r>
                    </a:p>
                  </a:txBody>
                  <a:tcPr/>
                </a:tc>
                <a:tc>
                  <a:txBody>
                    <a:bodyPr/>
                    <a:lstStyle/>
                    <a:p>
                      <a:pPr algn="ctr"/>
                      <a:r>
                        <a:rPr lang="en-GB" dirty="0"/>
                        <a:t>0.723</a:t>
                      </a:r>
                    </a:p>
                  </a:txBody>
                  <a:tcPr/>
                </a:tc>
                <a:extLst>
                  <a:ext uri="{0D108BD9-81ED-4DB2-BD59-A6C34878D82A}">
                    <a16:rowId xmlns:a16="http://schemas.microsoft.com/office/drawing/2014/main" val="185474932"/>
                  </a:ext>
                </a:extLst>
              </a:tr>
              <a:tr h="370840">
                <a:tc>
                  <a:txBody>
                    <a:bodyPr/>
                    <a:lstStyle/>
                    <a:p>
                      <a:r>
                        <a:rPr lang="en-GB" dirty="0"/>
                        <a:t>Inequality between countries</a:t>
                      </a:r>
                    </a:p>
                  </a:txBody>
                  <a:tcPr/>
                </a:tc>
                <a:tc>
                  <a:txBody>
                    <a:bodyPr/>
                    <a:lstStyle/>
                    <a:p>
                      <a:pPr algn="ctr"/>
                      <a:r>
                        <a:rPr lang="en-GB" dirty="0"/>
                        <a:t>0.734</a:t>
                      </a:r>
                    </a:p>
                  </a:txBody>
                  <a:tcPr/>
                </a:tc>
                <a:tc>
                  <a:txBody>
                    <a:bodyPr/>
                    <a:lstStyle/>
                    <a:p>
                      <a:pPr algn="ctr"/>
                      <a:r>
                        <a:rPr lang="en-GB" dirty="0"/>
                        <a:t>0.696</a:t>
                      </a:r>
                    </a:p>
                  </a:txBody>
                  <a:tcPr/>
                </a:tc>
                <a:tc>
                  <a:txBody>
                    <a:bodyPr/>
                    <a:lstStyle/>
                    <a:p>
                      <a:pPr algn="ctr"/>
                      <a:r>
                        <a:rPr lang="en-GB" dirty="0"/>
                        <a:t>0.681</a:t>
                      </a:r>
                    </a:p>
                  </a:txBody>
                  <a:tcPr/>
                </a:tc>
                <a:tc>
                  <a:txBody>
                    <a:bodyPr/>
                    <a:lstStyle/>
                    <a:p>
                      <a:pPr algn="ctr"/>
                      <a:r>
                        <a:rPr lang="en-GB" dirty="0"/>
                        <a:t>0.600</a:t>
                      </a:r>
                    </a:p>
                  </a:txBody>
                  <a:tcPr/>
                </a:tc>
                <a:tc>
                  <a:txBody>
                    <a:bodyPr/>
                    <a:lstStyle/>
                    <a:p>
                      <a:pPr algn="ctr"/>
                      <a:r>
                        <a:rPr lang="en-GB" dirty="0"/>
                        <a:t>0.479</a:t>
                      </a:r>
                    </a:p>
                  </a:txBody>
                  <a:tcPr/>
                </a:tc>
                <a:extLst>
                  <a:ext uri="{0D108BD9-81ED-4DB2-BD59-A6C34878D82A}">
                    <a16:rowId xmlns:a16="http://schemas.microsoft.com/office/drawing/2014/main" val="3963756801"/>
                  </a:ext>
                </a:extLst>
              </a:tr>
              <a:tr h="370840">
                <a:tc>
                  <a:txBody>
                    <a:bodyPr/>
                    <a:lstStyle/>
                    <a:p>
                      <a:r>
                        <a:rPr lang="en-GB" dirty="0"/>
                        <a:t>Inequality within countries</a:t>
                      </a:r>
                    </a:p>
                  </a:txBody>
                  <a:tcPr/>
                </a:tc>
                <a:tc>
                  <a:txBody>
                    <a:bodyPr/>
                    <a:lstStyle/>
                    <a:p>
                      <a:pPr algn="ctr"/>
                      <a:r>
                        <a:rPr lang="en-GB" dirty="0"/>
                        <a:t>0.215</a:t>
                      </a:r>
                    </a:p>
                  </a:txBody>
                  <a:tcPr/>
                </a:tc>
                <a:tc>
                  <a:txBody>
                    <a:bodyPr/>
                    <a:lstStyle/>
                    <a:p>
                      <a:pPr algn="ctr"/>
                      <a:r>
                        <a:rPr lang="en-GB" dirty="0"/>
                        <a:t>0.222</a:t>
                      </a:r>
                    </a:p>
                  </a:txBody>
                  <a:tcPr/>
                </a:tc>
                <a:tc>
                  <a:txBody>
                    <a:bodyPr/>
                    <a:lstStyle/>
                    <a:p>
                      <a:pPr algn="ctr"/>
                      <a:r>
                        <a:rPr lang="en-GB" dirty="0"/>
                        <a:t>0.222</a:t>
                      </a:r>
                    </a:p>
                  </a:txBody>
                  <a:tcPr/>
                </a:tc>
                <a:tc>
                  <a:txBody>
                    <a:bodyPr/>
                    <a:lstStyle/>
                    <a:p>
                      <a:pPr algn="ctr"/>
                      <a:r>
                        <a:rPr lang="en-GB" dirty="0"/>
                        <a:t>0.227</a:t>
                      </a:r>
                    </a:p>
                  </a:txBody>
                  <a:tcPr/>
                </a:tc>
                <a:tc>
                  <a:txBody>
                    <a:bodyPr/>
                    <a:lstStyle/>
                    <a:p>
                      <a:pPr algn="ctr"/>
                      <a:r>
                        <a:rPr lang="en-GB" dirty="0"/>
                        <a:t>0.244</a:t>
                      </a:r>
                    </a:p>
                  </a:txBody>
                  <a:tcPr/>
                </a:tc>
                <a:extLst>
                  <a:ext uri="{0D108BD9-81ED-4DB2-BD59-A6C34878D82A}">
                    <a16:rowId xmlns:a16="http://schemas.microsoft.com/office/drawing/2014/main" val="1318039112"/>
                  </a:ext>
                </a:extLst>
              </a:tr>
            </a:tbl>
          </a:graphicData>
        </a:graphic>
      </p:graphicFrame>
      <p:sp>
        <p:nvSpPr>
          <p:cNvPr id="5" name="TextBox 4">
            <a:extLst>
              <a:ext uri="{FF2B5EF4-FFF2-40B4-BE49-F238E27FC236}">
                <a16:creationId xmlns:a16="http://schemas.microsoft.com/office/drawing/2014/main" id="{D894E7D5-3352-6C43-916E-9F96795ED3F1}"/>
              </a:ext>
            </a:extLst>
          </p:cNvPr>
          <p:cNvSpPr txBox="1"/>
          <p:nvPr/>
        </p:nvSpPr>
        <p:spPr>
          <a:xfrm>
            <a:off x="370114" y="5116286"/>
            <a:ext cx="8207827" cy="338554"/>
          </a:xfrm>
          <a:prstGeom prst="rect">
            <a:avLst/>
          </a:prstGeom>
          <a:noFill/>
        </p:spPr>
        <p:txBody>
          <a:bodyPr wrap="square" rtlCol="0">
            <a:spAutoFit/>
          </a:bodyPr>
          <a:lstStyle/>
          <a:p>
            <a:r>
              <a:rPr lang="en-GB" sz="1600" dirty="0"/>
              <a:t>F. Bourguignon, </a:t>
            </a:r>
            <a:r>
              <a:rPr lang="en-GB" sz="1600" i="1" dirty="0"/>
              <a:t>The Globalisation of Inequality</a:t>
            </a:r>
            <a:r>
              <a:rPr lang="en-GB" sz="1600" dirty="0"/>
              <a:t>, Oxford University Press, Oxford, 2015, p. 42</a:t>
            </a:r>
          </a:p>
        </p:txBody>
      </p:sp>
    </p:spTree>
    <p:extLst>
      <p:ext uri="{BB962C8B-B14F-4D97-AF65-F5344CB8AC3E}">
        <p14:creationId xmlns:p14="http://schemas.microsoft.com/office/powerpoint/2010/main" val="394592236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821C-5FEA-BD4C-9380-9FA9516B5EF3}"/>
              </a:ext>
            </a:extLst>
          </p:cNvPr>
          <p:cNvSpPr>
            <a:spLocks noGrp="1"/>
          </p:cNvSpPr>
          <p:nvPr>
            <p:ph type="title"/>
          </p:nvPr>
        </p:nvSpPr>
        <p:spPr>
          <a:xfrm>
            <a:off x="47501" y="78734"/>
            <a:ext cx="9048997" cy="1325563"/>
          </a:xfrm>
        </p:spPr>
        <p:txBody>
          <a:bodyPr>
            <a:normAutofit/>
          </a:bodyPr>
          <a:lstStyle/>
          <a:p>
            <a:pPr algn="ctr"/>
            <a:r>
              <a:rPr lang="en-GB" sz="4000" b="1" dirty="0">
                <a:solidFill>
                  <a:srgbClr val="0070C0"/>
                </a:solidFill>
                <a:latin typeface="+mn-lt"/>
              </a:rPr>
              <a:t>Spending on higher education: 2015</a:t>
            </a:r>
            <a:br>
              <a:rPr lang="en-GB" sz="4000" b="1" dirty="0">
                <a:solidFill>
                  <a:srgbClr val="0070C0"/>
                </a:solidFill>
                <a:latin typeface="+mn-lt"/>
              </a:rPr>
            </a:br>
            <a:r>
              <a:rPr lang="en-GB" sz="2800" dirty="0">
                <a:latin typeface="+mn-lt"/>
              </a:rPr>
              <a:t>current USD, Purchasing Power Parity (UNESCO data)</a:t>
            </a:r>
          </a:p>
        </p:txBody>
      </p:sp>
      <p:graphicFrame>
        <p:nvGraphicFramePr>
          <p:cNvPr id="4" name="Content Placeholder 3">
            <a:extLst>
              <a:ext uri="{FF2B5EF4-FFF2-40B4-BE49-F238E27FC236}">
                <a16:creationId xmlns:a16="http://schemas.microsoft.com/office/drawing/2014/main" id="{77BC988A-00E5-FF45-822B-F78FF26F44B3}"/>
              </a:ext>
            </a:extLst>
          </p:cNvPr>
          <p:cNvGraphicFramePr>
            <a:graphicFrameLocks noGrp="1"/>
          </p:cNvGraphicFramePr>
          <p:nvPr>
            <p:ph idx="1"/>
            <p:extLst/>
          </p:nvPr>
        </p:nvGraphicFramePr>
        <p:xfrm>
          <a:off x="628648" y="1285544"/>
          <a:ext cx="8123464" cy="5400040"/>
        </p:xfrm>
        <a:graphic>
          <a:graphicData uri="http://schemas.openxmlformats.org/drawingml/2006/table">
            <a:tbl>
              <a:tblPr firstRow="1" bandRow="1">
                <a:tableStyleId>{5C22544A-7EE6-4342-B048-85BDC9FD1C3A}</a:tableStyleId>
              </a:tblPr>
              <a:tblGrid>
                <a:gridCol w="2494562">
                  <a:extLst>
                    <a:ext uri="{9D8B030D-6E8A-4147-A177-3AD203B41FA5}">
                      <a16:colId xmlns:a16="http://schemas.microsoft.com/office/drawing/2014/main" val="2719612504"/>
                    </a:ext>
                  </a:extLst>
                </a:gridCol>
                <a:gridCol w="1496291">
                  <a:extLst>
                    <a:ext uri="{9D8B030D-6E8A-4147-A177-3AD203B41FA5}">
                      <a16:colId xmlns:a16="http://schemas.microsoft.com/office/drawing/2014/main" val="2689677990"/>
                    </a:ext>
                  </a:extLst>
                </a:gridCol>
                <a:gridCol w="1425039">
                  <a:extLst>
                    <a:ext uri="{9D8B030D-6E8A-4147-A177-3AD203B41FA5}">
                      <a16:colId xmlns:a16="http://schemas.microsoft.com/office/drawing/2014/main" val="177486154"/>
                    </a:ext>
                  </a:extLst>
                </a:gridCol>
                <a:gridCol w="1294411">
                  <a:extLst>
                    <a:ext uri="{9D8B030D-6E8A-4147-A177-3AD203B41FA5}">
                      <a16:colId xmlns:a16="http://schemas.microsoft.com/office/drawing/2014/main" val="3910304025"/>
                    </a:ext>
                  </a:extLst>
                </a:gridCol>
                <a:gridCol w="1413161">
                  <a:extLst>
                    <a:ext uri="{9D8B030D-6E8A-4147-A177-3AD203B41FA5}">
                      <a16:colId xmlns:a16="http://schemas.microsoft.com/office/drawing/2014/main" val="4186737086"/>
                    </a:ext>
                  </a:extLst>
                </a:gridCol>
              </a:tblGrid>
              <a:tr h="403291">
                <a:tc>
                  <a:txBody>
                    <a:bodyPr/>
                    <a:lstStyle/>
                    <a:p>
                      <a:r>
                        <a:rPr lang="en-GB" sz="1600" dirty="0"/>
                        <a:t>country</a:t>
                      </a:r>
                    </a:p>
                  </a:txBody>
                  <a:tcPr/>
                </a:tc>
                <a:tc>
                  <a:txBody>
                    <a:bodyPr/>
                    <a:lstStyle/>
                    <a:p>
                      <a:pPr algn="ctr"/>
                      <a:r>
                        <a:rPr lang="en-GB" sz="1600" dirty="0"/>
                        <a:t>spending 2015 </a:t>
                      </a:r>
                    </a:p>
                    <a:p>
                      <a:pPr algn="ctr"/>
                      <a:r>
                        <a:rPr lang="en-GB" sz="1600" dirty="0"/>
                        <a:t>($s million)</a:t>
                      </a:r>
                    </a:p>
                  </a:txBody>
                  <a:tcPr/>
                </a:tc>
                <a:tc>
                  <a:txBody>
                    <a:bodyPr/>
                    <a:lstStyle/>
                    <a:p>
                      <a:pPr algn="ctr"/>
                      <a:r>
                        <a:rPr lang="en-GB" sz="1600" dirty="0"/>
                        <a:t>population 2015</a:t>
                      </a:r>
                    </a:p>
                  </a:txBody>
                  <a:tcPr/>
                </a:tc>
                <a:tc>
                  <a:txBody>
                    <a:bodyPr/>
                    <a:lstStyle/>
                    <a:p>
                      <a:pPr algn="ctr"/>
                      <a:r>
                        <a:rPr lang="en-GB" sz="1600" dirty="0"/>
                        <a:t>Top 50 </a:t>
                      </a:r>
                      <a:r>
                        <a:rPr lang="en-GB" sz="1600" dirty="0" err="1"/>
                        <a:t>unis</a:t>
                      </a:r>
                      <a:r>
                        <a:rPr lang="en-GB" sz="1600" dirty="0"/>
                        <a:t> </a:t>
                      </a:r>
                    </a:p>
                    <a:p>
                      <a:pPr algn="ctr"/>
                      <a:r>
                        <a:rPr lang="en-GB" sz="1600" dirty="0"/>
                        <a:t>ARWU 2016</a:t>
                      </a:r>
                    </a:p>
                  </a:txBody>
                  <a:tcPr/>
                </a:tc>
                <a:tc>
                  <a:txBody>
                    <a:bodyPr/>
                    <a:lstStyle/>
                    <a:p>
                      <a:pPr algn="ctr"/>
                      <a:r>
                        <a:rPr lang="en-GB" sz="1600" dirty="0"/>
                        <a:t>Top 500 </a:t>
                      </a:r>
                      <a:r>
                        <a:rPr lang="en-GB" sz="1600" dirty="0" err="1"/>
                        <a:t>unis</a:t>
                      </a:r>
                      <a:r>
                        <a:rPr lang="en-GB" sz="1600" dirty="0"/>
                        <a:t> </a:t>
                      </a:r>
                    </a:p>
                    <a:p>
                      <a:pPr algn="ctr"/>
                      <a:r>
                        <a:rPr lang="en-GB" sz="1600" dirty="0"/>
                        <a:t>ARWU 2016</a:t>
                      </a:r>
                    </a:p>
                  </a:txBody>
                  <a:tcPr/>
                </a:tc>
                <a:extLst>
                  <a:ext uri="{0D108BD9-81ED-4DB2-BD59-A6C34878D82A}">
                    <a16:rowId xmlns:a16="http://schemas.microsoft.com/office/drawing/2014/main" val="1171024334"/>
                  </a:ext>
                </a:extLst>
              </a:tr>
              <a:tr h="370840">
                <a:tc>
                  <a:txBody>
                    <a:bodyPr/>
                    <a:lstStyle/>
                    <a:p>
                      <a:r>
                        <a:rPr lang="en-GB" sz="1800" dirty="0"/>
                        <a:t>United States</a:t>
                      </a:r>
                    </a:p>
                  </a:txBody>
                  <a:tcPr/>
                </a:tc>
                <a:tc>
                  <a:txBody>
                    <a:bodyPr/>
                    <a:lstStyle/>
                    <a:p>
                      <a:pPr algn="ctr"/>
                      <a:r>
                        <a:rPr lang="en-GB" sz="1800" dirty="0"/>
                        <a:t>239,345</a:t>
                      </a:r>
                    </a:p>
                  </a:txBody>
                  <a:tcPr/>
                </a:tc>
                <a:tc>
                  <a:txBody>
                    <a:bodyPr/>
                    <a:lstStyle/>
                    <a:p>
                      <a:pPr algn="ctr"/>
                      <a:r>
                        <a:rPr lang="en-GB" sz="1800" dirty="0"/>
                        <a:t>  325.7</a:t>
                      </a:r>
                    </a:p>
                  </a:txBody>
                  <a:tcPr/>
                </a:tc>
                <a:tc>
                  <a:txBody>
                    <a:bodyPr/>
                    <a:lstStyle/>
                    <a:p>
                      <a:pPr algn="ctr"/>
                      <a:r>
                        <a:rPr lang="en-GB" dirty="0"/>
                        <a:t>31</a:t>
                      </a:r>
                    </a:p>
                  </a:txBody>
                  <a:tcPr/>
                </a:tc>
                <a:tc>
                  <a:txBody>
                    <a:bodyPr/>
                    <a:lstStyle/>
                    <a:p>
                      <a:pPr algn="ctr"/>
                      <a:r>
                        <a:rPr lang="en-GB" sz="1800" dirty="0"/>
                        <a:t>137</a:t>
                      </a:r>
                    </a:p>
                  </a:txBody>
                  <a:tcPr/>
                </a:tc>
                <a:extLst>
                  <a:ext uri="{0D108BD9-81ED-4DB2-BD59-A6C34878D82A}">
                    <a16:rowId xmlns:a16="http://schemas.microsoft.com/office/drawing/2014/main" val="2118360913"/>
                  </a:ext>
                </a:extLst>
              </a:tr>
              <a:tr h="370840">
                <a:tc>
                  <a:txBody>
                    <a:bodyPr/>
                    <a:lstStyle/>
                    <a:p>
                      <a:r>
                        <a:rPr lang="en-GB" sz="1800" dirty="0"/>
                        <a:t>China</a:t>
                      </a:r>
                    </a:p>
                  </a:txBody>
                  <a:tcPr/>
                </a:tc>
                <a:tc>
                  <a:txBody>
                    <a:bodyPr/>
                    <a:lstStyle/>
                    <a:p>
                      <a:pPr algn="ctr"/>
                      <a:r>
                        <a:rPr lang="en-GB" sz="1400" dirty="0"/>
                        <a:t>data </a:t>
                      </a:r>
                      <a:r>
                        <a:rPr lang="en-GB" sz="1400" dirty="0" err="1"/>
                        <a:t>n.a</a:t>
                      </a:r>
                      <a:r>
                        <a:rPr lang="en-GB" sz="1400" dirty="0"/>
                        <a:t>.</a:t>
                      </a:r>
                    </a:p>
                  </a:txBody>
                  <a:tcPr/>
                </a:tc>
                <a:tc>
                  <a:txBody>
                    <a:bodyPr/>
                    <a:lstStyle/>
                    <a:p>
                      <a:pPr algn="ctr"/>
                      <a:r>
                        <a:rPr lang="en-GB" sz="1800" dirty="0"/>
                        <a:t>1390.0</a:t>
                      </a:r>
                    </a:p>
                  </a:txBody>
                  <a:tcPr/>
                </a:tc>
                <a:tc>
                  <a:txBody>
                    <a:bodyPr/>
                    <a:lstStyle/>
                    <a:p>
                      <a:pPr algn="ctr"/>
                      <a:r>
                        <a:rPr lang="en-GB" dirty="0"/>
                        <a:t>  0</a:t>
                      </a:r>
                    </a:p>
                  </a:txBody>
                  <a:tcPr/>
                </a:tc>
                <a:tc>
                  <a:txBody>
                    <a:bodyPr/>
                    <a:lstStyle/>
                    <a:p>
                      <a:pPr algn="ctr"/>
                      <a:r>
                        <a:rPr lang="en-GB" sz="1800" dirty="0"/>
                        <a:t>  41</a:t>
                      </a:r>
                    </a:p>
                  </a:txBody>
                  <a:tcPr/>
                </a:tc>
                <a:extLst>
                  <a:ext uri="{0D108BD9-81ED-4DB2-BD59-A6C34878D82A}">
                    <a16:rowId xmlns:a16="http://schemas.microsoft.com/office/drawing/2014/main" val="3673908247"/>
                  </a:ext>
                </a:extLst>
              </a:tr>
              <a:tr h="370840">
                <a:tc>
                  <a:txBody>
                    <a:bodyPr/>
                    <a:lstStyle/>
                    <a:p>
                      <a:r>
                        <a:rPr lang="en-GB" sz="1800" dirty="0"/>
                        <a:t>Germany</a:t>
                      </a:r>
                    </a:p>
                  </a:txBody>
                  <a:tcPr/>
                </a:tc>
                <a:tc>
                  <a:txBody>
                    <a:bodyPr/>
                    <a:lstStyle/>
                    <a:p>
                      <a:pPr algn="ctr"/>
                      <a:r>
                        <a:rPr lang="en-GB" sz="1800" dirty="0"/>
                        <a:t>  48,781</a:t>
                      </a:r>
                    </a:p>
                  </a:txBody>
                  <a:tcPr/>
                </a:tc>
                <a:tc>
                  <a:txBody>
                    <a:bodyPr/>
                    <a:lstStyle/>
                    <a:p>
                      <a:pPr algn="ctr"/>
                      <a:r>
                        <a:rPr lang="en-GB" sz="1800" dirty="0"/>
                        <a:t>    82.5</a:t>
                      </a:r>
                    </a:p>
                  </a:txBody>
                  <a:tcPr/>
                </a:tc>
                <a:tc>
                  <a:txBody>
                    <a:bodyPr/>
                    <a:lstStyle/>
                    <a:p>
                      <a:pPr algn="ctr"/>
                      <a:r>
                        <a:rPr lang="en-GB" dirty="0"/>
                        <a:t>  2</a:t>
                      </a:r>
                    </a:p>
                  </a:txBody>
                  <a:tcPr/>
                </a:tc>
                <a:tc>
                  <a:txBody>
                    <a:bodyPr/>
                    <a:lstStyle/>
                    <a:p>
                      <a:pPr algn="ctr"/>
                      <a:r>
                        <a:rPr lang="en-GB" sz="1800" dirty="0"/>
                        <a:t>  38</a:t>
                      </a:r>
                    </a:p>
                  </a:txBody>
                  <a:tcPr/>
                </a:tc>
                <a:extLst>
                  <a:ext uri="{0D108BD9-81ED-4DB2-BD59-A6C34878D82A}">
                    <a16:rowId xmlns:a16="http://schemas.microsoft.com/office/drawing/2014/main" val="54350459"/>
                  </a:ext>
                </a:extLst>
              </a:tr>
              <a:tr h="370840">
                <a:tc>
                  <a:txBody>
                    <a:bodyPr/>
                    <a:lstStyle/>
                    <a:p>
                      <a:r>
                        <a:rPr lang="en-GB" sz="1800" dirty="0"/>
                        <a:t>Brazil</a:t>
                      </a:r>
                    </a:p>
                  </a:txBody>
                  <a:tcPr/>
                </a:tc>
                <a:tc>
                  <a:txBody>
                    <a:bodyPr/>
                    <a:lstStyle/>
                    <a:p>
                      <a:pPr algn="ctr"/>
                      <a:r>
                        <a:rPr lang="en-GB" sz="1800" dirty="0"/>
                        <a:t>  43,176</a:t>
                      </a:r>
                    </a:p>
                  </a:txBody>
                  <a:tcPr/>
                </a:tc>
                <a:tc>
                  <a:txBody>
                    <a:bodyPr/>
                    <a:lstStyle/>
                    <a:p>
                      <a:pPr algn="ctr"/>
                      <a:r>
                        <a:rPr lang="en-GB" sz="1800" dirty="0"/>
                        <a:t>  209.4</a:t>
                      </a:r>
                    </a:p>
                  </a:txBody>
                  <a:tcPr/>
                </a:tc>
                <a:tc>
                  <a:txBody>
                    <a:bodyPr/>
                    <a:lstStyle/>
                    <a:p>
                      <a:pPr algn="ctr"/>
                      <a:r>
                        <a:rPr lang="en-GB" dirty="0"/>
                        <a:t>  0</a:t>
                      </a:r>
                    </a:p>
                  </a:txBody>
                  <a:tcPr/>
                </a:tc>
                <a:tc>
                  <a:txBody>
                    <a:bodyPr/>
                    <a:lstStyle/>
                    <a:p>
                      <a:pPr algn="ctr"/>
                      <a:r>
                        <a:rPr lang="en-GB" sz="1800" dirty="0"/>
                        <a:t>    6</a:t>
                      </a:r>
                    </a:p>
                  </a:txBody>
                  <a:tcPr/>
                </a:tc>
                <a:extLst>
                  <a:ext uri="{0D108BD9-81ED-4DB2-BD59-A6C34878D82A}">
                    <a16:rowId xmlns:a16="http://schemas.microsoft.com/office/drawing/2014/main" val="3510116689"/>
                  </a:ext>
                </a:extLst>
              </a:tr>
              <a:tr h="370840">
                <a:tc>
                  <a:txBody>
                    <a:bodyPr/>
                    <a:lstStyle/>
                    <a:p>
                      <a:r>
                        <a:rPr lang="en-GB" sz="1800" dirty="0"/>
                        <a:t>Japan </a:t>
                      </a:r>
                      <a:r>
                        <a:rPr lang="en-GB" sz="1400" dirty="0"/>
                        <a:t>(2017 spending data)</a:t>
                      </a:r>
                    </a:p>
                  </a:txBody>
                  <a:tcPr/>
                </a:tc>
                <a:tc>
                  <a:txBody>
                    <a:bodyPr/>
                    <a:lstStyle/>
                    <a:p>
                      <a:pPr algn="ctr"/>
                      <a:r>
                        <a:rPr lang="en-GB" sz="1800" dirty="0"/>
                        <a:t>  33,817</a:t>
                      </a:r>
                    </a:p>
                  </a:txBody>
                  <a:tcPr/>
                </a:tc>
                <a:tc>
                  <a:txBody>
                    <a:bodyPr/>
                    <a:lstStyle/>
                    <a:p>
                      <a:pPr algn="ctr"/>
                      <a:r>
                        <a:rPr lang="en-GB" sz="1800" dirty="0"/>
                        <a:t>  128.0</a:t>
                      </a:r>
                    </a:p>
                  </a:txBody>
                  <a:tcPr/>
                </a:tc>
                <a:tc>
                  <a:txBody>
                    <a:bodyPr/>
                    <a:lstStyle/>
                    <a:p>
                      <a:pPr algn="ctr"/>
                      <a:r>
                        <a:rPr lang="en-GB" dirty="0"/>
                        <a:t>  2</a:t>
                      </a:r>
                    </a:p>
                  </a:txBody>
                  <a:tcPr/>
                </a:tc>
                <a:tc>
                  <a:txBody>
                    <a:bodyPr/>
                    <a:lstStyle/>
                    <a:p>
                      <a:pPr algn="ctr"/>
                      <a:r>
                        <a:rPr lang="en-GB" sz="1800" dirty="0"/>
                        <a:t>  16</a:t>
                      </a:r>
                    </a:p>
                  </a:txBody>
                  <a:tcPr/>
                </a:tc>
                <a:extLst>
                  <a:ext uri="{0D108BD9-81ED-4DB2-BD59-A6C34878D82A}">
                    <a16:rowId xmlns:a16="http://schemas.microsoft.com/office/drawing/2014/main" val="2039034761"/>
                  </a:ext>
                </a:extLst>
              </a:tr>
              <a:tr h="370840">
                <a:tc>
                  <a:txBody>
                    <a:bodyPr/>
                    <a:lstStyle/>
                    <a:p>
                      <a:r>
                        <a:rPr lang="en-GB" sz="1800" dirty="0"/>
                        <a:t>United Kingdom</a:t>
                      </a:r>
                    </a:p>
                  </a:txBody>
                  <a:tcPr/>
                </a:tc>
                <a:tc>
                  <a:txBody>
                    <a:bodyPr/>
                    <a:lstStyle/>
                    <a:p>
                      <a:pPr algn="ctr"/>
                      <a:r>
                        <a:rPr lang="en-GB" sz="1800" dirty="0"/>
                        <a:t>  33,802</a:t>
                      </a:r>
                    </a:p>
                  </a:txBody>
                  <a:tcPr/>
                </a:tc>
                <a:tc>
                  <a:txBody>
                    <a:bodyPr/>
                    <a:lstStyle/>
                    <a:p>
                      <a:pPr algn="ctr"/>
                      <a:r>
                        <a:rPr lang="en-GB" sz="1800" dirty="0"/>
                        <a:t>    61.4</a:t>
                      </a:r>
                    </a:p>
                  </a:txBody>
                  <a:tcPr/>
                </a:tc>
                <a:tc>
                  <a:txBody>
                    <a:bodyPr/>
                    <a:lstStyle/>
                    <a:p>
                      <a:pPr algn="ctr"/>
                      <a:r>
                        <a:rPr lang="en-GB" dirty="0"/>
                        <a:t>  7</a:t>
                      </a:r>
                    </a:p>
                  </a:txBody>
                  <a:tcPr/>
                </a:tc>
                <a:tc>
                  <a:txBody>
                    <a:bodyPr/>
                    <a:lstStyle/>
                    <a:p>
                      <a:pPr algn="ctr"/>
                      <a:r>
                        <a:rPr lang="en-GB" sz="1800" dirty="0"/>
                        <a:t>  37</a:t>
                      </a:r>
                    </a:p>
                  </a:txBody>
                  <a:tcPr/>
                </a:tc>
                <a:extLst>
                  <a:ext uri="{0D108BD9-81ED-4DB2-BD59-A6C34878D82A}">
                    <a16:rowId xmlns:a16="http://schemas.microsoft.com/office/drawing/2014/main" val="2526028240"/>
                  </a:ext>
                </a:extLst>
              </a:tr>
              <a:tr h="370840">
                <a:tc>
                  <a:txBody>
                    <a:bodyPr/>
                    <a:lstStyle/>
                    <a:p>
                      <a:r>
                        <a:rPr lang="en-GB" sz="1800" dirty="0"/>
                        <a:t>France</a:t>
                      </a:r>
                    </a:p>
                  </a:txBody>
                  <a:tcPr/>
                </a:tc>
                <a:tc>
                  <a:txBody>
                    <a:bodyPr/>
                    <a:lstStyle/>
                    <a:p>
                      <a:pPr algn="ctr"/>
                      <a:r>
                        <a:rPr lang="en-GB" sz="1800" dirty="0"/>
                        <a:t>  33,641</a:t>
                      </a:r>
                    </a:p>
                  </a:txBody>
                  <a:tcPr/>
                </a:tc>
                <a:tc>
                  <a:txBody>
                    <a:bodyPr/>
                    <a:lstStyle/>
                    <a:p>
                      <a:pPr algn="ctr"/>
                      <a:r>
                        <a:rPr lang="en-GB" sz="1800" dirty="0"/>
                        <a:t>    62.3</a:t>
                      </a:r>
                    </a:p>
                  </a:txBody>
                  <a:tcPr/>
                </a:tc>
                <a:tc>
                  <a:txBody>
                    <a:bodyPr/>
                    <a:lstStyle/>
                    <a:p>
                      <a:pPr algn="ctr"/>
                      <a:r>
                        <a:rPr lang="en-GB" dirty="0"/>
                        <a:t>  2</a:t>
                      </a:r>
                    </a:p>
                  </a:txBody>
                  <a:tcPr/>
                </a:tc>
                <a:tc>
                  <a:txBody>
                    <a:bodyPr/>
                    <a:lstStyle/>
                    <a:p>
                      <a:pPr algn="ctr"/>
                      <a:r>
                        <a:rPr lang="en-GB" sz="1800" dirty="0"/>
                        <a:t>  22</a:t>
                      </a:r>
                    </a:p>
                  </a:txBody>
                  <a:tcPr/>
                </a:tc>
                <a:extLst>
                  <a:ext uri="{0D108BD9-81ED-4DB2-BD59-A6C34878D82A}">
                    <a16:rowId xmlns:a16="http://schemas.microsoft.com/office/drawing/2014/main" val="3869939782"/>
                  </a:ext>
                </a:extLst>
              </a:tr>
              <a:tr h="370840">
                <a:tc>
                  <a:txBody>
                    <a:bodyPr/>
                    <a:lstStyle/>
                    <a:p>
                      <a:r>
                        <a:rPr lang="en-GB" sz="1800" dirty="0"/>
                        <a:t>Russia</a:t>
                      </a:r>
                    </a:p>
                  </a:txBody>
                  <a:tcPr/>
                </a:tc>
                <a:tc>
                  <a:txBody>
                    <a:bodyPr/>
                    <a:lstStyle/>
                    <a:p>
                      <a:pPr algn="ctr"/>
                      <a:r>
                        <a:rPr lang="en-GB" sz="1800" dirty="0"/>
                        <a:t>  29,253</a:t>
                      </a:r>
                    </a:p>
                  </a:txBody>
                  <a:tcPr/>
                </a:tc>
                <a:tc>
                  <a:txBody>
                    <a:bodyPr/>
                    <a:lstStyle/>
                    <a:p>
                      <a:pPr algn="ctr"/>
                      <a:r>
                        <a:rPr lang="en-GB" sz="1800" dirty="0"/>
                        <a:t>  136.7</a:t>
                      </a:r>
                    </a:p>
                  </a:txBody>
                  <a:tcPr/>
                </a:tc>
                <a:tc>
                  <a:txBody>
                    <a:bodyPr/>
                    <a:lstStyle/>
                    <a:p>
                      <a:pPr algn="ctr"/>
                      <a:r>
                        <a:rPr lang="en-GB" dirty="0"/>
                        <a:t>  0</a:t>
                      </a:r>
                    </a:p>
                  </a:txBody>
                  <a:tcPr/>
                </a:tc>
                <a:tc>
                  <a:txBody>
                    <a:bodyPr/>
                    <a:lstStyle/>
                    <a:p>
                      <a:pPr algn="ctr"/>
                      <a:r>
                        <a:rPr lang="en-GB" sz="1800" dirty="0"/>
                        <a:t>    3</a:t>
                      </a:r>
                    </a:p>
                  </a:txBody>
                  <a:tcPr/>
                </a:tc>
                <a:extLst>
                  <a:ext uri="{0D108BD9-81ED-4DB2-BD59-A6C34878D82A}">
                    <a16:rowId xmlns:a16="http://schemas.microsoft.com/office/drawing/2014/main" val="3252235492"/>
                  </a:ext>
                </a:extLst>
              </a:tr>
              <a:tr h="370840">
                <a:tc>
                  <a:txBody>
                    <a:bodyPr/>
                    <a:lstStyle/>
                    <a:p>
                      <a:r>
                        <a:rPr lang="en-GB" sz="1800" dirty="0"/>
                        <a:t>Turkey</a:t>
                      </a:r>
                    </a:p>
                  </a:txBody>
                  <a:tcPr/>
                </a:tc>
                <a:tc>
                  <a:txBody>
                    <a:bodyPr/>
                    <a:lstStyle/>
                    <a:p>
                      <a:pPr algn="ctr"/>
                      <a:r>
                        <a:rPr lang="en-GB" sz="1800" dirty="0"/>
                        <a:t>  28,858</a:t>
                      </a:r>
                    </a:p>
                  </a:txBody>
                  <a:tcPr/>
                </a:tc>
                <a:tc>
                  <a:txBody>
                    <a:bodyPr/>
                    <a:lstStyle/>
                    <a:p>
                      <a:pPr algn="ctr"/>
                      <a:r>
                        <a:rPr lang="en-GB" sz="1800" dirty="0"/>
                        <a:t>    82.6</a:t>
                      </a:r>
                    </a:p>
                  </a:txBody>
                  <a:tcPr/>
                </a:tc>
                <a:tc>
                  <a:txBody>
                    <a:bodyPr/>
                    <a:lstStyle/>
                    <a:p>
                      <a:pPr algn="ctr"/>
                      <a:r>
                        <a:rPr lang="en-GB" dirty="0"/>
                        <a:t>  0</a:t>
                      </a:r>
                    </a:p>
                  </a:txBody>
                  <a:tcPr/>
                </a:tc>
                <a:tc>
                  <a:txBody>
                    <a:bodyPr/>
                    <a:lstStyle/>
                    <a:p>
                      <a:pPr algn="ctr"/>
                      <a:r>
                        <a:rPr lang="en-GB" sz="1800" dirty="0"/>
                        <a:t>    1</a:t>
                      </a:r>
                    </a:p>
                  </a:txBody>
                  <a:tcPr/>
                </a:tc>
                <a:extLst>
                  <a:ext uri="{0D108BD9-81ED-4DB2-BD59-A6C34878D82A}">
                    <a16:rowId xmlns:a16="http://schemas.microsoft.com/office/drawing/2014/main" val="841613272"/>
                  </a:ext>
                </a:extLst>
              </a:tr>
              <a:tr h="370840">
                <a:tc>
                  <a:txBody>
                    <a:bodyPr/>
                    <a:lstStyle/>
                    <a:p>
                      <a:r>
                        <a:rPr lang="en-GB" sz="1800" dirty="0"/>
                        <a:t>Canada</a:t>
                      </a:r>
                    </a:p>
                  </a:txBody>
                  <a:tcPr/>
                </a:tc>
                <a:tc>
                  <a:txBody>
                    <a:bodyPr/>
                    <a:lstStyle/>
                    <a:p>
                      <a:pPr algn="ctr"/>
                      <a:r>
                        <a:rPr lang="en-GB" sz="1800" dirty="0"/>
                        <a:t>  26,369</a:t>
                      </a:r>
                    </a:p>
                  </a:txBody>
                  <a:tcPr/>
                </a:tc>
                <a:tc>
                  <a:txBody>
                    <a:bodyPr/>
                    <a:lstStyle/>
                    <a:p>
                      <a:pPr algn="ctr"/>
                      <a:r>
                        <a:rPr lang="en-GB" sz="1800" dirty="0"/>
                        <a:t>    35.1</a:t>
                      </a:r>
                    </a:p>
                  </a:txBody>
                  <a:tcPr/>
                </a:tc>
                <a:tc>
                  <a:txBody>
                    <a:bodyPr/>
                    <a:lstStyle/>
                    <a:p>
                      <a:pPr algn="ctr"/>
                      <a:r>
                        <a:rPr lang="en-GB" dirty="0"/>
                        <a:t>  2</a:t>
                      </a:r>
                    </a:p>
                  </a:txBody>
                  <a:tcPr/>
                </a:tc>
                <a:tc>
                  <a:txBody>
                    <a:bodyPr/>
                    <a:lstStyle/>
                    <a:p>
                      <a:pPr algn="ctr"/>
                      <a:r>
                        <a:rPr lang="en-GB" sz="1800" dirty="0"/>
                        <a:t>  19</a:t>
                      </a:r>
                    </a:p>
                  </a:txBody>
                  <a:tcPr/>
                </a:tc>
                <a:extLst>
                  <a:ext uri="{0D108BD9-81ED-4DB2-BD59-A6C34878D82A}">
                    <a16:rowId xmlns:a16="http://schemas.microsoft.com/office/drawing/2014/main" val="3534771359"/>
                  </a:ext>
                </a:extLst>
              </a:tr>
              <a:tr h="370840">
                <a:tc>
                  <a:txBody>
                    <a:bodyPr/>
                    <a:lstStyle/>
                    <a:p>
                      <a:r>
                        <a:rPr lang="en-GB" sz="1800" dirty="0"/>
                        <a:t>Mexico</a:t>
                      </a:r>
                    </a:p>
                  </a:txBody>
                  <a:tcPr/>
                </a:tc>
                <a:tc>
                  <a:txBody>
                    <a:bodyPr/>
                    <a:lstStyle/>
                    <a:p>
                      <a:pPr algn="ctr"/>
                      <a:r>
                        <a:rPr lang="en-GB" sz="1800" dirty="0"/>
                        <a:t>  24,420</a:t>
                      </a:r>
                    </a:p>
                  </a:txBody>
                  <a:tcPr/>
                </a:tc>
                <a:tc>
                  <a:txBody>
                    <a:bodyPr/>
                    <a:lstStyle/>
                    <a:p>
                      <a:pPr algn="ctr"/>
                      <a:r>
                        <a:rPr lang="en-GB" sz="1800" dirty="0"/>
                        <a:t>  119.1</a:t>
                      </a:r>
                    </a:p>
                  </a:txBody>
                  <a:tcPr/>
                </a:tc>
                <a:tc>
                  <a:txBody>
                    <a:bodyPr/>
                    <a:lstStyle/>
                    <a:p>
                      <a:pPr algn="ctr"/>
                      <a:r>
                        <a:rPr lang="en-GB" dirty="0"/>
                        <a:t>  0</a:t>
                      </a:r>
                    </a:p>
                  </a:txBody>
                  <a:tcPr/>
                </a:tc>
                <a:tc>
                  <a:txBody>
                    <a:bodyPr/>
                    <a:lstStyle/>
                    <a:p>
                      <a:pPr algn="ctr"/>
                      <a:r>
                        <a:rPr lang="en-GB" sz="1800" dirty="0"/>
                        <a:t>    1</a:t>
                      </a:r>
                    </a:p>
                  </a:txBody>
                  <a:tcPr/>
                </a:tc>
                <a:extLst>
                  <a:ext uri="{0D108BD9-81ED-4DB2-BD59-A6C34878D82A}">
                    <a16:rowId xmlns:a16="http://schemas.microsoft.com/office/drawing/2014/main" val="351606692"/>
                  </a:ext>
                </a:extLst>
              </a:tr>
              <a:tr h="370840">
                <a:tc>
                  <a:txBody>
                    <a:bodyPr/>
                    <a:lstStyle/>
                    <a:p>
                      <a:r>
                        <a:rPr lang="en-GB" sz="1800" dirty="0"/>
                        <a:t>South Korea</a:t>
                      </a:r>
                    </a:p>
                  </a:txBody>
                  <a:tcPr/>
                </a:tc>
                <a:tc>
                  <a:txBody>
                    <a:bodyPr/>
                    <a:lstStyle/>
                    <a:p>
                      <a:pPr algn="ctr"/>
                      <a:r>
                        <a:rPr lang="en-GB" sz="1800" dirty="0"/>
                        <a:t>  16,964</a:t>
                      </a:r>
                    </a:p>
                  </a:txBody>
                  <a:tcPr/>
                </a:tc>
                <a:tc>
                  <a:txBody>
                    <a:bodyPr/>
                    <a:lstStyle/>
                    <a:p>
                      <a:pPr algn="ctr"/>
                      <a:r>
                        <a:rPr lang="en-GB" sz="1800" dirty="0"/>
                        <a:t>    49.1</a:t>
                      </a:r>
                    </a:p>
                  </a:txBody>
                  <a:tcPr/>
                </a:tc>
                <a:tc>
                  <a:txBody>
                    <a:bodyPr/>
                    <a:lstStyle/>
                    <a:p>
                      <a:pPr algn="ctr"/>
                      <a:r>
                        <a:rPr lang="en-GB" dirty="0"/>
                        <a:t>  0</a:t>
                      </a:r>
                    </a:p>
                  </a:txBody>
                  <a:tcPr/>
                </a:tc>
                <a:tc>
                  <a:txBody>
                    <a:bodyPr/>
                    <a:lstStyle/>
                    <a:p>
                      <a:pPr algn="ctr"/>
                      <a:r>
                        <a:rPr lang="en-GB" sz="1800" dirty="0"/>
                        <a:t>  11</a:t>
                      </a:r>
                    </a:p>
                  </a:txBody>
                  <a:tcPr/>
                </a:tc>
                <a:extLst>
                  <a:ext uri="{0D108BD9-81ED-4DB2-BD59-A6C34878D82A}">
                    <a16:rowId xmlns:a16="http://schemas.microsoft.com/office/drawing/2014/main" val="1370317168"/>
                  </a:ext>
                </a:extLst>
              </a:tr>
              <a:tr h="370840">
                <a:tc>
                  <a:txBody>
                    <a:bodyPr/>
                    <a:lstStyle/>
                    <a:p>
                      <a:r>
                        <a:rPr lang="en-GB" sz="1800" dirty="0"/>
                        <a:t>Australia</a:t>
                      </a:r>
                    </a:p>
                  </a:txBody>
                  <a:tcPr/>
                </a:tc>
                <a:tc>
                  <a:txBody>
                    <a:bodyPr/>
                    <a:lstStyle/>
                    <a:p>
                      <a:pPr algn="ctr"/>
                      <a:r>
                        <a:rPr lang="en-GB" sz="1800" dirty="0"/>
                        <a:t>  16,928</a:t>
                      </a:r>
                    </a:p>
                  </a:txBody>
                  <a:tcPr/>
                </a:tc>
                <a:tc>
                  <a:txBody>
                    <a:bodyPr/>
                    <a:lstStyle/>
                    <a:p>
                      <a:pPr algn="ctr"/>
                      <a:r>
                        <a:rPr lang="en-GB" sz="1800" dirty="0"/>
                        <a:t>    22.3</a:t>
                      </a:r>
                    </a:p>
                  </a:txBody>
                  <a:tcPr/>
                </a:tc>
                <a:tc>
                  <a:txBody>
                    <a:bodyPr/>
                    <a:lstStyle/>
                    <a:p>
                      <a:pPr algn="ctr"/>
                      <a:r>
                        <a:rPr lang="en-GB" dirty="0"/>
                        <a:t>  1</a:t>
                      </a:r>
                    </a:p>
                  </a:txBody>
                  <a:tcPr/>
                </a:tc>
                <a:tc>
                  <a:txBody>
                    <a:bodyPr/>
                    <a:lstStyle/>
                    <a:p>
                      <a:pPr algn="ctr"/>
                      <a:r>
                        <a:rPr lang="en-GB" sz="1800" dirty="0"/>
                        <a:t>  23</a:t>
                      </a:r>
                    </a:p>
                  </a:txBody>
                  <a:tcPr/>
                </a:tc>
                <a:extLst>
                  <a:ext uri="{0D108BD9-81ED-4DB2-BD59-A6C34878D82A}">
                    <a16:rowId xmlns:a16="http://schemas.microsoft.com/office/drawing/2014/main" val="3709400127"/>
                  </a:ext>
                </a:extLst>
              </a:tr>
            </a:tbl>
          </a:graphicData>
        </a:graphic>
      </p:graphicFrame>
    </p:spTree>
    <p:extLst>
      <p:ext uri="{BB962C8B-B14F-4D97-AF65-F5344CB8AC3E}">
        <p14:creationId xmlns:p14="http://schemas.microsoft.com/office/powerpoint/2010/main" val="294465612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E1F9-F070-1B40-92C6-A01585221E3D}"/>
              </a:ext>
            </a:extLst>
          </p:cNvPr>
          <p:cNvSpPr>
            <a:spLocks noGrp="1"/>
          </p:cNvSpPr>
          <p:nvPr>
            <p:ph type="title"/>
          </p:nvPr>
        </p:nvSpPr>
        <p:spPr>
          <a:xfrm>
            <a:off x="1" y="365126"/>
            <a:ext cx="8882742" cy="1325563"/>
          </a:xfrm>
        </p:spPr>
        <p:txBody>
          <a:bodyPr>
            <a:normAutofit/>
          </a:bodyPr>
          <a:lstStyle/>
          <a:p>
            <a:pPr algn="ctr"/>
            <a:r>
              <a:rPr lang="en-GB" sz="4000" b="1" dirty="0">
                <a:solidFill>
                  <a:srgbClr val="0070C0"/>
                </a:solidFill>
                <a:latin typeface="+mn-lt"/>
              </a:rPr>
              <a:t>Common worldwide policy imperatives in post-school education</a:t>
            </a:r>
          </a:p>
        </p:txBody>
      </p:sp>
      <p:sp>
        <p:nvSpPr>
          <p:cNvPr id="3" name="Content Placeholder 2">
            <a:extLst>
              <a:ext uri="{FF2B5EF4-FFF2-40B4-BE49-F238E27FC236}">
                <a16:creationId xmlns:a16="http://schemas.microsoft.com/office/drawing/2014/main" id="{FC0B3F61-CA2B-1749-A115-DBDC4F677194}"/>
              </a:ext>
            </a:extLst>
          </p:cNvPr>
          <p:cNvSpPr>
            <a:spLocks noGrp="1"/>
          </p:cNvSpPr>
          <p:nvPr>
            <p:ph idx="1"/>
          </p:nvPr>
        </p:nvSpPr>
        <p:spPr>
          <a:xfrm>
            <a:off x="628649" y="1825625"/>
            <a:ext cx="8254093" cy="4351338"/>
          </a:xfrm>
        </p:spPr>
        <p:txBody>
          <a:bodyPr>
            <a:normAutofit/>
          </a:bodyPr>
          <a:lstStyle/>
          <a:p>
            <a:r>
              <a:rPr lang="en-GB" dirty="0"/>
              <a:t>Access and participation (focus on social mobility?)</a:t>
            </a:r>
          </a:p>
          <a:p>
            <a:r>
              <a:rPr lang="en-GB" dirty="0"/>
              <a:t>Employability of graduates</a:t>
            </a:r>
          </a:p>
          <a:p>
            <a:r>
              <a:rPr lang="en-GB" dirty="0"/>
              <a:t>Relations with communities, stakeholders</a:t>
            </a:r>
          </a:p>
          <a:p>
            <a:r>
              <a:rPr lang="en-GB" dirty="0"/>
              <a:t>Competition between institutions (not all countries)</a:t>
            </a:r>
          </a:p>
          <a:p>
            <a:r>
              <a:rPr lang="en-GB" dirty="0"/>
              <a:t>Expanding role of research</a:t>
            </a:r>
          </a:p>
          <a:p>
            <a:r>
              <a:rPr lang="en-GB" dirty="0"/>
              <a:t>Focus on student satisfaction / growth of fee charging</a:t>
            </a:r>
          </a:p>
          <a:p>
            <a:r>
              <a:rPr lang="en-GB" dirty="0"/>
              <a:t>Value for money</a:t>
            </a:r>
          </a:p>
          <a:p>
            <a:r>
              <a:rPr lang="en-GB" dirty="0"/>
              <a:t>Focus on non-university education (not all countries)</a:t>
            </a:r>
          </a:p>
          <a:p>
            <a:endParaRPr lang="en-GB" dirty="0"/>
          </a:p>
        </p:txBody>
      </p:sp>
    </p:spTree>
    <p:extLst>
      <p:ext uri="{BB962C8B-B14F-4D97-AF65-F5344CB8AC3E}">
        <p14:creationId xmlns:p14="http://schemas.microsoft.com/office/powerpoint/2010/main" val="27081213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218-C33D-2E4E-82BE-420D6C417041}"/>
              </a:ext>
            </a:extLst>
          </p:cNvPr>
          <p:cNvSpPr>
            <a:spLocks noGrp="1"/>
          </p:cNvSpPr>
          <p:nvPr>
            <p:ph type="title"/>
          </p:nvPr>
        </p:nvSpPr>
        <p:spPr>
          <a:xfrm>
            <a:off x="771153" y="1362653"/>
            <a:ext cx="7886700" cy="1325563"/>
          </a:xfrm>
        </p:spPr>
        <p:txBody>
          <a:bodyPr>
            <a:normAutofit/>
          </a:bodyPr>
          <a:lstStyle/>
          <a:p>
            <a:pPr algn="ctr"/>
            <a:r>
              <a:rPr lang="en-GB" sz="4000" dirty="0">
                <a:solidFill>
                  <a:srgbClr val="FF0000"/>
                </a:solidFill>
              </a:rPr>
              <a:t>PARTICIPATION</a:t>
            </a:r>
          </a:p>
        </p:txBody>
      </p:sp>
    </p:spTree>
    <p:extLst>
      <p:ext uri="{BB962C8B-B14F-4D97-AF65-F5344CB8AC3E}">
        <p14:creationId xmlns:p14="http://schemas.microsoft.com/office/powerpoint/2010/main" val="28837920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144000" cy="1828800"/>
          </a:xfrm>
        </p:spPr>
        <p:txBody>
          <a:bodyPr>
            <a:normAutofit fontScale="90000"/>
          </a:bodyPr>
          <a:lstStyle/>
          <a:p>
            <a:pPr algn="ctr"/>
            <a:r>
              <a:rPr lang="en-GB" sz="4000" b="1" dirty="0">
                <a:solidFill>
                  <a:srgbClr val="0070C0"/>
                </a:solidFill>
                <a:latin typeface="+mn-lt"/>
                <a:ea typeface="Georgia" charset="0"/>
                <a:cs typeface="Georgia" charset="0"/>
              </a:rPr>
              <a:t>World growth of tertiary education: 1970-2017</a:t>
            </a:r>
            <a:br>
              <a:rPr lang="en-GB" sz="4000" b="1" dirty="0">
                <a:solidFill>
                  <a:srgbClr val="0070C0"/>
                </a:solidFill>
                <a:latin typeface="+mn-lt"/>
                <a:ea typeface="Georgia" charset="0"/>
                <a:cs typeface="Georgia" charset="0"/>
              </a:rPr>
            </a:br>
            <a:r>
              <a:rPr lang="en-GB" sz="3100" dirty="0">
                <a:ea typeface="Georgia" charset="0"/>
                <a:cs typeface="Georgia" charset="0"/>
              </a:rPr>
              <a:t>1970 = 1.0.  World Bank/UNESCO data</a:t>
            </a:r>
            <a:br>
              <a:rPr lang="en-GB" sz="3100" dirty="0">
                <a:ea typeface="Georgia" charset="0"/>
                <a:cs typeface="Georgia" charset="0"/>
              </a:rPr>
            </a:br>
            <a:r>
              <a:rPr lang="en-GB" sz="3100" dirty="0">
                <a:ea typeface="Georgia" charset="0"/>
                <a:cs typeface="Georgia" charset="0"/>
              </a:rPr>
              <a:t>Four </a:t>
            </a:r>
            <a:r>
              <a:rPr lang="en-GB" sz="2800" dirty="0">
                <a:ea typeface="Georgia" charset="0"/>
                <a:cs typeface="Georgia" charset="0"/>
              </a:rPr>
              <a:t>fifths of tertiary enrolments are in degree programmes </a:t>
            </a:r>
            <a:endParaRPr lang="en-US" sz="2800" dirty="0">
              <a:ea typeface="Georgia" charset="0"/>
              <a:cs typeface="Georg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605502"/>
              </p:ext>
            </p:extLst>
          </p:nvPr>
        </p:nvGraphicFramePr>
        <p:xfrm>
          <a:off x="465605" y="1943099"/>
          <a:ext cx="8378358" cy="4672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6167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41324" cy="1155578"/>
          </a:xfrm>
        </p:spPr>
        <p:txBody>
          <a:bodyPr>
            <a:normAutofit/>
          </a:bodyPr>
          <a:lstStyle/>
          <a:p>
            <a:pPr algn="ctr"/>
            <a:r>
              <a:rPr lang="en-US" sz="3600" b="1" dirty="0">
                <a:solidFill>
                  <a:srgbClr val="0070C0"/>
                </a:solidFill>
                <a:latin typeface="+mn-lt"/>
                <a:ea typeface="Georgia" charset="0"/>
                <a:cs typeface="Georgia" charset="0"/>
              </a:rPr>
              <a:t>World regional Gross Tertiary Enrolment Ratios (%): 1970, 1990, 2010 and 2017</a:t>
            </a:r>
          </a:p>
        </p:txBody>
      </p:sp>
      <p:graphicFrame>
        <p:nvGraphicFramePr>
          <p:cNvPr id="4" name="Content Placeholder 3"/>
          <p:cNvGraphicFramePr>
            <a:graphicFrameLocks noGrp="1"/>
          </p:cNvGraphicFramePr>
          <p:nvPr>
            <p:ph idx="1"/>
            <p:extLst/>
          </p:nvPr>
        </p:nvGraphicFramePr>
        <p:xfrm>
          <a:off x="339968" y="1659547"/>
          <a:ext cx="8538885" cy="5108426"/>
        </p:xfrm>
        <a:graphic>
          <a:graphicData uri="http://schemas.openxmlformats.org/drawingml/2006/table">
            <a:tbl>
              <a:tblPr firstRow="1" bandRow="1">
                <a:tableStyleId>{FABFCF23-3B69-468F-B69F-88F6DE6A72F2}</a:tableStyleId>
              </a:tblPr>
              <a:tblGrid>
                <a:gridCol w="3299117">
                  <a:extLst>
                    <a:ext uri="{9D8B030D-6E8A-4147-A177-3AD203B41FA5}">
                      <a16:colId xmlns:a16="http://schemas.microsoft.com/office/drawing/2014/main" val="20000"/>
                    </a:ext>
                  </a:extLst>
                </a:gridCol>
                <a:gridCol w="1152604">
                  <a:extLst>
                    <a:ext uri="{9D8B030D-6E8A-4147-A177-3AD203B41FA5}">
                      <a16:colId xmlns:a16="http://schemas.microsoft.com/office/drawing/2014/main" val="20001"/>
                    </a:ext>
                  </a:extLst>
                </a:gridCol>
                <a:gridCol w="1189925">
                  <a:extLst>
                    <a:ext uri="{9D8B030D-6E8A-4147-A177-3AD203B41FA5}">
                      <a16:colId xmlns:a16="http://schemas.microsoft.com/office/drawing/2014/main" val="20002"/>
                    </a:ext>
                  </a:extLst>
                </a:gridCol>
                <a:gridCol w="1028097">
                  <a:extLst>
                    <a:ext uri="{9D8B030D-6E8A-4147-A177-3AD203B41FA5}">
                      <a16:colId xmlns:a16="http://schemas.microsoft.com/office/drawing/2014/main" val="20003"/>
                    </a:ext>
                  </a:extLst>
                </a:gridCol>
                <a:gridCol w="1869142">
                  <a:extLst>
                    <a:ext uri="{9D8B030D-6E8A-4147-A177-3AD203B41FA5}">
                      <a16:colId xmlns:a16="http://schemas.microsoft.com/office/drawing/2014/main" val="20004"/>
                    </a:ext>
                  </a:extLst>
                </a:gridCol>
              </a:tblGrid>
              <a:tr h="426520">
                <a:tc>
                  <a:txBody>
                    <a:bodyPr/>
                    <a:lstStyle/>
                    <a:p>
                      <a:endParaRPr lang="en-US" sz="1600" dirty="0">
                        <a:latin typeface="+mn-lt"/>
                        <a:ea typeface="Georgia" charset="0"/>
                        <a:cs typeface="Georgia" charset="0"/>
                      </a:endParaRPr>
                    </a:p>
                  </a:txBody>
                  <a:tcPr/>
                </a:tc>
                <a:tc>
                  <a:txBody>
                    <a:bodyPr/>
                    <a:lstStyle/>
                    <a:p>
                      <a:pPr algn="ctr">
                        <a:spcAft>
                          <a:spcPts val="0"/>
                        </a:spcAft>
                      </a:pPr>
                      <a:r>
                        <a:rPr lang="en-US" sz="1800" dirty="0">
                          <a:effectLst/>
                        </a:rPr>
                        <a:t>1970 (%)</a:t>
                      </a:r>
                      <a:endParaRPr lang="en-GB" sz="1800" dirty="0">
                        <a:effectLst/>
                        <a:latin typeface="+mn-lt"/>
                        <a:ea typeface="Georgia" charset="0"/>
                        <a:cs typeface="Georgia" charset="0"/>
                      </a:endParaRPr>
                    </a:p>
                  </a:txBody>
                  <a:tcPr marL="68580" marR="68580" marT="0" marB="0"/>
                </a:tc>
                <a:tc>
                  <a:txBody>
                    <a:bodyPr/>
                    <a:lstStyle/>
                    <a:p>
                      <a:pPr algn="ctr">
                        <a:spcAft>
                          <a:spcPts val="0"/>
                        </a:spcAft>
                      </a:pPr>
                      <a:r>
                        <a:rPr lang="en-US" sz="1800" dirty="0">
                          <a:effectLst/>
                        </a:rPr>
                        <a:t>1990 (%)</a:t>
                      </a:r>
                      <a:endParaRPr lang="en-GB" sz="1800" dirty="0">
                        <a:effectLst/>
                        <a:latin typeface="+mn-lt"/>
                        <a:ea typeface="Georgia" charset="0"/>
                        <a:cs typeface="Georgia" charset="0"/>
                      </a:endParaRPr>
                    </a:p>
                  </a:txBody>
                  <a:tcPr marL="68580" marR="68580" marT="0" marB="0"/>
                </a:tc>
                <a:tc>
                  <a:txBody>
                    <a:bodyPr/>
                    <a:lstStyle/>
                    <a:p>
                      <a:pPr algn="ctr">
                        <a:spcAft>
                          <a:spcPts val="0"/>
                        </a:spcAft>
                      </a:pPr>
                      <a:r>
                        <a:rPr lang="en-US" sz="1800" dirty="0">
                          <a:effectLst/>
                        </a:rPr>
                        <a:t>2010 (%)</a:t>
                      </a:r>
                      <a:endParaRPr lang="en-GB" sz="1800" dirty="0">
                        <a:effectLst/>
                        <a:latin typeface="+mn-lt"/>
                        <a:ea typeface="Georgia" charset="0"/>
                        <a:cs typeface="Georgia" charset="0"/>
                      </a:endParaRPr>
                    </a:p>
                  </a:txBody>
                  <a:tcPr marL="68580" marR="68580" marT="0" marB="0"/>
                </a:tc>
                <a:tc>
                  <a:txBody>
                    <a:bodyPr/>
                    <a:lstStyle/>
                    <a:p>
                      <a:pPr algn="ctr">
                        <a:spcAft>
                          <a:spcPts val="0"/>
                        </a:spcAft>
                      </a:pPr>
                      <a:r>
                        <a:rPr lang="en-US" sz="1800" dirty="0">
                          <a:effectLst/>
                        </a:rPr>
                        <a:t>2017 (%)</a:t>
                      </a:r>
                      <a:endParaRPr lang="en-GB" sz="1800" dirty="0">
                        <a:solidFill>
                          <a:schemeClr val="bg1">
                            <a:lumMod val="85000"/>
                          </a:schemeClr>
                        </a:solidFill>
                        <a:effectLst/>
                        <a:latin typeface="+mn-lt"/>
                        <a:ea typeface="Georgia" charset="0"/>
                        <a:cs typeface="Georgia" charset="0"/>
                      </a:endParaRPr>
                    </a:p>
                  </a:txBody>
                  <a:tcPr marL="68580" marR="68580" marT="0" marB="0"/>
                </a:tc>
                <a:extLst>
                  <a:ext uri="{0D108BD9-81ED-4DB2-BD59-A6C34878D82A}">
                    <a16:rowId xmlns:a16="http://schemas.microsoft.com/office/drawing/2014/main" val="10000"/>
                  </a:ext>
                </a:extLst>
              </a:tr>
              <a:tr h="600933">
                <a:tc>
                  <a:txBody>
                    <a:bodyPr/>
                    <a:lstStyle/>
                    <a:p>
                      <a:pPr>
                        <a:spcAft>
                          <a:spcPts val="0"/>
                        </a:spcAft>
                      </a:pPr>
                      <a:r>
                        <a:rPr lang="en-US" sz="1800" dirty="0">
                          <a:effectLst/>
                        </a:rPr>
                        <a:t>World</a:t>
                      </a:r>
                      <a:endParaRPr lang="en-GB" sz="1800" dirty="0">
                        <a:effectLst/>
                      </a:endParaRPr>
                    </a:p>
                    <a:p>
                      <a:pPr>
                        <a:spcAft>
                          <a:spcPts val="0"/>
                        </a:spcAft>
                      </a:pPr>
                      <a:r>
                        <a:rPr lang="en-US" sz="1800" dirty="0">
                          <a:effectLst/>
                        </a:rPr>
                        <a:t> </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10.1</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13.6</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29.4</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37.9</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1"/>
                  </a:ext>
                </a:extLst>
              </a:tr>
              <a:tr h="676686">
                <a:tc>
                  <a:txBody>
                    <a:bodyPr/>
                    <a:lstStyle/>
                    <a:p>
                      <a:pPr>
                        <a:spcAft>
                          <a:spcPts val="0"/>
                        </a:spcAft>
                      </a:pPr>
                      <a:r>
                        <a:rPr lang="en-US" sz="1800" dirty="0">
                          <a:effectLst/>
                        </a:rPr>
                        <a:t>North America/</a:t>
                      </a:r>
                      <a:r>
                        <a:rPr lang="en-US" sz="1800" baseline="0" dirty="0">
                          <a:effectLst/>
                        </a:rPr>
                        <a:t> </a:t>
                      </a:r>
                      <a:r>
                        <a:rPr lang="en-US" sz="1800" dirty="0">
                          <a:effectLst/>
                        </a:rPr>
                        <a:t>W. Europe</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30.6</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48.8</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76.7</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78.4</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2"/>
                  </a:ext>
                </a:extLst>
              </a:tr>
              <a:tr h="426520">
                <a:tc>
                  <a:txBody>
                    <a:bodyPr/>
                    <a:lstStyle/>
                    <a:p>
                      <a:pPr>
                        <a:spcAft>
                          <a:spcPts val="0"/>
                        </a:spcAft>
                      </a:pPr>
                      <a:r>
                        <a:rPr lang="en-US" sz="1800" dirty="0">
                          <a:effectLst/>
                        </a:rPr>
                        <a:t>Central</a:t>
                      </a:r>
                      <a:r>
                        <a:rPr lang="en-US" sz="1800" baseline="0" dirty="0">
                          <a:effectLst/>
                        </a:rPr>
                        <a:t> and </a:t>
                      </a:r>
                      <a:r>
                        <a:rPr lang="en-US" sz="1800" dirty="0">
                          <a:effectLst/>
                        </a:rPr>
                        <a:t>Eastern Europe</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a:effectLst/>
                        </a:rPr>
                        <a:t>30.2</a:t>
                      </a:r>
                      <a:endParaRPr lang="en-GB" sz="200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34.2</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69.1</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latin typeface="+mn-lt"/>
                          <a:ea typeface="Georgia" charset="0"/>
                          <a:cs typeface="Georgia" charset="0"/>
                        </a:rPr>
                        <a:t>80.3</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3"/>
                  </a:ext>
                </a:extLst>
              </a:tr>
              <a:tr h="426520">
                <a:tc>
                  <a:txBody>
                    <a:bodyPr/>
                    <a:lstStyle/>
                    <a:p>
                      <a:pPr>
                        <a:spcAft>
                          <a:spcPts val="0"/>
                        </a:spcAft>
                      </a:pPr>
                      <a:r>
                        <a:rPr lang="en-US" sz="1800" dirty="0">
                          <a:effectLst/>
                        </a:rPr>
                        <a:t>Latin America</a:t>
                      </a:r>
                      <a:r>
                        <a:rPr lang="en-US" sz="1800" baseline="0" dirty="0">
                          <a:effectLst/>
                        </a:rPr>
                        <a:t> and</a:t>
                      </a:r>
                      <a:r>
                        <a:rPr lang="en-US" sz="1800" dirty="0">
                          <a:effectLst/>
                        </a:rPr>
                        <a:t> Caribbean </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6.9</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16.8</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40.6</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latin typeface="+mn-lt"/>
                          <a:ea typeface="Georgia" charset="0"/>
                          <a:cs typeface="Georgia" charset="0"/>
                        </a:rPr>
                        <a:t>50.6</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4"/>
                  </a:ext>
                </a:extLst>
              </a:tr>
              <a:tr h="670754">
                <a:tc>
                  <a:txBody>
                    <a:bodyPr/>
                    <a:lstStyle/>
                    <a:p>
                      <a:pPr>
                        <a:spcAft>
                          <a:spcPts val="0"/>
                        </a:spcAft>
                      </a:pPr>
                      <a:r>
                        <a:rPr lang="en-US" sz="1800" dirty="0">
                          <a:effectLst/>
                        </a:rPr>
                        <a:t>East Asia and Pacific</a:t>
                      </a:r>
                      <a:endParaRPr lang="en-GB" sz="1800" b="1" dirty="0">
                        <a:solidFill>
                          <a:schemeClr val="bg1">
                            <a:lumMod val="85000"/>
                          </a:schemeClr>
                        </a:solidFill>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3.1</a:t>
                      </a:r>
                      <a:endParaRPr lang="en-GB" sz="2000" dirty="0">
                        <a:solidFill>
                          <a:schemeClr val="bg1">
                            <a:lumMod val="85000"/>
                          </a:schemeClr>
                        </a:solidFill>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7.4</a:t>
                      </a:r>
                      <a:endParaRPr lang="en-GB" sz="2000" dirty="0">
                        <a:solidFill>
                          <a:schemeClr val="bg1">
                            <a:lumMod val="85000"/>
                          </a:schemeClr>
                        </a:solidFill>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27.9</a:t>
                      </a:r>
                      <a:endParaRPr lang="en-GB" sz="2000" dirty="0">
                        <a:solidFill>
                          <a:schemeClr val="bg1">
                            <a:lumMod val="85000"/>
                          </a:schemeClr>
                        </a:solidFill>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46.7</a:t>
                      </a:r>
                      <a:endParaRPr lang="en-GB" sz="2000" dirty="0">
                        <a:solidFill>
                          <a:schemeClr val="bg1">
                            <a:lumMod val="85000"/>
                          </a:schemeClr>
                        </a:solidFill>
                        <a:effectLst/>
                        <a:latin typeface="+mn-lt"/>
                        <a:ea typeface="Georgia" charset="0"/>
                        <a:cs typeface="Georgia" charset="0"/>
                      </a:endParaRPr>
                    </a:p>
                  </a:txBody>
                  <a:tcPr marL="68580" marR="68580" marT="0" marB="0"/>
                </a:tc>
                <a:extLst>
                  <a:ext uri="{0D108BD9-81ED-4DB2-BD59-A6C34878D82A}">
                    <a16:rowId xmlns:a16="http://schemas.microsoft.com/office/drawing/2014/main" val="10005"/>
                  </a:ext>
                </a:extLst>
              </a:tr>
              <a:tr h="426520">
                <a:tc>
                  <a:txBody>
                    <a:bodyPr/>
                    <a:lstStyle/>
                    <a:p>
                      <a:pPr>
                        <a:spcAft>
                          <a:spcPts val="0"/>
                        </a:spcAft>
                      </a:pPr>
                      <a:r>
                        <a:rPr lang="en-US" sz="1800" dirty="0">
                          <a:effectLst/>
                        </a:rPr>
                        <a:t>Arab States</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6.1</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11.3</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25.5</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32.4</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6"/>
                  </a:ext>
                </a:extLst>
              </a:tr>
              <a:tr h="426520">
                <a:tc>
                  <a:txBody>
                    <a:bodyPr/>
                    <a:lstStyle/>
                    <a:p>
                      <a:pPr>
                        <a:spcAft>
                          <a:spcPts val="0"/>
                        </a:spcAft>
                      </a:pPr>
                      <a:r>
                        <a:rPr lang="en-US" sz="1800" dirty="0">
                          <a:effectLst/>
                        </a:rPr>
                        <a:t>Central Asia</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a:effectLst/>
                        </a:rPr>
                        <a:t>n.a.</a:t>
                      </a:r>
                      <a:endParaRPr lang="en-GB" sz="200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25.4</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24.9</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26.0</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7"/>
                  </a:ext>
                </a:extLst>
              </a:tr>
              <a:tr h="426520">
                <a:tc>
                  <a:txBody>
                    <a:bodyPr/>
                    <a:lstStyle/>
                    <a:p>
                      <a:pPr>
                        <a:spcAft>
                          <a:spcPts val="0"/>
                        </a:spcAft>
                      </a:pPr>
                      <a:r>
                        <a:rPr lang="en-US" sz="1800" dirty="0">
                          <a:effectLst/>
                        </a:rPr>
                        <a:t>South and West Asia</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4.3</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5.8</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latin typeface="+mn-lt"/>
                          <a:ea typeface="Georgia" charset="0"/>
                          <a:cs typeface="Georgia" charset="0"/>
                        </a:rPr>
                        <a:t>21.2</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24.9</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8"/>
                  </a:ext>
                </a:extLst>
              </a:tr>
              <a:tr h="600933">
                <a:tc>
                  <a:txBody>
                    <a:bodyPr/>
                    <a:lstStyle/>
                    <a:p>
                      <a:pPr>
                        <a:spcAft>
                          <a:spcPts val="0"/>
                        </a:spcAft>
                      </a:pPr>
                      <a:r>
                        <a:rPr lang="en-US" sz="1800" dirty="0">
                          <a:effectLst/>
                        </a:rPr>
                        <a:t>Sub-Saharan Africa</a:t>
                      </a:r>
                      <a:endParaRPr lang="en-GB" sz="1800" dirty="0">
                        <a:effectLst/>
                      </a:endParaRPr>
                    </a:p>
                    <a:p>
                      <a:pPr>
                        <a:spcAft>
                          <a:spcPts val="0"/>
                        </a:spcAft>
                      </a:pPr>
                      <a:r>
                        <a:rPr lang="en-US" sz="1800" dirty="0">
                          <a:effectLst/>
                        </a:rPr>
                        <a:t> </a:t>
                      </a:r>
                      <a:endParaRPr lang="en-GB" sz="1800" b="1"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0.9</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3.0</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7.5</a:t>
                      </a:r>
                      <a:endParaRPr lang="en-GB" sz="2000" dirty="0">
                        <a:effectLst/>
                        <a:latin typeface="+mn-lt"/>
                        <a:ea typeface="Georgia" charset="0"/>
                        <a:cs typeface="Georgia" charset="0"/>
                      </a:endParaRPr>
                    </a:p>
                  </a:txBody>
                  <a:tcPr marL="68580" marR="68580" marT="0" marB="0"/>
                </a:tc>
                <a:tc>
                  <a:txBody>
                    <a:bodyPr/>
                    <a:lstStyle/>
                    <a:p>
                      <a:pPr algn="ctr">
                        <a:spcAft>
                          <a:spcPts val="0"/>
                        </a:spcAft>
                      </a:pPr>
                      <a:r>
                        <a:rPr lang="en-US" sz="2000" dirty="0">
                          <a:effectLst/>
                        </a:rPr>
                        <a:t>  9.0</a:t>
                      </a:r>
                      <a:endParaRPr lang="en-GB" sz="2000" dirty="0">
                        <a:effectLst/>
                        <a:latin typeface="+mn-lt"/>
                        <a:ea typeface="Georgia" charset="0"/>
                        <a:cs typeface="Georgia"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14780401"/>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6956</TotalTime>
  <Words>1351</Words>
  <Application>Microsoft Macintosh PowerPoint</Application>
  <PresentationFormat>On-screen Show (4:3)</PresentationFormat>
  <Paragraphs>449</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The larger setting: international trends and local-national effects  Higher Education, Further Education and Work Based Learning Spring Conference, Cardiff 7 March 2019</vt:lpstr>
      <vt:lpstr>The larger setting: international trends and local-national effects</vt:lpstr>
      <vt:lpstr>POLICY IMPERARTIVES</vt:lpstr>
      <vt:lpstr>Trends in global income inequality Theil index: 1990-2010 (a fall in the Theil index indicates that inequality is reducing)</vt:lpstr>
      <vt:lpstr>Spending on higher education: 2015 current USD, Purchasing Power Parity (UNESCO data)</vt:lpstr>
      <vt:lpstr>Common worldwide policy imperatives in post-school education</vt:lpstr>
      <vt:lpstr>PARTICIPATION</vt:lpstr>
      <vt:lpstr>World growth of tertiary education: 1970-2017 1970 = 1.0.  World Bank/UNESCO data Four fifths of tertiary enrolments are in degree programmes </vt:lpstr>
      <vt:lpstr>World regional Gross Tertiary Enrolment Ratios (%): 1970, 1990, 2010 and 2017</vt:lpstr>
      <vt:lpstr>Gross Tertiary Enrolment Ratio (%)  World, North America/Western Europe, UK: 1971-2017</vt:lpstr>
      <vt:lpstr>Comparative tertiary participation, OECD  using Pat Clancy’s Participation Index and OECD data for 2014</vt:lpstr>
      <vt:lpstr>CROSS-BORDER STUDENT MOBILITY</vt:lpstr>
      <vt:lpstr>Total international/ foreign students in tertiary education, 1998-2016 (millions) OECD data 2018</vt:lpstr>
      <vt:lpstr>Distribution of incoming students:  2016, OECD data</vt:lpstr>
      <vt:lpstr>International students, UK:  UNESCO data, 1998-2016</vt:lpstr>
      <vt:lpstr>Students entering UK from China, India:  2008-09 to 2017-18, UK HESA data</vt:lpstr>
      <vt:lpstr>International students, United States: IIE data, 1977-78 to 2017-18</vt:lpstr>
      <vt:lpstr>International students, Australia: AEI data, 2002-2018</vt:lpstr>
      <vt:lpstr>On-shore international students  UK, Australia, Canada: 2011, 2015, 2016</vt:lpstr>
      <vt:lpstr>Incoming international students  from Europe only Tertiary education in United States, UK, Australia and Canada: 2011-2016 UNESCO data </vt:lpstr>
      <vt:lpstr>Incoming international students  from the world minus Europe Tertiary education in United States, UK, Australia and Canada: 2011-2016 UNESCO data </vt:lpstr>
      <vt:lpstr>RESEARCH AND RESEARCH COLLABORATION</vt:lpstr>
      <vt:lpstr>R&amp;D as proportion (%) of GDP, 1991-2016: USA, UK, Germany, China, Japan, South Korea</vt:lpstr>
      <vt:lpstr>National investment in R&amp;D, 2016 OECD data, $s billion, constant 2010 USD PPP</vt:lpstr>
      <vt:lpstr>Growth in research paper output USA, UK and East Asia, 2003-2016</vt:lpstr>
      <vt:lpstr>Annual number of research papers,  USA, China, UK: 2003-2016 </vt:lpstr>
      <vt:lpstr>Universities with most high citation papers</vt:lpstr>
      <vt:lpstr>Growth in internationally co-authored science papers, all countries: 2003-2016</vt:lpstr>
      <vt:lpstr>Percentage of papers internationally  co-authored: 2003 and 2016</vt:lpstr>
      <vt:lpstr>High intensity research collaboration</vt:lpstr>
      <vt:lpstr>Looking ahead: global field will evolve </vt:lpstr>
      <vt:lpstr>BREXIT AND FINANCIAL SUSTAINABILITY</vt:lpstr>
      <vt:lpstr>Financial and other implications of Brexit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Research University Higher School of Economics  VII International Conference ‘University between Global Challenges and Local Commitments’, Moscow 20-22 October 2016    The public good created by higher  education institutions in Russia</dc:title>
  <dc:creator>Simon Marginson</dc:creator>
  <cp:lastModifiedBy>Marginson, Simon</cp:lastModifiedBy>
  <cp:revision>359</cp:revision>
  <cp:lastPrinted>2018-10-02T08:26:35Z</cp:lastPrinted>
  <dcterms:created xsi:type="dcterms:W3CDTF">2016-10-21T06:35:01Z</dcterms:created>
  <dcterms:modified xsi:type="dcterms:W3CDTF">2019-03-07T10:04:51Z</dcterms:modified>
</cp:coreProperties>
</file>