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55" r:id="rId2"/>
    <p:sldId id="500" r:id="rId3"/>
    <p:sldId id="529" r:id="rId4"/>
    <p:sldId id="501" r:id="rId5"/>
    <p:sldId id="530" r:id="rId6"/>
    <p:sldId id="487" r:id="rId7"/>
    <p:sldId id="488" r:id="rId8"/>
    <p:sldId id="515" r:id="rId9"/>
    <p:sldId id="531" r:id="rId10"/>
    <p:sldId id="546" r:id="rId11"/>
    <p:sldId id="532" r:id="rId12"/>
    <p:sldId id="544" r:id="rId13"/>
    <p:sldId id="533" r:id="rId14"/>
    <p:sldId id="524" r:id="rId15"/>
    <p:sldId id="526" r:id="rId16"/>
    <p:sldId id="522" r:id="rId17"/>
    <p:sldId id="459" r:id="rId18"/>
    <p:sldId id="547" r:id="rId19"/>
    <p:sldId id="502" r:id="rId20"/>
    <p:sldId id="534" r:id="rId21"/>
    <p:sldId id="535" r:id="rId22"/>
    <p:sldId id="550" r:id="rId23"/>
    <p:sldId id="549" r:id="rId24"/>
    <p:sldId id="536" r:id="rId25"/>
    <p:sldId id="538" r:id="rId26"/>
    <p:sldId id="539" r:id="rId27"/>
    <p:sldId id="545" r:id="rId28"/>
    <p:sldId id="513" r:id="rId29"/>
    <p:sldId id="540" r:id="rId30"/>
    <p:sldId id="541" r:id="rId31"/>
    <p:sldId id="551" r:id="rId32"/>
    <p:sldId id="542" r:id="rId33"/>
    <p:sldId id="552" r:id="rId34"/>
    <p:sldId id="548" r:id="rId35"/>
    <p:sldId id="543" r:id="rId36"/>
    <p:sldId id="537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9"/>
    <p:restoredTop sz="94587"/>
  </p:normalViewPr>
  <p:slideViewPr>
    <p:cSldViewPr snapToGrid="0" snapToObjects="1">
      <p:cViewPr>
        <p:scale>
          <a:sx n="98" d="100"/>
          <a:sy n="98" d="100"/>
        </p:scale>
        <p:origin x="408" y="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2360" y="-27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Users/simon/Documents/Work/international%20and%20global%20data/UNESCO%20quintiles%20and%20degre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4" Type="http://schemas.openxmlformats.org/officeDocument/2006/relationships/chartUserShapes" Target="../drawings/drawing1.xml"/><Relationship Id="rId1" Type="http://schemas.microsoft.com/office/2011/relationships/chartStyle" Target="style8.xml"/><Relationship Id="rId2" Type="http://schemas.microsoft.com/office/2011/relationships/chartColorStyle" Target="colors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 (%)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Sheet1!$A$2:$A$58</c:f>
              <c:numCache>
                <c:formatCode>General</c:formatCode>
                <c:ptCount val="57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  <c:pt idx="56">
                  <c:v>2016.0</c:v>
                </c:pt>
              </c:numCache>
            </c:numRef>
          </c:cat>
          <c:val>
            <c:numRef>
              <c:f>Sheet1!$B$2:$B$58</c:f>
              <c:numCache>
                <c:formatCode>General</c:formatCode>
                <c:ptCount val="57"/>
                <c:pt idx="0">
                  <c:v>33.6</c:v>
                </c:pt>
                <c:pt idx="1">
                  <c:v>34.1</c:v>
                </c:pt>
                <c:pt idx="2">
                  <c:v>34.5</c:v>
                </c:pt>
                <c:pt idx="3">
                  <c:v>34.9</c:v>
                </c:pt>
                <c:pt idx="4">
                  <c:v>35.3</c:v>
                </c:pt>
                <c:pt idx="5">
                  <c:v>35.5</c:v>
                </c:pt>
                <c:pt idx="6">
                  <c:v>35.7</c:v>
                </c:pt>
                <c:pt idx="7">
                  <c:v>35.9</c:v>
                </c:pt>
                <c:pt idx="8">
                  <c:v>36.1</c:v>
                </c:pt>
                <c:pt idx="9">
                  <c:v>36.3</c:v>
                </c:pt>
                <c:pt idx="10">
                  <c:v>36.5</c:v>
                </c:pt>
                <c:pt idx="11">
                  <c:v>36.7</c:v>
                </c:pt>
                <c:pt idx="12">
                  <c:v>36.9</c:v>
                </c:pt>
                <c:pt idx="13">
                  <c:v>37.2</c:v>
                </c:pt>
                <c:pt idx="14">
                  <c:v>37.4</c:v>
                </c:pt>
                <c:pt idx="15">
                  <c:v>37.7</c:v>
                </c:pt>
                <c:pt idx="16">
                  <c:v>37.9</c:v>
                </c:pt>
                <c:pt idx="17">
                  <c:v>38.2</c:v>
                </c:pt>
                <c:pt idx="18">
                  <c:v>38.5</c:v>
                </c:pt>
                <c:pt idx="19">
                  <c:v>38.9</c:v>
                </c:pt>
                <c:pt idx="20">
                  <c:v>39.3</c:v>
                </c:pt>
                <c:pt idx="21">
                  <c:v>39.7</c:v>
                </c:pt>
                <c:pt idx="22">
                  <c:v>40.1</c:v>
                </c:pt>
                <c:pt idx="23">
                  <c:v>40.4</c:v>
                </c:pt>
                <c:pt idx="24">
                  <c:v>40.8</c:v>
                </c:pt>
                <c:pt idx="25">
                  <c:v>41.1</c:v>
                </c:pt>
                <c:pt idx="26">
                  <c:v>41.5</c:v>
                </c:pt>
                <c:pt idx="27">
                  <c:v>41.8</c:v>
                </c:pt>
                <c:pt idx="28">
                  <c:v>42.2</c:v>
                </c:pt>
                <c:pt idx="29">
                  <c:v>42.6</c:v>
                </c:pt>
                <c:pt idx="30">
                  <c:v>42.9</c:v>
                </c:pt>
                <c:pt idx="31">
                  <c:v>43.3</c:v>
                </c:pt>
                <c:pt idx="32">
                  <c:v>43.6</c:v>
                </c:pt>
                <c:pt idx="33">
                  <c:v>44.0</c:v>
                </c:pt>
                <c:pt idx="34">
                  <c:v>44.3</c:v>
                </c:pt>
                <c:pt idx="35">
                  <c:v>44.7</c:v>
                </c:pt>
                <c:pt idx="36">
                  <c:v>45.1</c:v>
                </c:pt>
                <c:pt idx="37">
                  <c:v>45.4</c:v>
                </c:pt>
                <c:pt idx="38">
                  <c:v>45.8</c:v>
                </c:pt>
                <c:pt idx="39">
                  <c:v>46.2</c:v>
                </c:pt>
                <c:pt idx="40">
                  <c:v>46.5</c:v>
                </c:pt>
                <c:pt idx="41">
                  <c:v>47.0</c:v>
                </c:pt>
                <c:pt idx="42">
                  <c:v>47.5</c:v>
                </c:pt>
                <c:pt idx="43">
                  <c:v>48.0</c:v>
                </c:pt>
                <c:pt idx="44">
                  <c:v>48.5</c:v>
                </c:pt>
                <c:pt idx="45">
                  <c:v>49.0</c:v>
                </c:pt>
                <c:pt idx="46">
                  <c:v>49.6</c:v>
                </c:pt>
                <c:pt idx="47">
                  <c:v>50.2</c:v>
                </c:pt>
                <c:pt idx="48">
                  <c:v>50.8</c:v>
                </c:pt>
                <c:pt idx="49">
                  <c:v>51.5</c:v>
                </c:pt>
                <c:pt idx="50">
                  <c:v>52.0</c:v>
                </c:pt>
                <c:pt idx="51">
                  <c:v>52.5</c:v>
                </c:pt>
                <c:pt idx="52">
                  <c:v>53.0</c:v>
                </c:pt>
                <c:pt idx="53">
                  <c:v>53.4</c:v>
                </c:pt>
                <c:pt idx="54">
                  <c:v>53.8</c:v>
                </c:pt>
                <c:pt idx="55">
                  <c:v>54.2</c:v>
                </c:pt>
                <c:pt idx="56">
                  <c:v>54.6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axId val="1572548992"/>
        <c:axId val="15725513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China (%)</c:v>
                </c:pt>
              </c:strCache>
            </c:strRef>
          </c:tx>
          <c:spPr>
            <a:ln w="508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Sheet1!$A$2:$A$58</c:f>
              <c:numCache>
                <c:formatCode>General</c:formatCode>
                <c:ptCount val="57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  <c:pt idx="56">
                  <c:v>2016.0</c:v>
                </c:pt>
              </c:numCache>
            </c:numRef>
          </c:cat>
          <c:val>
            <c:numRef>
              <c:f>Sheet1!$C$2:$C$58</c:f>
              <c:numCache>
                <c:formatCode>General</c:formatCode>
                <c:ptCount val="57"/>
                <c:pt idx="0">
                  <c:v>16.2</c:v>
                </c:pt>
                <c:pt idx="1">
                  <c:v>16.7</c:v>
                </c:pt>
                <c:pt idx="2">
                  <c:v>17.2</c:v>
                </c:pt>
                <c:pt idx="3">
                  <c:v>17.8</c:v>
                </c:pt>
                <c:pt idx="4">
                  <c:v>18.3</c:v>
                </c:pt>
                <c:pt idx="5">
                  <c:v>18.1</c:v>
                </c:pt>
                <c:pt idx="6">
                  <c:v>17.9</c:v>
                </c:pt>
                <c:pt idx="7">
                  <c:v>17.8</c:v>
                </c:pt>
                <c:pt idx="8">
                  <c:v>17.7</c:v>
                </c:pt>
                <c:pt idx="9">
                  <c:v>17.5</c:v>
                </c:pt>
                <c:pt idx="10">
                  <c:v>17.4</c:v>
                </c:pt>
                <c:pt idx="11">
                  <c:v>17.3</c:v>
                </c:pt>
                <c:pt idx="12">
                  <c:v>17.2</c:v>
                </c:pt>
                <c:pt idx="13">
                  <c:v>17.2</c:v>
                </c:pt>
                <c:pt idx="14">
                  <c:v>17.3</c:v>
                </c:pt>
                <c:pt idx="15">
                  <c:v>17.4</c:v>
                </c:pt>
                <c:pt idx="16">
                  <c:v>17.5</c:v>
                </c:pt>
                <c:pt idx="17">
                  <c:v>17.5</c:v>
                </c:pt>
                <c:pt idx="18">
                  <c:v>17.9</c:v>
                </c:pt>
                <c:pt idx="19">
                  <c:v>18.6</c:v>
                </c:pt>
                <c:pt idx="20">
                  <c:v>19.4</c:v>
                </c:pt>
                <c:pt idx="21">
                  <c:v>20.1</c:v>
                </c:pt>
                <c:pt idx="22">
                  <c:v>20.9</c:v>
                </c:pt>
                <c:pt idx="23">
                  <c:v>21.6</c:v>
                </c:pt>
                <c:pt idx="24">
                  <c:v>22.2</c:v>
                </c:pt>
                <c:pt idx="25">
                  <c:v>22.9</c:v>
                </c:pt>
                <c:pt idx="26">
                  <c:v>23.6</c:v>
                </c:pt>
                <c:pt idx="27">
                  <c:v>24.3</c:v>
                </c:pt>
                <c:pt idx="28">
                  <c:v>25.0</c:v>
                </c:pt>
                <c:pt idx="29">
                  <c:v>25.7</c:v>
                </c:pt>
                <c:pt idx="30">
                  <c:v>26.4</c:v>
                </c:pt>
                <c:pt idx="31">
                  <c:v>27.3</c:v>
                </c:pt>
                <c:pt idx="32">
                  <c:v>28.2</c:v>
                </c:pt>
                <c:pt idx="33">
                  <c:v>29.1</c:v>
                </c:pt>
                <c:pt idx="34">
                  <c:v>30.0</c:v>
                </c:pt>
                <c:pt idx="35">
                  <c:v>31.0</c:v>
                </c:pt>
                <c:pt idx="36">
                  <c:v>31.9</c:v>
                </c:pt>
                <c:pt idx="37">
                  <c:v>32.8</c:v>
                </c:pt>
                <c:pt idx="38">
                  <c:v>33.9</c:v>
                </c:pt>
                <c:pt idx="39">
                  <c:v>34.9</c:v>
                </c:pt>
                <c:pt idx="40">
                  <c:v>35.9</c:v>
                </c:pt>
                <c:pt idx="41">
                  <c:v>37.1</c:v>
                </c:pt>
                <c:pt idx="42">
                  <c:v>38.4</c:v>
                </c:pt>
                <c:pt idx="43">
                  <c:v>39.8</c:v>
                </c:pt>
                <c:pt idx="44">
                  <c:v>41.1</c:v>
                </c:pt>
                <c:pt idx="45">
                  <c:v>42.5</c:v>
                </c:pt>
                <c:pt idx="46">
                  <c:v>43.9</c:v>
                </c:pt>
                <c:pt idx="47">
                  <c:v>45.2</c:v>
                </c:pt>
                <c:pt idx="48">
                  <c:v>46.5</c:v>
                </c:pt>
                <c:pt idx="49">
                  <c:v>47.9</c:v>
                </c:pt>
                <c:pt idx="50">
                  <c:v>49.2</c:v>
                </c:pt>
                <c:pt idx="51">
                  <c:v>50.6</c:v>
                </c:pt>
                <c:pt idx="52">
                  <c:v>51.9</c:v>
                </c:pt>
                <c:pt idx="53">
                  <c:v>53.2</c:v>
                </c:pt>
                <c:pt idx="54">
                  <c:v>54.4</c:v>
                </c:pt>
                <c:pt idx="55">
                  <c:v>55.6</c:v>
                </c:pt>
                <c:pt idx="56">
                  <c:v>56.8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2548992"/>
        <c:axId val="1572551312"/>
      </c:lineChart>
      <c:catAx>
        <c:axId val="157254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551312"/>
        <c:crosses val="autoZero"/>
        <c:auto val="1"/>
        <c:lblAlgn val="ctr"/>
        <c:lblOffset val="100"/>
        <c:noMultiLvlLbl val="0"/>
      </c:catAx>
      <c:valAx>
        <c:axId val="1572551312"/>
        <c:scaling>
          <c:orientation val="minMax"/>
          <c:max val="80.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548992"/>
        <c:crosses val="autoZero"/>
        <c:crossBetween val="between"/>
      </c:valAx>
      <c:spPr>
        <a:solidFill>
          <a:schemeClr val="bg1">
            <a:lumMod val="85000"/>
            <a:alpha val="6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85649363274"/>
          <c:y val="0.914517197776473"/>
          <c:w val="0.480966025080198"/>
          <c:h val="0.0630345409363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agriculture as share of labour (%)</c:v>
                </c:pt>
              </c:strCache>
            </c:strRef>
          </c:tx>
          <c:spPr>
            <a:solidFill>
              <a:schemeClr val="accent5">
                <a:alpha val="50000"/>
              </a:schemeClr>
            </a:solidFill>
            <a:ln>
              <a:noFill/>
            </a:ln>
            <a:effectLst/>
          </c:spPr>
          <c:cat>
            <c:numRef>
              <c:f>Sheet1!$A$2:$A$25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56.0</c:v>
                </c:pt>
                <c:pt idx="1">
                  <c:v>54.0</c:v>
                </c:pt>
                <c:pt idx="2">
                  <c:v>55.0</c:v>
                </c:pt>
                <c:pt idx="3">
                  <c:v>51.0</c:v>
                </c:pt>
                <c:pt idx="4">
                  <c:v>46.0</c:v>
                </c:pt>
                <c:pt idx="5">
                  <c:v>44.0</c:v>
                </c:pt>
                <c:pt idx="6">
                  <c:v>44.0</c:v>
                </c:pt>
                <c:pt idx="7">
                  <c:v>41.0</c:v>
                </c:pt>
                <c:pt idx="8">
                  <c:v>45.0</c:v>
                </c:pt>
                <c:pt idx="9">
                  <c:v>43.0</c:v>
                </c:pt>
                <c:pt idx="10">
                  <c:v>45.0</c:v>
                </c:pt>
                <c:pt idx="11">
                  <c:v>44.0</c:v>
                </c:pt>
                <c:pt idx="12">
                  <c:v>44.0</c:v>
                </c:pt>
                <c:pt idx="13">
                  <c:v>46.0</c:v>
                </c:pt>
                <c:pt idx="14">
                  <c:v>43.0</c:v>
                </c:pt>
                <c:pt idx="15">
                  <c:v>44.0</c:v>
                </c:pt>
                <c:pt idx="16">
                  <c:v>42.0</c:v>
                </c:pt>
                <c:pt idx="17">
                  <c:v>41.0</c:v>
                </c:pt>
                <c:pt idx="18">
                  <c:v>40.0</c:v>
                </c:pt>
                <c:pt idx="19">
                  <c:v>40.0</c:v>
                </c:pt>
                <c:pt idx="20">
                  <c:v>38.0</c:v>
                </c:pt>
                <c:pt idx="21">
                  <c:v>36.0</c:v>
                </c:pt>
                <c:pt idx="22">
                  <c:v>35.0</c:v>
                </c:pt>
                <c:pt idx="23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6923376"/>
        <c:axId val="1530666400"/>
      </c:areaChar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urban share of population (%)</c:v>
                </c:pt>
              </c:strCache>
            </c:strRef>
          </c:tx>
          <c:spPr>
            <a:ln w="76200" cap="sq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31.0</c:v>
                </c:pt>
                <c:pt idx="1">
                  <c:v>32.0</c:v>
                </c:pt>
                <c:pt idx="2">
                  <c:v>33.0</c:v>
                </c:pt>
                <c:pt idx="3">
                  <c:v>34.0</c:v>
                </c:pt>
                <c:pt idx="4">
                  <c:v>35.0</c:v>
                </c:pt>
                <c:pt idx="5">
                  <c:v>36.0</c:v>
                </c:pt>
                <c:pt idx="6">
                  <c:v>38.0</c:v>
                </c:pt>
                <c:pt idx="7">
                  <c:v>40.0</c:v>
                </c:pt>
                <c:pt idx="8">
                  <c:v>42.0</c:v>
                </c:pt>
                <c:pt idx="9">
                  <c:v>42.0</c:v>
                </c:pt>
                <c:pt idx="10">
                  <c:v>42.0</c:v>
                </c:pt>
                <c:pt idx="11">
                  <c:v>43.0</c:v>
                </c:pt>
                <c:pt idx="12">
                  <c:v>44.0</c:v>
                </c:pt>
                <c:pt idx="13">
                  <c:v>44.0</c:v>
                </c:pt>
                <c:pt idx="14">
                  <c:v>45.0</c:v>
                </c:pt>
                <c:pt idx="15">
                  <c:v>46.0</c:v>
                </c:pt>
                <c:pt idx="16">
                  <c:v>47.0</c:v>
                </c:pt>
                <c:pt idx="17">
                  <c:v>48.0</c:v>
                </c:pt>
                <c:pt idx="18">
                  <c:v>48.0</c:v>
                </c:pt>
                <c:pt idx="19">
                  <c:v>49.0</c:v>
                </c:pt>
                <c:pt idx="20">
                  <c:v>50.0</c:v>
                </c:pt>
                <c:pt idx="21">
                  <c:v>51.0</c:v>
                </c:pt>
                <c:pt idx="22">
                  <c:v>51.0</c:v>
                </c:pt>
                <c:pt idx="23">
                  <c:v>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923376"/>
        <c:axId val="1530666400"/>
      </c:lineChart>
      <c:catAx>
        <c:axId val="141692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20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666400"/>
        <c:crosses val="autoZero"/>
        <c:auto val="1"/>
        <c:lblAlgn val="ctr"/>
        <c:lblOffset val="100"/>
        <c:noMultiLvlLbl val="0"/>
      </c:catAx>
      <c:valAx>
        <c:axId val="153066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923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agriculture as share of labour (%)</c:v>
                </c:pt>
              </c:strCache>
            </c:strRef>
          </c:tx>
          <c:spPr>
            <a:solidFill>
              <a:schemeClr val="accent5">
                <a:alpha val="40000"/>
              </a:schemeClr>
            </a:solidFill>
            <a:ln>
              <a:noFill/>
            </a:ln>
            <a:effectLst/>
          </c:spPr>
          <c:cat>
            <c:numRef>
              <c:f>Sheet1!$A$2:$A$25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0">
                  <c:v>56.0</c:v>
                </c:pt>
                <c:pt idx="1">
                  <c:v>54.0</c:v>
                </c:pt>
                <c:pt idx="2">
                  <c:v>55.0</c:v>
                </c:pt>
                <c:pt idx="3">
                  <c:v>51.0</c:v>
                </c:pt>
                <c:pt idx="4">
                  <c:v>46.0</c:v>
                </c:pt>
                <c:pt idx="5">
                  <c:v>44.0</c:v>
                </c:pt>
                <c:pt idx="6">
                  <c:v>44.0</c:v>
                </c:pt>
                <c:pt idx="7">
                  <c:v>41.0</c:v>
                </c:pt>
                <c:pt idx="8">
                  <c:v>45.0</c:v>
                </c:pt>
                <c:pt idx="9">
                  <c:v>43.0</c:v>
                </c:pt>
                <c:pt idx="10">
                  <c:v>45.0</c:v>
                </c:pt>
                <c:pt idx="11">
                  <c:v>44.0</c:v>
                </c:pt>
                <c:pt idx="12">
                  <c:v>44.0</c:v>
                </c:pt>
                <c:pt idx="13">
                  <c:v>46.0</c:v>
                </c:pt>
                <c:pt idx="14">
                  <c:v>43.0</c:v>
                </c:pt>
                <c:pt idx="15">
                  <c:v>44.0</c:v>
                </c:pt>
                <c:pt idx="16">
                  <c:v>42.0</c:v>
                </c:pt>
                <c:pt idx="17">
                  <c:v>41.0</c:v>
                </c:pt>
                <c:pt idx="18">
                  <c:v>40.0</c:v>
                </c:pt>
                <c:pt idx="19">
                  <c:v>40.0</c:v>
                </c:pt>
                <c:pt idx="20">
                  <c:v>38.0</c:v>
                </c:pt>
                <c:pt idx="21">
                  <c:v>36.0</c:v>
                </c:pt>
                <c:pt idx="22">
                  <c:v>35.0</c:v>
                </c:pt>
                <c:pt idx="23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5159328"/>
        <c:axId val="1575090256"/>
      </c:areaChar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GTER (%)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8.0</c:v>
                </c:pt>
                <c:pt idx="1">
                  <c:v>9.0</c:v>
                </c:pt>
                <c:pt idx="2">
                  <c:v>9.0</c:v>
                </c:pt>
                <c:pt idx="3">
                  <c:v>9.0</c:v>
                </c:pt>
                <c:pt idx="4">
                  <c:v>11.0</c:v>
                </c:pt>
                <c:pt idx="5">
                  <c:v>11.0</c:v>
                </c:pt>
                <c:pt idx="6">
                  <c:v>12.0</c:v>
                </c:pt>
                <c:pt idx="7">
                  <c:v>13.0</c:v>
                </c:pt>
                <c:pt idx="8">
                  <c:v>13.0</c:v>
                </c:pt>
                <c:pt idx="9">
                  <c:v>15.0</c:v>
                </c:pt>
                <c:pt idx="10">
                  <c:v>15.0</c:v>
                </c:pt>
                <c:pt idx="11">
                  <c:v>14.0</c:v>
                </c:pt>
                <c:pt idx="12">
                  <c:v>15.0</c:v>
                </c:pt>
                <c:pt idx="13">
                  <c:v>16.0</c:v>
                </c:pt>
                <c:pt idx="14">
                  <c:v>17.0</c:v>
                </c:pt>
                <c:pt idx="15">
                  <c:v>17.0</c:v>
                </c:pt>
                <c:pt idx="16">
                  <c:v>17.0</c:v>
                </c:pt>
                <c:pt idx="17">
                  <c:v>18.0</c:v>
                </c:pt>
                <c:pt idx="18">
                  <c:v>21.0</c:v>
                </c:pt>
                <c:pt idx="19">
                  <c:v>23.0</c:v>
                </c:pt>
                <c:pt idx="20">
                  <c:v>24.0</c:v>
                </c:pt>
                <c:pt idx="21">
                  <c:v>27.0</c:v>
                </c:pt>
                <c:pt idx="22">
                  <c:v>31.0</c:v>
                </c:pt>
                <c:pt idx="23">
                  <c:v>31.0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575159328"/>
        <c:axId val="15750902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urban share of population (%)</c:v>
                </c:pt>
              </c:strCache>
            </c:strRef>
          </c:tx>
          <c:spPr>
            <a:ln w="76200" cap="sq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31.0</c:v>
                </c:pt>
                <c:pt idx="1">
                  <c:v>32.0</c:v>
                </c:pt>
                <c:pt idx="2">
                  <c:v>33.0</c:v>
                </c:pt>
                <c:pt idx="3">
                  <c:v>34.0</c:v>
                </c:pt>
                <c:pt idx="4">
                  <c:v>35.0</c:v>
                </c:pt>
                <c:pt idx="5">
                  <c:v>36.0</c:v>
                </c:pt>
                <c:pt idx="6">
                  <c:v>38.0</c:v>
                </c:pt>
                <c:pt idx="7">
                  <c:v>40.0</c:v>
                </c:pt>
                <c:pt idx="8">
                  <c:v>42.0</c:v>
                </c:pt>
                <c:pt idx="9">
                  <c:v>42.0</c:v>
                </c:pt>
                <c:pt idx="10">
                  <c:v>42.0</c:v>
                </c:pt>
                <c:pt idx="11">
                  <c:v>43.0</c:v>
                </c:pt>
                <c:pt idx="12">
                  <c:v>44.0</c:v>
                </c:pt>
                <c:pt idx="13">
                  <c:v>44.0</c:v>
                </c:pt>
                <c:pt idx="14">
                  <c:v>45.0</c:v>
                </c:pt>
                <c:pt idx="15">
                  <c:v>46.0</c:v>
                </c:pt>
                <c:pt idx="16">
                  <c:v>47.0</c:v>
                </c:pt>
                <c:pt idx="17">
                  <c:v>48.0</c:v>
                </c:pt>
                <c:pt idx="18">
                  <c:v>48.0</c:v>
                </c:pt>
                <c:pt idx="19">
                  <c:v>49.0</c:v>
                </c:pt>
                <c:pt idx="20">
                  <c:v>50.0</c:v>
                </c:pt>
                <c:pt idx="21">
                  <c:v>51.0</c:v>
                </c:pt>
                <c:pt idx="22">
                  <c:v>51.0</c:v>
                </c:pt>
                <c:pt idx="23">
                  <c:v>52.0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5159328"/>
        <c:axId val="1575090256"/>
      </c:lineChart>
      <c:catAx>
        <c:axId val="157515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640000" spcFirstLastPara="1" vertOverflow="ellipsis" wrap="square" anchor="ctr" anchorCtr="1"/>
          <a:lstStyle/>
          <a:p>
            <a:pPr>
              <a:defRPr sz="120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090256"/>
        <c:crosses val="autoZero"/>
        <c:auto val="1"/>
        <c:lblAlgn val="ctr"/>
        <c:lblOffset val="100"/>
        <c:noMultiLvlLbl val="0"/>
      </c:catAx>
      <c:valAx>
        <c:axId val="157509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15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56533731894624"/>
          <c:y val="0.0406806777600239"/>
          <c:w val="0.921198478662389"/>
          <c:h val="0.75776694847066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Sheet1!$A$2:$A$40</c:f>
              <c:numCache>
                <c:formatCode>General</c:formatCode>
                <c:ptCount val="39"/>
                <c:pt idx="0">
                  <c:v>1976.0</c:v>
                </c:pt>
                <c:pt idx="1">
                  <c:v>1977.0</c:v>
                </c:pt>
                <c:pt idx="2">
                  <c:v>1978.0</c:v>
                </c:pt>
                <c:pt idx="3">
                  <c:v>1979.0</c:v>
                </c:pt>
                <c:pt idx="4">
                  <c:v>1980.0</c:v>
                </c:pt>
                <c:pt idx="5">
                  <c:v>1981.0</c:v>
                </c:pt>
                <c:pt idx="6">
                  <c:v>1982.0</c:v>
                </c:pt>
                <c:pt idx="7">
                  <c:v>1983.0</c:v>
                </c:pt>
                <c:pt idx="8">
                  <c:v>1984.0</c:v>
                </c:pt>
                <c:pt idx="9">
                  <c:v>1985.0</c:v>
                </c:pt>
                <c:pt idx="10">
                  <c:v>1986.0</c:v>
                </c:pt>
                <c:pt idx="11">
                  <c:v>1987.0</c:v>
                </c:pt>
                <c:pt idx="12">
                  <c:v>1988.0</c:v>
                </c:pt>
                <c:pt idx="13">
                  <c:v>1989.0</c:v>
                </c:pt>
                <c:pt idx="14">
                  <c:v>1990.0</c:v>
                </c:pt>
                <c:pt idx="15">
                  <c:v>1991.0</c:v>
                </c:pt>
                <c:pt idx="16">
                  <c:v>1992.0</c:v>
                </c:pt>
                <c:pt idx="17">
                  <c:v>1993.0</c:v>
                </c:pt>
                <c:pt idx="18">
                  <c:v>1994.0</c:v>
                </c:pt>
                <c:pt idx="19">
                  <c:v>1995.0</c:v>
                </c:pt>
                <c:pt idx="20">
                  <c:v>1996.0</c:v>
                </c:pt>
                <c:pt idx="21">
                  <c:v>1997.0</c:v>
                </c:pt>
                <c:pt idx="22">
                  <c:v>1998.0</c:v>
                </c:pt>
                <c:pt idx="23">
                  <c:v>1999.0</c:v>
                </c:pt>
                <c:pt idx="24">
                  <c:v>2000.0</c:v>
                </c:pt>
                <c:pt idx="25">
                  <c:v>2001.0</c:v>
                </c:pt>
                <c:pt idx="26">
                  <c:v>2002.0</c:v>
                </c:pt>
                <c:pt idx="27">
                  <c:v>2003.0</c:v>
                </c:pt>
                <c:pt idx="28">
                  <c:v>2004.0</c:v>
                </c:pt>
                <c:pt idx="29">
                  <c:v>2005.0</c:v>
                </c:pt>
                <c:pt idx="30">
                  <c:v>2006.0</c:v>
                </c:pt>
                <c:pt idx="31">
                  <c:v>2007.0</c:v>
                </c:pt>
                <c:pt idx="32">
                  <c:v>2008.0</c:v>
                </c:pt>
                <c:pt idx="33">
                  <c:v>2009.0</c:v>
                </c:pt>
                <c:pt idx="34">
                  <c:v>2010.0</c:v>
                </c:pt>
                <c:pt idx="35">
                  <c:v>2011.0</c:v>
                </c:pt>
                <c:pt idx="36">
                  <c:v>2012.0</c:v>
                </c:pt>
                <c:pt idx="37">
                  <c:v>2013.0</c:v>
                </c:pt>
                <c:pt idx="38">
                  <c:v>2014.0</c:v>
                </c:pt>
              </c:numCache>
            </c:numRef>
          </c:cat>
          <c:val>
            <c:numRef>
              <c:f>Sheet1!$C$2:$C$40</c:f>
              <c:numCache>
                <c:formatCode>General</c:formatCode>
                <c:ptCount val="39"/>
                <c:pt idx="0">
                  <c:v>0.6</c:v>
                </c:pt>
                <c:pt idx="1">
                  <c:v>0.7</c:v>
                </c:pt>
                <c:pt idx="2">
                  <c:v>0.7</c:v>
                </c:pt>
                <c:pt idx="3">
                  <c:v>1.0</c:v>
                </c:pt>
                <c:pt idx="4">
                  <c:v>1.2</c:v>
                </c:pt>
                <c:pt idx="5">
                  <c:v>1.8</c:v>
                </c:pt>
                <c:pt idx="8">
                  <c:v>2.1</c:v>
                </c:pt>
                <c:pt idx="9">
                  <c:v>2.5</c:v>
                </c:pt>
                <c:pt idx="10">
                  <c:v>3.0</c:v>
                </c:pt>
                <c:pt idx="11">
                  <c:v>3.2</c:v>
                </c:pt>
                <c:pt idx="12">
                  <c:v>3.1</c:v>
                </c:pt>
                <c:pt idx="13">
                  <c:v>3.0</c:v>
                </c:pt>
                <c:pt idx="14">
                  <c:v>3.0</c:v>
                </c:pt>
                <c:pt idx="15">
                  <c:v>2.9</c:v>
                </c:pt>
                <c:pt idx="16">
                  <c:v>2.8</c:v>
                </c:pt>
                <c:pt idx="17">
                  <c:v>3.9</c:v>
                </c:pt>
                <c:pt idx="18">
                  <c:v>3.7</c:v>
                </c:pt>
                <c:pt idx="19">
                  <c:v>4.5</c:v>
                </c:pt>
                <c:pt idx="20">
                  <c:v>5.0</c:v>
                </c:pt>
                <c:pt idx="21">
                  <c:v>5.5</c:v>
                </c:pt>
                <c:pt idx="22">
                  <c:v>6.0</c:v>
                </c:pt>
                <c:pt idx="23">
                  <c:v>6.5</c:v>
                </c:pt>
                <c:pt idx="24">
                  <c:v>7.7</c:v>
                </c:pt>
                <c:pt idx="25">
                  <c:v>10.9</c:v>
                </c:pt>
                <c:pt idx="26">
                  <c:v>12.8</c:v>
                </c:pt>
                <c:pt idx="27">
                  <c:v>15.6</c:v>
                </c:pt>
                <c:pt idx="28">
                  <c:v>17.9</c:v>
                </c:pt>
                <c:pt idx="29">
                  <c:v>19.3</c:v>
                </c:pt>
                <c:pt idx="30">
                  <c:v>20.5</c:v>
                </c:pt>
                <c:pt idx="31">
                  <c:v>20.8</c:v>
                </c:pt>
                <c:pt idx="32">
                  <c:v>20.9</c:v>
                </c:pt>
                <c:pt idx="33">
                  <c:v>22.5</c:v>
                </c:pt>
                <c:pt idx="34">
                  <c:v>23.9</c:v>
                </c:pt>
                <c:pt idx="35">
                  <c:v>24.9</c:v>
                </c:pt>
                <c:pt idx="36">
                  <c:v>27.2</c:v>
                </c:pt>
                <c:pt idx="37">
                  <c:v>30.2</c:v>
                </c:pt>
                <c:pt idx="38">
                  <c:v>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overlap val="-100"/>
        <c:axId val="1576027840"/>
        <c:axId val="157603016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India</c:v>
                </c:pt>
              </c:strCache>
            </c:strRef>
          </c:tx>
          <c:spPr>
            <a:ln w="6032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Sheet1!$A$2:$A$40</c:f>
              <c:numCache>
                <c:formatCode>General</c:formatCode>
                <c:ptCount val="39"/>
                <c:pt idx="0">
                  <c:v>1976.0</c:v>
                </c:pt>
                <c:pt idx="1">
                  <c:v>1977.0</c:v>
                </c:pt>
                <c:pt idx="2">
                  <c:v>1978.0</c:v>
                </c:pt>
                <c:pt idx="3">
                  <c:v>1979.0</c:v>
                </c:pt>
                <c:pt idx="4">
                  <c:v>1980.0</c:v>
                </c:pt>
                <c:pt idx="5">
                  <c:v>1981.0</c:v>
                </c:pt>
                <c:pt idx="6">
                  <c:v>1982.0</c:v>
                </c:pt>
                <c:pt idx="7">
                  <c:v>1983.0</c:v>
                </c:pt>
                <c:pt idx="8">
                  <c:v>1984.0</c:v>
                </c:pt>
                <c:pt idx="9">
                  <c:v>1985.0</c:v>
                </c:pt>
                <c:pt idx="10">
                  <c:v>1986.0</c:v>
                </c:pt>
                <c:pt idx="11">
                  <c:v>1987.0</c:v>
                </c:pt>
                <c:pt idx="12">
                  <c:v>1988.0</c:v>
                </c:pt>
                <c:pt idx="13">
                  <c:v>1989.0</c:v>
                </c:pt>
                <c:pt idx="14">
                  <c:v>1990.0</c:v>
                </c:pt>
                <c:pt idx="15">
                  <c:v>1991.0</c:v>
                </c:pt>
                <c:pt idx="16">
                  <c:v>1992.0</c:v>
                </c:pt>
                <c:pt idx="17">
                  <c:v>1993.0</c:v>
                </c:pt>
                <c:pt idx="18">
                  <c:v>1994.0</c:v>
                </c:pt>
                <c:pt idx="19">
                  <c:v>1995.0</c:v>
                </c:pt>
                <c:pt idx="20">
                  <c:v>1996.0</c:v>
                </c:pt>
                <c:pt idx="21">
                  <c:v>1997.0</c:v>
                </c:pt>
                <c:pt idx="22">
                  <c:v>1998.0</c:v>
                </c:pt>
                <c:pt idx="23">
                  <c:v>1999.0</c:v>
                </c:pt>
                <c:pt idx="24">
                  <c:v>2000.0</c:v>
                </c:pt>
                <c:pt idx="25">
                  <c:v>2001.0</c:v>
                </c:pt>
                <c:pt idx="26">
                  <c:v>2002.0</c:v>
                </c:pt>
                <c:pt idx="27">
                  <c:v>2003.0</c:v>
                </c:pt>
                <c:pt idx="28">
                  <c:v>2004.0</c:v>
                </c:pt>
                <c:pt idx="29">
                  <c:v>2005.0</c:v>
                </c:pt>
                <c:pt idx="30">
                  <c:v>2006.0</c:v>
                </c:pt>
                <c:pt idx="31">
                  <c:v>2007.0</c:v>
                </c:pt>
                <c:pt idx="32">
                  <c:v>2008.0</c:v>
                </c:pt>
                <c:pt idx="33">
                  <c:v>2009.0</c:v>
                </c:pt>
                <c:pt idx="34">
                  <c:v>2010.0</c:v>
                </c:pt>
                <c:pt idx="35">
                  <c:v>2011.0</c:v>
                </c:pt>
                <c:pt idx="36">
                  <c:v>2012.0</c:v>
                </c:pt>
                <c:pt idx="37">
                  <c:v>2013.0</c:v>
                </c:pt>
                <c:pt idx="38">
                  <c:v>2014.0</c:v>
                </c:pt>
              </c:numCache>
            </c:numRef>
          </c:cat>
          <c:val>
            <c:numRef>
              <c:f>Sheet1!$B$2:$B$40</c:f>
              <c:numCache>
                <c:formatCode>General</c:formatCode>
                <c:ptCount val="39"/>
                <c:pt idx="0">
                  <c:v>5.0</c:v>
                </c:pt>
                <c:pt idx="1">
                  <c:v>4.9</c:v>
                </c:pt>
                <c:pt idx="2">
                  <c:v>5.0</c:v>
                </c:pt>
                <c:pt idx="3">
                  <c:v>5.0</c:v>
                </c:pt>
                <c:pt idx="4">
                  <c:v>5.0</c:v>
                </c:pt>
                <c:pt idx="5">
                  <c:v>5.3</c:v>
                </c:pt>
                <c:pt idx="6">
                  <c:v>5.0</c:v>
                </c:pt>
                <c:pt idx="7">
                  <c:v>5.6</c:v>
                </c:pt>
                <c:pt idx="8">
                  <c:v>5.9</c:v>
                </c:pt>
                <c:pt idx="9">
                  <c:v>5.8</c:v>
                </c:pt>
                <c:pt idx="10">
                  <c:v>6.0</c:v>
                </c:pt>
                <c:pt idx="11">
                  <c:v>6.3</c:v>
                </c:pt>
                <c:pt idx="12">
                  <c:v>5.5</c:v>
                </c:pt>
                <c:pt idx="13">
                  <c:v>5.8</c:v>
                </c:pt>
                <c:pt idx="14">
                  <c:v>6.0</c:v>
                </c:pt>
                <c:pt idx="15">
                  <c:v>6.0</c:v>
                </c:pt>
                <c:pt idx="19">
                  <c:v>5.6</c:v>
                </c:pt>
                <c:pt idx="20">
                  <c:v>6.3</c:v>
                </c:pt>
                <c:pt idx="21">
                  <c:v>6.6</c:v>
                </c:pt>
                <c:pt idx="24">
                  <c:v>9.5</c:v>
                </c:pt>
                <c:pt idx="25">
                  <c:v>9.7</c:v>
                </c:pt>
                <c:pt idx="26">
                  <c:v>10.2</c:v>
                </c:pt>
                <c:pt idx="27">
                  <c:v>10.7</c:v>
                </c:pt>
                <c:pt idx="28">
                  <c:v>11.0</c:v>
                </c:pt>
                <c:pt idx="29">
                  <c:v>10.7</c:v>
                </c:pt>
                <c:pt idx="30">
                  <c:v>11.5</c:v>
                </c:pt>
                <c:pt idx="31">
                  <c:v>13.2</c:v>
                </c:pt>
                <c:pt idx="32">
                  <c:v>15.1</c:v>
                </c:pt>
                <c:pt idx="33">
                  <c:v>16.1</c:v>
                </c:pt>
                <c:pt idx="34">
                  <c:v>17.9</c:v>
                </c:pt>
                <c:pt idx="35">
                  <c:v>22.9</c:v>
                </c:pt>
                <c:pt idx="36">
                  <c:v>24.4</c:v>
                </c:pt>
                <c:pt idx="37">
                  <c:v>23.9</c:v>
                </c:pt>
                <c:pt idx="38">
                  <c:v>25.5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6027840"/>
        <c:axId val="1576030160"/>
      </c:lineChart>
      <c:catAx>
        <c:axId val="157602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030160"/>
        <c:crosses val="autoZero"/>
        <c:auto val="1"/>
        <c:lblAlgn val="ctr"/>
        <c:lblOffset val="100"/>
        <c:noMultiLvlLbl val="0"/>
      </c:catAx>
      <c:valAx>
        <c:axId val="1576030160"/>
        <c:scaling>
          <c:orientation val="minMax"/>
          <c:max val="6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6027840"/>
        <c:crosses val="autoZero"/>
        <c:crossBetween val="between"/>
      </c:valAx>
      <c:spPr>
        <a:solidFill>
          <a:schemeClr val="bg1">
            <a:lumMod val="85000"/>
            <a:alpha val="60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695902595509"/>
          <c:y val="0.914517197776473"/>
          <c:w val="0.54848461650627"/>
          <c:h val="0.06303454093637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upper secondary education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cat>
            <c:strRef>
              <c:f>Sheet1!$A$2:$A$21</c:f>
              <c:strCache>
                <c:ptCount val="20"/>
                <c:pt idx="0">
                  <c:v>Norway</c:v>
                </c:pt>
                <c:pt idx="1">
                  <c:v>Denmark</c:v>
                </c:pt>
                <c:pt idx="2">
                  <c:v>Finland</c:v>
                </c:pt>
                <c:pt idx="3">
                  <c:v>United States</c:v>
                </c:pt>
                <c:pt idx="4">
                  <c:v>Netherlands</c:v>
                </c:pt>
                <c:pt idx="5">
                  <c:v>Sweden</c:v>
                </c:pt>
                <c:pt idx="6">
                  <c:v>Australia</c:v>
                </c:pt>
                <c:pt idx="7">
                  <c:v>Austria</c:v>
                </c:pt>
                <c:pt idx="8">
                  <c:v>Canada</c:v>
                </c:pt>
                <c:pt idx="9">
                  <c:v>South Korea</c:v>
                </c:pt>
                <c:pt idx="10">
                  <c:v>England</c:v>
                </c:pt>
                <c:pt idx="11">
                  <c:v>Ireland</c:v>
                </c:pt>
                <c:pt idx="12">
                  <c:v>Japan</c:v>
                </c:pt>
                <c:pt idx="13">
                  <c:v>Northern Ireland</c:v>
                </c:pt>
                <c:pt idx="14">
                  <c:v>Slovak Republic</c:v>
                </c:pt>
                <c:pt idx="15">
                  <c:v>Germany</c:v>
                </c:pt>
                <c:pt idx="16">
                  <c:v>Spain</c:v>
                </c:pt>
                <c:pt idx="17">
                  <c:v>Estonia</c:v>
                </c:pt>
                <c:pt idx="18">
                  <c:v>Italy</c:v>
                </c:pt>
                <c:pt idx="19">
                  <c:v>Czech Republic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35.0</c:v>
                </c:pt>
                <c:pt idx="1">
                  <c:v>42.0</c:v>
                </c:pt>
                <c:pt idx="2">
                  <c:v>32.0</c:v>
                </c:pt>
                <c:pt idx="3">
                  <c:v>26.0</c:v>
                </c:pt>
                <c:pt idx="4">
                  <c:v>27.0</c:v>
                </c:pt>
                <c:pt idx="5">
                  <c:v>35.0</c:v>
                </c:pt>
                <c:pt idx="6">
                  <c:v>24.0</c:v>
                </c:pt>
                <c:pt idx="7">
                  <c:v>20.0</c:v>
                </c:pt>
                <c:pt idx="8">
                  <c:v>22.0</c:v>
                </c:pt>
                <c:pt idx="9">
                  <c:v>33.0</c:v>
                </c:pt>
                <c:pt idx="10">
                  <c:v>20.0</c:v>
                </c:pt>
                <c:pt idx="11">
                  <c:v>15.0</c:v>
                </c:pt>
                <c:pt idx="12">
                  <c:v>17.0</c:v>
                </c:pt>
                <c:pt idx="13">
                  <c:v>10.0</c:v>
                </c:pt>
                <c:pt idx="14">
                  <c:v>13.0</c:v>
                </c:pt>
                <c:pt idx="15">
                  <c:v>16.0</c:v>
                </c:pt>
                <c:pt idx="16">
                  <c:v>20.0</c:v>
                </c:pt>
                <c:pt idx="17">
                  <c:v>14.0</c:v>
                </c:pt>
                <c:pt idx="18">
                  <c:v>12.0</c:v>
                </c:pt>
                <c:pt idx="19">
                  <c:v>21.0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 secondary education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Sheet1!$A$2:$A$21</c:f>
              <c:strCache>
                <c:ptCount val="20"/>
                <c:pt idx="0">
                  <c:v>Norway</c:v>
                </c:pt>
                <c:pt idx="1">
                  <c:v>Denmark</c:v>
                </c:pt>
                <c:pt idx="2">
                  <c:v>Finland</c:v>
                </c:pt>
                <c:pt idx="3">
                  <c:v>United States</c:v>
                </c:pt>
                <c:pt idx="4">
                  <c:v>Netherlands</c:v>
                </c:pt>
                <c:pt idx="5">
                  <c:v>Sweden</c:v>
                </c:pt>
                <c:pt idx="6">
                  <c:v>Australia</c:v>
                </c:pt>
                <c:pt idx="7">
                  <c:v>Austria</c:v>
                </c:pt>
                <c:pt idx="8">
                  <c:v>Canada</c:v>
                </c:pt>
                <c:pt idx="9">
                  <c:v>South Korea</c:v>
                </c:pt>
                <c:pt idx="10">
                  <c:v>England</c:v>
                </c:pt>
                <c:pt idx="11">
                  <c:v>Ireland</c:v>
                </c:pt>
                <c:pt idx="12">
                  <c:v>Japan</c:v>
                </c:pt>
                <c:pt idx="13">
                  <c:v>Northern Ireland</c:v>
                </c:pt>
                <c:pt idx="14">
                  <c:v>Slovak Republic</c:v>
                </c:pt>
                <c:pt idx="15">
                  <c:v>Germany</c:v>
                </c:pt>
                <c:pt idx="16">
                  <c:v>Spain</c:v>
                </c:pt>
                <c:pt idx="17">
                  <c:v>Estonia</c:v>
                </c:pt>
                <c:pt idx="18">
                  <c:v>Italy</c:v>
                </c:pt>
                <c:pt idx="19">
                  <c:v>Czech Republic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9.0</c:v>
                </c:pt>
                <c:pt idx="1">
                  <c:v>5.0</c:v>
                </c:pt>
                <c:pt idx="2">
                  <c:v>10.0</c:v>
                </c:pt>
                <c:pt idx="3">
                  <c:v>15.0</c:v>
                </c:pt>
                <c:pt idx="4">
                  <c:v>9.0</c:v>
                </c:pt>
                <c:pt idx="5">
                  <c:v>8.0</c:v>
                </c:pt>
                <c:pt idx="6">
                  <c:v>6.0</c:v>
                </c:pt>
                <c:pt idx="7">
                  <c:v>10.0</c:v>
                </c:pt>
                <c:pt idx="8">
                  <c:v>9.0</c:v>
                </c:pt>
                <c:pt idx="10">
                  <c:v>9.0</c:v>
                </c:pt>
                <c:pt idx="11">
                  <c:v>11.0</c:v>
                </c:pt>
                <c:pt idx="12">
                  <c:v>5.0</c:v>
                </c:pt>
                <c:pt idx="13">
                  <c:v>11.0</c:v>
                </c:pt>
                <c:pt idx="14">
                  <c:v>7.0</c:v>
                </c:pt>
                <c:pt idx="15">
                  <c:v>5.0</c:v>
                </c:pt>
                <c:pt idx="16">
                  <c:v>3.0</c:v>
                </c:pt>
                <c:pt idx="17">
                  <c:v>7.0</c:v>
                </c:pt>
                <c:pt idx="18">
                  <c:v>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Tertiary education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cat>
            <c:strRef>
              <c:f>Sheet1!$A$2:$A$21</c:f>
              <c:strCache>
                <c:ptCount val="20"/>
                <c:pt idx="0">
                  <c:v>Norway</c:v>
                </c:pt>
                <c:pt idx="1">
                  <c:v>Denmark</c:v>
                </c:pt>
                <c:pt idx="2">
                  <c:v>Finland</c:v>
                </c:pt>
                <c:pt idx="3">
                  <c:v>United States</c:v>
                </c:pt>
                <c:pt idx="4">
                  <c:v>Netherlands</c:v>
                </c:pt>
                <c:pt idx="5">
                  <c:v>Sweden</c:v>
                </c:pt>
                <c:pt idx="6">
                  <c:v>Australia</c:v>
                </c:pt>
                <c:pt idx="7">
                  <c:v>Austria</c:v>
                </c:pt>
                <c:pt idx="8">
                  <c:v>Canada</c:v>
                </c:pt>
                <c:pt idx="9">
                  <c:v>South Korea</c:v>
                </c:pt>
                <c:pt idx="10">
                  <c:v>England</c:v>
                </c:pt>
                <c:pt idx="11">
                  <c:v>Ireland</c:v>
                </c:pt>
                <c:pt idx="12">
                  <c:v>Japan</c:v>
                </c:pt>
                <c:pt idx="13">
                  <c:v>Northern Ireland</c:v>
                </c:pt>
                <c:pt idx="14">
                  <c:v>Slovak Republic</c:v>
                </c:pt>
                <c:pt idx="15">
                  <c:v>Germany</c:v>
                </c:pt>
                <c:pt idx="16">
                  <c:v>Spain</c:v>
                </c:pt>
                <c:pt idx="17">
                  <c:v>Estonia</c:v>
                </c:pt>
                <c:pt idx="18">
                  <c:v>Italy</c:v>
                </c:pt>
                <c:pt idx="19">
                  <c:v>Czech Republic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20.0</c:v>
                </c:pt>
                <c:pt idx="1">
                  <c:v>12.0</c:v>
                </c:pt>
                <c:pt idx="2">
                  <c:v>15.0</c:v>
                </c:pt>
                <c:pt idx="3">
                  <c:v>15.0</c:v>
                </c:pt>
                <c:pt idx="4">
                  <c:v>19.0</c:v>
                </c:pt>
                <c:pt idx="5">
                  <c:v>11.0</c:v>
                </c:pt>
                <c:pt idx="6">
                  <c:v>14.0</c:v>
                </c:pt>
                <c:pt idx="7">
                  <c:v>13.0</c:v>
                </c:pt>
                <c:pt idx="8">
                  <c:v>11.0</c:v>
                </c:pt>
                <c:pt idx="9">
                  <c:v>7.0</c:v>
                </c:pt>
                <c:pt idx="10">
                  <c:v>10.0</c:v>
                </c:pt>
                <c:pt idx="11">
                  <c:v>13.0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11.0</c:v>
                </c:pt>
                <c:pt idx="16">
                  <c:v>8.0</c:v>
                </c:pt>
                <c:pt idx="17">
                  <c:v>9.0</c:v>
                </c:pt>
                <c:pt idx="18">
                  <c:v>11.0</c:v>
                </c:pt>
                <c:pt idx="19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75489136"/>
        <c:axId val="1575491344"/>
      </c:barChart>
      <c:catAx>
        <c:axId val="157548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491344"/>
        <c:crosses val="autoZero"/>
        <c:auto val="1"/>
        <c:lblAlgn val="ctr"/>
        <c:lblOffset val="100"/>
        <c:noMultiLvlLbl val="0"/>
      </c:catAx>
      <c:valAx>
        <c:axId val="1575491344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5489136"/>
        <c:crosses val="autoZero"/>
        <c:crossBetween val="between"/>
      </c:valAx>
      <c:spPr>
        <a:solidFill>
          <a:schemeClr val="bg1">
            <a:lumMod val="85000"/>
            <a:alpha val="60000"/>
          </a:schemeClr>
        </a:solidFill>
        <a:ln w="3175">
          <a:solidFill>
            <a:srgbClr val="FF0000"/>
          </a:solidFill>
        </a:ln>
        <a:effectLst/>
      </c:spPr>
    </c:plotArea>
    <c:legend>
      <c:legendPos val="b"/>
      <c:layout>
        <c:manualLayout>
          <c:xMode val="edge"/>
          <c:yMode val="edge"/>
          <c:x val="0.05"/>
          <c:y val="0.900849830190835"/>
          <c:w val="0.920061728395062"/>
          <c:h val="0.0767019085220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Below upper secondary education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</c:dPt>
          <c:cat>
            <c:strRef>
              <c:f>Sheet1!$A$2:$A$23</c:f>
              <c:strCache>
                <c:ptCount val="22"/>
                <c:pt idx="0">
                  <c:v>Denmark</c:v>
                </c:pt>
                <c:pt idx="1">
                  <c:v>Norway</c:v>
                </c:pt>
                <c:pt idx="2">
                  <c:v>Sweden</c:v>
                </c:pt>
                <c:pt idx="3">
                  <c:v>Netherlands</c:v>
                </c:pt>
                <c:pt idx="4">
                  <c:v>Finland</c:v>
                </c:pt>
                <c:pt idx="5">
                  <c:v>United States</c:v>
                </c:pt>
                <c:pt idx="6">
                  <c:v>Spain</c:v>
                </c:pt>
                <c:pt idx="7">
                  <c:v>Canada</c:v>
                </c:pt>
                <c:pt idx="8">
                  <c:v>Austria</c:v>
                </c:pt>
                <c:pt idx="9">
                  <c:v>Australia</c:v>
                </c:pt>
                <c:pt idx="10">
                  <c:v>England</c:v>
                </c:pt>
                <c:pt idx="11">
                  <c:v>Poland</c:v>
                </c:pt>
                <c:pt idx="12">
                  <c:v>Japan</c:v>
                </c:pt>
                <c:pt idx="13">
                  <c:v>Ireland</c:v>
                </c:pt>
                <c:pt idx="14">
                  <c:v>Germany</c:v>
                </c:pt>
                <c:pt idx="15">
                  <c:v>Northern Ireland</c:v>
                </c:pt>
                <c:pt idx="16">
                  <c:v>South Korea</c:v>
                </c:pt>
                <c:pt idx="17">
                  <c:v>France</c:v>
                </c:pt>
                <c:pt idx="18">
                  <c:v>Czech Republic</c:v>
                </c:pt>
                <c:pt idx="19">
                  <c:v>Italy</c:v>
                </c:pt>
                <c:pt idx="20">
                  <c:v>Estonia</c:v>
                </c:pt>
                <c:pt idx="21">
                  <c:v>Slovak Republic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32.0</c:v>
                </c:pt>
                <c:pt idx="1">
                  <c:v>24.0</c:v>
                </c:pt>
                <c:pt idx="2">
                  <c:v>24.0</c:v>
                </c:pt>
                <c:pt idx="3">
                  <c:v>21.0</c:v>
                </c:pt>
                <c:pt idx="4">
                  <c:v>19.0</c:v>
                </c:pt>
                <c:pt idx="5">
                  <c:v>12.0</c:v>
                </c:pt>
                <c:pt idx="6">
                  <c:v>15.0</c:v>
                </c:pt>
                <c:pt idx="7">
                  <c:v>20.0</c:v>
                </c:pt>
                <c:pt idx="8">
                  <c:v>14.0</c:v>
                </c:pt>
                <c:pt idx="9">
                  <c:v>16.0</c:v>
                </c:pt>
                <c:pt idx="10">
                  <c:v>11.0</c:v>
                </c:pt>
                <c:pt idx="11">
                  <c:v>10.0</c:v>
                </c:pt>
                <c:pt idx="12">
                  <c:v>11.0</c:v>
                </c:pt>
                <c:pt idx="13">
                  <c:v>11.0</c:v>
                </c:pt>
                <c:pt idx="14">
                  <c:v>9.0</c:v>
                </c:pt>
                <c:pt idx="15">
                  <c:v>7.0</c:v>
                </c:pt>
                <c:pt idx="16">
                  <c:v>8.0</c:v>
                </c:pt>
                <c:pt idx="17">
                  <c:v>6.0</c:v>
                </c:pt>
                <c:pt idx="18">
                  <c:v>7.0</c:v>
                </c:pt>
                <c:pt idx="19">
                  <c:v>5.0</c:v>
                </c:pt>
                <c:pt idx="20">
                  <c:v>7.0</c:v>
                </c:pt>
                <c:pt idx="21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Upper secondary education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cat>
            <c:strRef>
              <c:f>Sheet1!$A$2:$A$23</c:f>
              <c:strCache>
                <c:ptCount val="22"/>
                <c:pt idx="0">
                  <c:v>Denmark</c:v>
                </c:pt>
                <c:pt idx="1">
                  <c:v>Norway</c:v>
                </c:pt>
                <c:pt idx="2">
                  <c:v>Sweden</c:v>
                </c:pt>
                <c:pt idx="3">
                  <c:v>Netherlands</c:v>
                </c:pt>
                <c:pt idx="4">
                  <c:v>Finland</c:v>
                </c:pt>
                <c:pt idx="5">
                  <c:v>United States</c:v>
                </c:pt>
                <c:pt idx="6">
                  <c:v>Spain</c:v>
                </c:pt>
                <c:pt idx="7">
                  <c:v>Canada</c:v>
                </c:pt>
                <c:pt idx="8">
                  <c:v>Austria</c:v>
                </c:pt>
                <c:pt idx="9">
                  <c:v>Australia</c:v>
                </c:pt>
                <c:pt idx="10">
                  <c:v>England</c:v>
                </c:pt>
                <c:pt idx="11">
                  <c:v>Poland</c:v>
                </c:pt>
                <c:pt idx="12">
                  <c:v>Japan</c:v>
                </c:pt>
                <c:pt idx="13">
                  <c:v>Ireland</c:v>
                </c:pt>
                <c:pt idx="14">
                  <c:v>Germany</c:v>
                </c:pt>
                <c:pt idx="15">
                  <c:v>Northern Ireland</c:v>
                </c:pt>
                <c:pt idx="16">
                  <c:v>South Korea</c:v>
                </c:pt>
                <c:pt idx="17">
                  <c:v>France</c:v>
                </c:pt>
                <c:pt idx="18">
                  <c:v>Czech Republic</c:v>
                </c:pt>
                <c:pt idx="19">
                  <c:v>Italy</c:v>
                </c:pt>
                <c:pt idx="20">
                  <c:v>Estonia</c:v>
                </c:pt>
                <c:pt idx="21">
                  <c:v>Slovak Republic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0">
                  <c:v>10.0</c:v>
                </c:pt>
                <c:pt idx="1">
                  <c:v>5.0</c:v>
                </c:pt>
                <c:pt idx="2">
                  <c:v>8.0</c:v>
                </c:pt>
                <c:pt idx="3">
                  <c:v>9.0</c:v>
                </c:pt>
                <c:pt idx="4">
                  <c:v>8.0</c:v>
                </c:pt>
                <c:pt idx="5">
                  <c:v>6.0</c:v>
                </c:pt>
                <c:pt idx="6">
                  <c:v>4.0</c:v>
                </c:pt>
                <c:pt idx="7">
                  <c:v>1.0</c:v>
                </c:pt>
                <c:pt idx="8">
                  <c:v>7.0</c:v>
                </c:pt>
                <c:pt idx="9">
                  <c:v>3.0</c:v>
                </c:pt>
                <c:pt idx="10">
                  <c:v>6.0</c:v>
                </c:pt>
                <c:pt idx="11">
                  <c:v>3.0</c:v>
                </c:pt>
                <c:pt idx="12">
                  <c:v>4.0</c:v>
                </c:pt>
                <c:pt idx="13">
                  <c:v>3.0</c:v>
                </c:pt>
                <c:pt idx="14">
                  <c:v>1.0</c:v>
                </c:pt>
                <c:pt idx="15">
                  <c:v>8.0</c:v>
                </c:pt>
                <c:pt idx="16">
                  <c:v>1.0</c:v>
                </c:pt>
                <c:pt idx="17">
                  <c:v>3.0</c:v>
                </c:pt>
                <c:pt idx="19">
                  <c:v>6.0</c:v>
                </c:pt>
                <c:pt idx="20">
                  <c:v>0.0</c:v>
                </c:pt>
                <c:pt idx="21">
                  <c:v>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Tertiary education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cat>
            <c:strRef>
              <c:f>Sheet1!$A$2:$A$23</c:f>
              <c:strCache>
                <c:ptCount val="22"/>
                <c:pt idx="0">
                  <c:v>Denmark</c:v>
                </c:pt>
                <c:pt idx="1">
                  <c:v>Norway</c:v>
                </c:pt>
                <c:pt idx="2">
                  <c:v>Sweden</c:v>
                </c:pt>
                <c:pt idx="3">
                  <c:v>Netherlands</c:v>
                </c:pt>
                <c:pt idx="4">
                  <c:v>Finland</c:v>
                </c:pt>
                <c:pt idx="5">
                  <c:v>United States</c:v>
                </c:pt>
                <c:pt idx="6">
                  <c:v>Spain</c:v>
                </c:pt>
                <c:pt idx="7">
                  <c:v>Canada</c:v>
                </c:pt>
                <c:pt idx="8">
                  <c:v>Austria</c:v>
                </c:pt>
                <c:pt idx="9">
                  <c:v>Australia</c:v>
                </c:pt>
                <c:pt idx="10">
                  <c:v>England</c:v>
                </c:pt>
                <c:pt idx="11">
                  <c:v>Poland</c:v>
                </c:pt>
                <c:pt idx="12">
                  <c:v>Japan</c:v>
                </c:pt>
                <c:pt idx="13">
                  <c:v>Ireland</c:v>
                </c:pt>
                <c:pt idx="14">
                  <c:v>Germany</c:v>
                </c:pt>
                <c:pt idx="15">
                  <c:v>Northern Ireland</c:v>
                </c:pt>
                <c:pt idx="16">
                  <c:v>South Korea</c:v>
                </c:pt>
                <c:pt idx="17">
                  <c:v>France</c:v>
                </c:pt>
                <c:pt idx="18">
                  <c:v>Czech Republic</c:v>
                </c:pt>
                <c:pt idx="19">
                  <c:v>Italy</c:v>
                </c:pt>
                <c:pt idx="20">
                  <c:v>Estonia</c:v>
                </c:pt>
                <c:pt idx="21">
                  <c:v>Slovak Republic</c:v>
                </c:pt>
              </c:strCache>
            </c:strRef>
          </c:cat>
          <c:val>
            <c:numRef>
              <c:f>Sheet1!$D$2:$D$23</c:f>
              <c:numCache>
                <c:formatCode>General</c:formatCode>
                <c:ptCount val="22"/>
                <c:pt idx="0">
                  <c:v>19.0</c:v>
                </c:pt>
                <c:pt idx="1">
                  <c:v>20.0</c:v>
                </c:pt>
                <c:pt idx="2">
                  <c:v>16.0</c:v>
                </c:pt>
                <c:pt idx="3">
                  <c:v>17.0</c:v>
                </c:pt>
                <c:pt idx="4">
                  <c:v>14.0</c:v>
                </c:pt>
                <c:pt idx="5">
                  <c:v>15.0</c:v>
                </c:pt>
                <c:pt idx="6">
                  <c:v>12.0</c:v>
                </c:pt>
                <c:pt idx="7">
                  <c:v>9.0</c:v>
                </c:pt>
                <c:pt idx="8">
                  <c:v>9.0</c:v>
                </c:pt>
                <c:pt idx="9">
                  <c:v>11.0</c:v>
                </c:pt>
                <c:pt idx="10">
                  <c:v>10.0</c:v>
                </c:pt>
                <c:pt idx="11">
                  <c:v>13.0</c:v>
                </c:pt>
                <c:pt idx="12">
                  <c:v>9.0</c:v>
                </c:pt>
                <c:pt idx="13">
                  <c:v>8.0</c:v>
                </c:pt>
                <c:pt idx="14">
                  <c:v>12.0</c:v>
                </c:pt>
                <c:pt idx="15">
                  <c:v>4.0</c:v>
                </c:pt>
                <c:pt idx="16">
                  <c:v>8.0</c:v>
                </c:pt>
                <c:pt idx="17">
                  <c:v>8.0</c:v>
                </c:pt>
                <c:pt idx="18">
                  <c:v>10.0</c:v>
                </c:pt>
                <c:pt idx="19">
                  <c:v>4.0</c:v>
                </c:pt>
                <c:pt idx="20">
                  <c:v>8.0</c:v>
                </c:pt>
                <c:pt idx="21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572782272"/>
        <c:axId val="1572785024"/>
      </c:barChart>
      <c:catAx>
        <c:axId val="157278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785024"/>
        <c:crosses val="autoZero"/>
        <c:auto val="1"/>
        <c:lblAlgn val="ctr"/>
        <c:lblOffset val="100"/>
        <c:noMultiLvlLbl val="0"/>
      </c:catAx>
      <c:valAx>
        <c:axId val="1572785024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782272"/>
        <c:crosses val="autoZero"/>
        <c:crossBetween val="between"/>
      </c:valAx>
      <c:spPr>
        <a:solidFill>
          <a:schemeClr val="bg1">
            <a:lumMod val="85000"/>
            <a:alpha val="60000"/>
          </a:schemeClr>
        </a:solidFill>
        <a:ln w="3175">
          <a:solidFill>
            <a:srgbClr val="FF0000"/>
          </a:solidFill>
        </a:ln>
        <a:effectLst/>
      </c:spPr>
    </c:plotArea>
    <c:legend>
      <c:legendPos val="b"/>
      <c:layout>
        <c:manualLayout>
          <c:xMode val="edge"/>
          <c:yMode val="edge"/>
          <c:x val="0.05"/>
          <c:y val="0.900849830190835"/>
          <c:w val="0.920061728395062"/>
          <c:h val="0.0767019085220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44457891461027"/>
          <c:y val="0.0286178832476401"/>
          <c:w val="0.888052208835341"/>
          <c:h val="0.773610009744829"/>
        </c:manualLayout>
      </c:layout>
      <c:lineChart>
        <c:grouping val="standard"/>
        <c:varyColors val="0"/>
        <c:ser>
          <c:idx val="0"/>
          <c:order val="0"/>
          <c:tx>
            <c:strRef>
              <c:f>'file:///O:/ED/ProgrammeExecution/GlobalEducationMonitoringReport_GEMR/3.PublicInformationCommunication/GEM 2017/2017 Papers and Days/2017_04 Higher Ed Policy Paper/[higher ed paper figures.xlsx]Figure2'!$G$3</c:f>
              <c:strCache>
                <c:ptCount val="1"/>
                <c:pt idx="0">
                  <c:v>Richest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[1]Figure2!$F$4:$F$79</c:f>
              <c:strCache>
                <c:ptCount val="76"/>
                <c:pt idx="0">
                  <c:v>Niger</c:v>
                </c:pt>
                <c:pt idx="1">
                  <c:v>Uganda</c:v>
                </c:pt>
                <c:pt idx="2">
                  <c:v>C. A. R.</c:v>
                </c:pt>
                <c:pt idx="3">
                  <c:v>Malawi</c:v>
                </c:pt>
                <c:pt idx="4">
                  <c:v>Gambia</c:v>
                </c:pt>
                <c:pt idx="5">
                  <c:v>Congo</c:v>
                </c:pt>
                <c:pt idx="6">
                  <c:v>Burkina Faso</c:v>
                </c:pt>
                <c:pt idx="7">
                  <c:v>Burundi</c:v>
                </c:pt>
                <c:pt idx="8">
                  <c:v>Madagascar</c:v>
                </c:pt>
                <c:pt idx="9">
                  <c:v>Zambia</c:v>
                </c:pt>
                <c:pt idx="10">
                  <c:v>Mozambique</c:v>
                </c:pt>
                <c:pt idx="11">
                  <c:v>Sierra Leone</c:v>
                </c:pt>
                <c:pt idx="12">
                  <c:v>Liberia</c:v>
                </c:pt>
                <c:pt idx="13">
                  <c:v>Rwanda</c:v>
                </c:pt>
                <c:pt idx="14">
                  <c:v>Benin</c:v>
                </c:pt>
                <c:pt idx="15">
                  <c:v>Chad</c:v>
                </c:pt>
                <c:pt idx="16">
                  <c:v>Côte d'Ivoire</c:v>
                </c:pt>
                <c:pt idx="17">
                  <c:v>Togo</c:v>
                </c:pt>
                <c:pt idx="18">
                  <c:v>Senegal</c:v>
                </c:pt>
                <c:pt idx="19">
                  <c:v>Mali</c:v>
                </c:pt>
                <c:pt idx="20">
                  <c:v>Zimbabwe</c:v>
                </c:pt>
                <c:pt idx="21">
                  <c:v>Cameroon</c:v>
                </c:pt>
                <c:pt idx="22">
                  <c:v>Lesotho</c:v>
                </c:pt>
                <c:pt idx="23">
                  <c:v>Comoros</c:v>
                </c:pt>
                <c:pt idx="24">
                  <c:v>Timor-Leste</c:v>
                </c:pt>
                <c:pt idx="25">
                  <c:v>Suriname</c:v>
                </c:pt>
                <c:pt idx="26">
                  <c:v>Guyana</c:v>
                </c:pt>
                <c:pt idx="27">
                  <c:v>Mauritania</c:v>
                </c:pt>
                <c:pt idx="28">
                  <c:v>Cambodia</c:v>
                </c:pt>
                <c:pt idx="29">
                  <c:v>Guatemala</c:v>
                </c:pt>
                <c:pt idx="30">
                  <c:v>Swaziland</c:v>
                </c:pt>
                <c:pt idx="31">
                  <c:v>Ethiopia</c:v>
                </c:pt>
                <c:pt idx="32">
                  <c:v>D. R. Congo</c:v>
                </c:pt>
                <c:pt idx="33">
                  <c:v>Guinea</c:v>
                </c:pt>
                <c:pt idx="34">
                  <c:v>Bangladesh</c:v>
                </c:pt>
                <c:pt idx="35">
                  <c:v>Haiti</c:v>
                </c:pt>
                <c:pt idx="36">
                  <c:v>Namibia</c:v>
                </c:pt>
                <c:pt idx="37">
                  <c:v>Honduras</c:v>
                </c:pt>
                <c:pt idx="38">
                  <c:v>Nigeria</c:v>
                </c:pt>
                <c:pt idx="39">
                  <c:v>Ghana</c:v>
                </c:pt>
                <c:pt idx="40">
                  <c:v>Nicaragua</c:v>
                </c:pt>
                <c:pt idx="41">
                  <c:v>Indonesia</c:v>
                </c:pt>
                <c:pt idx="42">
                  <c:v>Dominican Rep.</c:v>
                </c:pt>
                <c:pt idx="43">
                  <c:v>Iraq</c:v>
                </c:pt>
                <c:pt idx="44">
                  <c:v>Colombia</c:v>
                </c:pt>
                <c:pt idx="45">
                  <c:v>Peru</c:v>
                </c:pt>
                <c:pt idx="46">
                  <c:v>Tajikistan</c:v>
                </c:pt>
                <c:pt idx="47">
                  <c:v>Bosnia/Herzeg.</c:v>
                </c:pt>
                <c:pt idx="48">
                  <c:v>Bolivia</c:v>
                </c:pt>
                <c:pt idx="49">
                  <c:v>Pakistan</c:v>
                </c:pt>
                <c:pt idx="50">
                  <c:v>India</c:v>
                </c:pt>
                <c:pt idx="51">
                  <c:v>Ecuador</c:v>
                </c:pt>
                <c:pt idx="52">
                  <c:v>Philippines</c:v>
                </c:pt>
                <c:pt idx="53">
                  <c:v>China</c:v>
                </c:pt>
                <c:pt idx="54">
                  <c:v>Egypt</c:v>
                </c:pt>
                <c:pt idx="55">
                  <c:v>Serbia</c:v>
                </c:pt>
                <c:pt idx="56">
                  <c:v>Palestine</c:v>
                </c:pt>
                <c:pt idx="57">
                  <c:v>Mexico</c:v>
                </c:pt>
                <c:pt idx="58">
                  <c:v>Argentina</c:v>
                </c:pt>
                <c:pt idx="59">
                  <c:v>Malta</c:v>
                </c:pt>
                <c:pt idx="60">
                  <c:v>Germany</c:v>
                </c:pt>
                <c:pt idx="61">
                  <c:v>Hungary</c:v>
                </c:pt>
                <c:pt idx="62">
                  <c:v>Jordan</c:v>
                </c:pt>
                <c:pt idx="63">
                  <c:v>Montenegro</c:v>
                </c:pt>
                <c:pt idx="64">
                  <c:v>Bulgaria</c:v>
                </c:pt>
                <c:pt idx="65">
                  <c:v>TFYR Macedonia</c:v>
                </c:pt>
                <c:pt idx="66">
                  <c:v>Rep. Moldova</c:v>
                </c:pt>
                <c:pt idx="67">
                  <c:v>Mongolia</c:v>
                </c:pt>
                <c:pt idx="68">
                  <c:v>Armenia</c:v>
                </c:pt>
                <c:pt idx="69">
                  <c:v>Kazakhstan</c:v>
                </c:pt>
                <c:pt idx="70">
                  <c:v>Spain</c:v>
                </c:pt>
                <c:pt idx="71">
                  <c:v>Netherlands</c:v>
                </c:pt>
                <c:pt idx="72">
                  <c:v>France</c:v>
                </c:pt>
                <c:pt idx="73">
                  <c:v>Belgium</c:v>
                </c:pt>
                <c:pt idx="74">
                  <c:v>United Kindgdom</c:v>
                </c:pt>
                <c:pt idx="75">
                  <c:v>Ukraine</c:v>
                </c:pt>
              </c:strCache>
            </c:strRef>
          </c:cat>
          <c:val>
            <c:numRef>
              <c:f>[1]Figure2!$G$4:$G$79</c:f>
              <c:numCache>
                <c:formatCode>General</c:formatCode>
                <c:ptCount val="76"/>
                <c:pt idx="0">
                  <c:v>1.66868343949318</c:v>
                </c:pt>
                <c:pt idx="1">
                  <c:v>1.574036851525307</c:v>
                </c:pt>
                <c:pt idx="2">
                  <c:v>1.598741859197617</c:v>
                </c:pt>
                <c:pt idx="3">
                  <c:v>2.540737390518188</c:v>
                </c:pt>
                <c:pt idx="4">
                  <c:v>2.194549515843391</c:v>
                </c:pt>
                <c:pt idx="5">
                  <c:v>2.462484128773212</c:v>
                </c:pt>
                <c:pt idx="6">
                  <c:v>3.049647063016891</c:v>
                </c:pt>
                <c:pt idx="7">
                  <c:v>3.6891158670187</c:v>
                </c:pt>
                <c:pt idx="8">
                  <c:v>4.185568541288376</c:v>
                </c:pt>
                <c:pt idx="9">
                  <c:v>3.504256159067154</c:v>
                </c:pt>
                <c:pt idx="10">
                  <c:v>4.279398918151858</c:v>
                </c:pt>
                <c:pt idx="11">
                  <c:v>3.813608735799786</c:v>
                </c:pt>
                <c:pt idx="12">
                  <c:v>4.101173207163811</c:v>
                </c:pt>
                <c:pt idx="13">
                  <c:v>4.759344831109047</c:v>
                </c:pt>
                <c:pt idx="14">
                  <c:v>5.157227814197538</c:v>
                </c:pt>
                <c:pt idx="15">
                  <c:v>4.043522477149962</c:v>
                </c:pt>
                <c:pt idx="16">
                  <c:v>5.754837021231649</c:v>
                </c:pt>
                <c:pt idx="17">
                  <c:v>4.819935560226434</c:v>
                </c:pt>
                <c:pt idx="18">
                  <c:v>6.098420917987823</c:v>
                </c:pt>
                <c:pt idx="19">
                  <c:v>7.736329734325408</c:v>
                </c:pt>
                <c:pt idx="20">
                  <c:v>6.084073707461357</c:v>
                </c:pt>
                <c:pt idx="21">
                  <c:v>7.194886356592175</c:v>
                </c:pt>
                <c:pt idx="22">
                  <c:v>7.856022566556927</c:v>
                </c:pt>
                <c:pt idx="23">
                  <c:v>7.123126834630964</c:v>
                </c:pt>
                <c:pt idx="24">
                  <c:v>8.694698661565781</c:v>
                </c:pt>
                <c:pt idx="25">
                  <c:v>9.154820442199702</c:v>
                </c:pt>
                <c:pt idx="26">
                  <c:v>11.28508150577545</c:v>
                </c:pt>
                <c:pt idx="27">
                  <c:v>8.382876962423324</c:v>
                </c:pt>
                <c:pt idx="28">
                  <c:v>17.73974299430847</c:v>
                </c:pt>
                <c:pt idx="29">
                  <c:v>13.89643251895904</c:v>
                </c:pt>
                <c:pt idx="30">
                  <c:v>13.48034739494324</c:v>
                </c:pt>
                <c:pt idx="31">
                  <c:v>16.21875166893005</c:v>
                </c:pt>
                <c:pt idx="32">
                  <c:v>18.4011697769165</c:v>
                </c:pt>
                <c:pt idx="33">
                  <c:v>14.41765129566193</c:v>
                </c:pt>
                <c:pt idx="34">
                  <c:v>16.93918406963348</c:v>
                </c:pt>
                <c:pt idx="35">
                  <c:v>14.2489567399025</c:v>
                </c:pt>
                <c:pt idx="36">
                  <c:v>19.29308027029037</c:v>
                </c:pt>
                <c:pt idx="37">
                  <c:v>22.63136655092239</c:v>
                </c:pt>
                <c:pt idx="38">
                  <c:v>20.20656764507294</c:v>
                </c:pt>
                <c:pt idx="39">
                  <c:v>19.98341381549832</c:v>
                </c:pt>
                <c:pt idx="40">
                  <c:v>40.70279002189636</c:v>
                </c:pt>
                <c:pt idx="41">
                  <c:v>24.30785596370697</c:v>
                </c:pt>
                <c:pt idx="42">
                  <c:v>38.74703049659729</c:v>
                </c:pt>
                <c:pt idx="43">
                  <c:v>33.80931615829465</c:v>
                </c:pt>
                <c:pt idx="44">
                  <c:v>37.85836696624752</c:v>
                </c:pt>
                <c:pt idx="45">
                  <c:v>37.24380433559418</c:v>
                </c:pt>
                <c:pt idx="46">
                  <c:v>35.91462373733518</c:v>
                </c:pt>
                <c:pt idx="47">
                  <c:v>34.1231197118759</c:v>
                </c:pt>
                <c:pt idx="48">
                  <c:v>46.69647812843322</c:v>
                </c:pt>
                <c:pt idx="49">
                  <c:v>34.87359583377838</c:v>
                </c:pt>
                <c:pt idx="50">
                  <c:v>42.61578023433685</c:v>
                </c:pt>
                <c:pt idx="51">
                  <c:v>35.44694781303404</c:v>
                </c:pt>
                <c:pt idx="52">
                  <c:v>51.64385437965392</c:v>
                </c:pt>
                <c:pt idx="53">
                  <c:v>49.64317381381988</c:v>
                </c:pt>
                <c:pt idx="54">
                  <c:v>51.85981392860413</c:v>
                </c:pt>
                <c:pt idx="55">
                  <c:v>40.36608636379238</c:v>
                </c:pt>
                <c:pt idx="56">
                  <c:v>41.47109091281891</c:v>
                </c:pt>
                <c:pt idx="57">
                  <c:v>56.54275417327881</c:v>
                </c:pt>
                <c:pt idx="58">
                  <c:v>33.6947113275528</c:v>
                </c:pt>
                <c:pt idx="59">
                  <c:v>45.6037163734436</c:v>
                </c:pt>
                <c:pt idx="60">
                  <c:v>37.74717748165128</c:v>
                </c:pt>
                <c:pt idx="61">
                  <c:v>47.62023687362671</c:v>
                </c:pt>
                <c:pt idx="62">
                  <c:v>49.4797319173813</c:v>
                </c:pt>
                <c:pt idx="63">
                  <c:v>41.01895689964294</c:v>
                </c:pt>
                <c:pt idx="64">
                  <c:v>51.45118236541744</c:v>
                </c:pt>
                <c:pt idx="65">
                  <c:v>59.71861481666565</c:v>
                </c:pt>
                <c:pt idx="66">
                  <c:v>61.20455265045166</c:v>
                </c:pt>
                <c:pt idx="67">
                  <c:v>71.87195420265191</c:v>
                </c:pt>
                <c:pt idx="68">
                  <c:v>65.48897624015808</c:v>
                </c:pt>
                <c:pt idx="69">
                  <c:v>62.56385445594785</c:v>
                </c:pt>
                <c:pt idx="70">
                  <c:v>63.42486143112183</c:v>
                </c:pt>
                <c:pt idx="71">
                  <c:v>57.1560263633728</c:v>
                </c:pt>
                <c:pt idx="72">
                  <c:v>64.70155119895935</c:v>
                </c:pt>
                <c:pt idx="73">
                  <c:v>62.50559091567993</c:v>
                </c:pt>
                <c:pt idx="74">
                  <c:v>71.11333012580867</c:v>
                </c:pt>
                <c:pt idx="75">
                  <c:v>77.1078646183014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69-489B-A8CA-04AC7C1EE7FF}"/>
            </c:ext>
          </c:extLst>
        </c:ser>
        <c:ser>
          <c:idx val="1"/>
          <c:order val="1"/>
          <c:tx>
            <c:strRef>
              <c:f>'file:///O:/ED/ProgrammeExecution/GlobalEducationMonitoringReport_GEMR/3.PublicInformationCommunication/GEM 2017/2017 Papers and Days/2017_04 Higher Ed Policy Paper/[higher ed paper figures.xlsx]Figure2'!$H$3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cat>
            <c:strRef>
              <c:f>[1]Figure2!$F$4:$F$79</c:f>
              <c:strCache>
                <c:ptCount val="76"/>
                <c:pt idx="0">
                  <c:v>Niger</c:v>
                </c:pt>
                <c:pt idx="1">
                  <c:v>Uganda</c:v>
                </c:pt>
                <c:pt idx="2">
                  <c:v>C. A. R.</c:v>
                </c:pt>
                <c:pt idx="3">
                  <c:v>Malawi</c:v>
                </c:pt>
                <c:pt idx="4">
                  <c:v>Gambia</c:v>
                </c:pt>
                <c:pt idx="5">
                  <c:v>Congo</c:v>
                </c:pt>
                <c:pt idx="6">
                  <c:v>Burkina Faso</c:v>
                </c:pt>
                <c:pt idx="7">
                  <c:v>Burundi</c:v>
                </c:pt>
                <c:pt idx="8">
                  <c:v>Madagascar</c:v>
                </c:pt>
                <c:pt idx="9">
                  <c:v>Zambia</c:v>
                </c:pt>
                <c:pt idx="10">
                  <c:v>Mozambique</c:v>
                </c:pt>
                <c:pt idx="11">
                  <c:v>Sierra Leone</c:v>
                </c:pt>
                <c:pt idx="12">
                  <c:v>Liberia</c:v>
                </c:pt>
                <c:pt idx="13">
                  <c:v>Rwanda</c:v>
                </c:pt>
                <c:pt idx="14">
                  <c:v>Benin</c:v>
                </c:pt>
                <c:pt idx="15">
                  <c:v>Chad</c:v>
                </c:pt>
                <c:pt idx="16">
                  <c:v>Côte d'Ivoire</c:v>
                </c:pt>
                <c:pt idx="17">
                  <c:v>Togo</c:v>
                </c:pt>
                <c:pt idx="18">
                  <c:v>Senegal</c:v>
                </c:pt>
                <c:pt idx="19">
                  <c:v>Mali</c:v>
                </c:pt>
                <c:pt idx="20">
                  <c:v>Zimbabwe</c:v>
                </c:pt>
                <c:pt idx="21">
                  <c:v>Cameroon</c:v>
                </c:pt>
                <c:pt idx="22">
                  <c:v>Lesotho</c:v>
                </c:pt>
                <c:pt idx="23">
                  <c:v>Comoros</c:v>
                </c:pt>
                <c:pt idx="24">
                  <c:v>Timor-Leste</c:v>
                </c:pt>
                <c:pt idx="25">
                  <c:v>Suriname</c:v>
                </c:pt>
                <c:pt idx="26">
                  <c:v>Guyana</c:v>
                </c:pt>
                <c:pt idx="27">
                  <c:v>Mauritania</c:v>
                </c:pt>
                <c:pt idx="28">
                  <c:v>Cambodia</c:v>
                </c:pt>
                <c:pt idx="29">
                  <c:v>Guatemala</c:v>
                </c:pt>
                <c:pt idx="30">
                  <c:v>Swaziland</c:v>
                </c:pt>
                <c:pt idx="31">
                  <c:v>Ethiopia</c:v>
                </c:pt>
                <c:pt idx="32">
                  <c:v>D. R. Congo</c:v>
                </c:pt>
                <c:pt idx="33">
                  <c:v>Guinea</c:v>
                </c:pt>
                <c:pt idx="34">
                  <c:v>Bangladesh</c:v>
                </c:pt>
                <c:pt idx="35">
                  <c:v>Haiti</c:v>
                </c:pt>
                <c:pt idx="36">
                  <c:v>Namibia</c:v>
                </c:pt>
                <c:pt idx="37">
                  <c:v>Honduras</c:v>
                </c:pt>
                <c:pt idx="38">
                  <c:v>Nigeria</c:v>
                </c:pt>
                <c:pt idx="39">
                  <c:v>Ghana</c:v>
                </c:pt>
                <c:pt idx="40">
                  <c:v>Nicaragua</c:v>
                </c:pt>
                <c:pt idx="41">
                  <c:v>Indonesia</c:v>
                </c:pt>
                <c:pt idx="42">
                  <c:v>Dominican Rep.</c:v>
                </c:pt>
                <c:pt idx="43">
                  <c:v>Iraq</c:v>
                </c:pt>
                <c:pt idx="44">
                  <c:v>Colombia</c:v>
                </c:pt>
                <c:pt idx="45">
                  <c:v>Peru</c:v>
                </c:pt>
                <c:pt idx="46">
                  <c:v>Tajikistan</c:v>
                </c:pt>
                <c:pt idx="47">
                  <c:v>Bosnia/Herzeg.</c:v>
                </c:pt>
                <c:pt idx="48">
                  <c:v>Bolivia</c:v>
                </c:pt>
                <c:pt idx="49">
                  <c:v>Pakistan</c:v>
                </c:pt>
                <c:pt idx="50">
                  <c:v>India</c:v>
                </c:pt>
                <c:pt idx="51">
                  <c:v>Ecuador</c:v>
                </c:pt>
                <c:pt idx="52">
                  <c:v>Philippines</c:v>
                </c:pt>
                <c:pt idx="53">
                  <c:v>China</c:v>
                </c:pt>
                <c:pt idx="54">
                  <c:v>Egypt</c:v>
                </c:pt>
                <c:pt idx="55">
                  <c:v>Serbia</c:v>
                </c:pt>
                <c:pt idx="56">
                  <c:v>Palestine</c:v>
                </c:pt>
                <c:pt idx="57">
                  <c:v>Mexico</c:v>
                </c:pt>
                <c:pt idx="58">
                  <c:v>Argentina</c:v>
                </c:pt>
                <c:pt idx="59">
                  <c:v>Malta</c:v>
                </c:pt>
                <c:pt idx="60">
                  <c:v>Germany</c:v>
                </c:pt>
                <c:pt idx="61">
                  <c:v>Hungary</c:v>
                </c:pt>
                <c:pt idx="62">
                  <c:v>Jordan</c:v>
                </c:pt>
                <c:pt idx="63">
                  <c:v>Montenegro</c:v>
                </c:pt>
                <c:pt idx="64">
                  <c:v>Bulgaria</c:v>
                </c:pt>
                <c:pt idx="65">
                  <c:v>TFYR Macedonia</c:v>
                </c:pt>
                <c:pt idx="66">
                  <c:v>Rep. Moldova</c:v>
                </c:pt>
                <c:pt idx="67">
                  <c:v>Mongolia</c:v>
                </c:pt>
                <c:pt idx="68">
                  <c:v>Armenia</c:v>
                </c:pt>
                <c:pt idx="69">
                  <c:v>Kazakhstan</c:v>
                </c:pt>
                <c:pt idx="70">
                  <c:v>Spain</c:v>
                </c:pt>
                <c:pt idx="71">
                  <c:v>Netherlands</c:v>
                </c:pt>
                <c:pt idx="72">
                  <c:v>France</c:v>
                </c:pt>
                <c:pt idx="73">
                  <c:v>Belgium</c:v>
                </c:pt>
                <c:pt idx="74">
                  <c:v>United Kindgdom</c:v>
                </c:pt>
                <c:pt idx="75">
                  <c:v>Ukraine</c:v>
                </c:pt>
              </c:strCache>
            </c:strRef>
          </c:cat>
          <c:val>
            <c:numRef>
              <c:f>[1]Figure2!$H$4:$H$79</c:f>
              <c:numCache>
                <c:formatCode>General</c:formatCode>
                <c:ptCount val="76"/>
                <c:pt idx="0">
                  <c:v>0.37665527779609</c:v>
                </c:pt>
                <c:pt idx="1">
                  <c:v>0.445148581638932</c:v>
                </c:pt>
                <c:pt idx="2">
                  <c:v>0.494869612157345</c:v>
                </c:pt>
                <c:pt idx="3">
                  <c:v>0.6517025642097</c:v>
                </c:pt>
                <c:pt idx="4">
                  <c:v>0.789193995296955</c:v>
                </c:pt>
                <c:pt idx="5">
                  <c:v>0.817075092345476</c:v>
                </c:pt>
                <c:pt idx="6">
                  <c:v>0.821192562580109</c:v>
                </c:pt>
                <c:pt idx="7">
                  <c:v>0.830969866365194</c:v>
                </c:pt>
                <c:pt idx="8">
                  <c:v>0.987652409821749</c:v>
                </c:pt>
                <c:pt idx="9">
                  <c:v>1.001783087849617</c:v>
                </c:pt>
                <c:pt idx="10">
                  <c:v>1.08111435547471</c:v>
                </c:pt>
                <c:pt idx="11">
                  <c:v>1.097834389656782</c:v>
                </c:pt>
                <c:pt idx="12">
                  <c:v>1.152601465582848</c:v>
                </c:pt>
                <c:pt idx="13">
                  <c:v>1.190274581313133</c:v>
                </c:pt>
                <c:pt idx="14">
                  <c:v>1.580835692584515</c:v>
                </c:pt>
                <c:pt idx="15">
                  <c:v>1.58352553844452</c:v>
                </c:pt>
                <c:pt idx="16">
                  <c:v>1.622189395129681</c:v>
                </c:pt>
                <c:pt idx="17">
                  <c:v>1.744731701910496</c:v>
                </c:pt>
                <c:pt idx="18">
                  <c:v>1.81262232363224</c:v>
                </c:pt>
                <c:pt idx="19">
                  <c:v>1.884086430072784</c:v>
                </c:pt>
                <c:pt idx="20">
                  <c:v>1.977800764143467</c:v>
                </c:pt>
                <c:pt idx="21">
                  <c:v>2.348369546234608</c:v>
                </c:pt>
                <c:pt idx="22">
                  <c:v>2.398256212472916</c:v>
                </c:pt>
                <c:pt idx="23">
                  <c:v>2.65720970928669</c:v>
                </c:pt>
                <c:pt idx="24">
                  <c:v>3.235172107815742</c:v>
                </c:pt>
                <c:pt idx="25">
                  <c:v>3.653228282928467</c:v>
                </c:pt>
                <c:pt idx="26">
                  <c:v>3.995214402675629</c:v>
                </c:pt>
                <c:pt idx="27">
                  <c:v>4.261422902345657</c:v>
                </c:pt>
                <c:pt idx="28">
                  <c:v>4.629992321133613</c:v>
                </c:pt>
                <c:pt idx="29">
                  <c:v>4.764606803655624</c:v>
                </c:pt>
                <c:pt idx="30">
                  <c:v>4.891579970717427</c:v>
                </c:pt>
                <c:pt idx="31">
                  <c:v>5.016567558050156</c:v>
                </c:pt>
                <c:pt idx="32">
                  <c:v>5.147511512041087</c:v>
                </c:pt>
                <c:pt idx="33">
                  <c:v>5.180639773607254</c:v>
                </c:pt>
                <c:pt idx="34">
                  <c:v>5.539834126830101</c:v>
                </c:pt>
                <c:pt idx="35">
                  <c:v>5.632718652486797</c:v>
                </c:pt>
                <c:pt idx="36">
                  <c:v>5.7236447930336</c:v>
                </c:pt>
                <c:pt idx="37">
                  <c:v>6.278998404741288</c:v>
                </c:pt>
                <c:pt idx="38">
                  <c:v>6.633613258600235</c:v>
                </c:pt>
                <c:pt idx="39">
                  <c:v>7.49795138835907</c:v>
                </c:pt>
                <c:pt idx="40">
                  <c:v>8.324788510799407</c:v>
                </c:pt>
                <c:pt idx="41">
                  <c:v>8.591722697019572</c:v>
                </c:pt>
                <c:pt idx="42">
                  <c:v>12.37662062048912</c:v>
                </c:pt>
                <c:pt idx="43">
                  <c:v>12.56252080202103</c:v>
                </c:pt>
                <c:pt idx="44">
                  <c:v>13.67141753435135</c:v>
                </c:pt>
                <c:pt idx="45">
                  <c:v>14.91184383630753</c:v>
                </c:pt>
                <c:pt idx="46">
                  <c:v>15.07679522037506</c:v>
                </c:pt>
                <c:pt idx="47">
                  <c:v>15.6764343380928</c:v>
                </c:pt>
                <c:pt idx="48">
                  <c:v>16.82708114385605</c:v>
                </c:pt>
                <c:pt idx="49">
                  <c:v>17.75142252445221</c:v>
                </c:pt>
                <c:pt idx="50">
                  <c:v>17.77022480964661</c:v>
                </c:pt>
                <c:pt idx="51">
                  <c:v>19.62072551250458</c:v>
                </c:pt>
                <c:pt idx="52">
                  <c:v>20.67776173353195</c:v>
                </c:pt>
                <c:pt idx="53">
                  <c:v>21.27778083086012</c:v>
                </c:pt>
                <c:pt idx="54">
                  <c:v>22.11942821741104</c:v>
                </c:pt>
                <c:pt idx="55">
                  <c:v>22.28432297706602</c:v>
                </c:pt>
                <c:pt idx="56">
                  <c:v>22.40177989006042</c:v>
                </c:pt>
                <c:pt idx="57">
                  <c:v>23.53084236383438</c:v>
                </c:pt>
                <c:pt idx="58">
                  <c:v>24.43798631429672</c:v>
                </c:pt>
                <c:pt idx="59">
                  <c:v>25.37641823291779</c:v>
                </c:pt>
                <c:pt idx="60">
                  <c:v>25.86397528648376</c:v>
                </c:pt>
                <c:pt idx="61">
                  <c:v>25.97140073776245</c:v>
                </c:pt>
                <c:pt idx="62">
                  <c:v>28.13122868537903</c:v>
                </c:pt>
                <c:pt idx="63">
                  <c:v>28.88745665550232</c:v>
                </c:pt>
                <c:pt idx="64">
                  <c:v>29.23715710639954</c:v>
                </c:pt>
                <c:pt idx="65">
                  <c:v>30.05446195602417</c:v>
                </c:pt>
                <c:pt idx="66">
                  <c:v>33.464041352272</c:v>
                </c:pt>
                <c:pt idx="67">
                  <c:v>34.88197326660153</c:v>
                </c:pt>
                <c:pt idx="68">
                  <c:v>37.93497979640961</c:v>
                </c:pt>
                <c:pt idx="69">
                  <c:v>39.27183151245117</c:v>
                </c:pt>
                <c:pt idx="70">
                  <c:v>39.36040997505188</c:v>
                </c:pt>
                <c:pt idx="71">
                  <c:v>40.64681828022003</c:v>
                </c:pt>
                <c:pt idx="72">
                  <c:v>43.69655549526215</c:v>
                </c:pt>
                <c:pt idx="73">
                  <c:v>47.70873486995697</c:v>
                </c:pt>
                <c:pt idx="74">
                  <c:v>50.92169046401978</c:v>
                </c:pt>
                <c:pt idx="75">
                  <c:v>59.265011548996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69-489B-A8CA-04AC7C1EE7FF}"/>
            </c:ext>
          </c:extLst>
        </c:ser>
        <c:ser>
          <c:idx val="2"/>
          <c:order val="2"/>
          <c:tx>
            <c:strRef>
              <c:f>'file:///O:/ED/ProgrammeExecution/GlobalEducationMonitoringReport_GEMR/3.PublicInformationCommunication/GEM 2017/2017 Papers and Days/2017_04 Higher Ed Policy Paper/[higher ed paper figures.xlsx]Figure2'!$I$3</c:f>
              <c:strCache>
                <c:ptCount val="1"/>
                <c:pt idx="0">
                  <c:v>Poorest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[1]Figure2!$F$4:$F$79</c:f>
              <c:strCache>
                <c:ptCount val="76"/>
                <c:pt idx="0">
                  <c:v>Niger</c:v>
                </c:pt>
                <c:pt idx="1">
                  <c:v>Uganda</c:v>
                </c:pt>
                <c:pt idx="2">
                  <c:v>C. A. R.</c:v>
                </c:pt>
                <c:pt idx="3">
                  <c:v>Malawi</c:v>
                </c:pt>
                <c:pt idx="4">
                  <c:v>Gambia</c:v>
                </c:pt>
                <c:pt idx="5">
                  <c:v>Congo</c:v>
                </c:pt>
                <c:pt idx="6">
                  <c:v>Burkina Faso</c:v>
                </c:pt>
                <c:pt idx="7">
                  <c:v>Burundi</c:v>
                </c:pt>
                <c:pt idx="8">
                  <c:v>Madagascar</c:v>
                </c:pt>
                <c:pt idx="9">
                  <c:v>Zambia</c:v>
                </c:pt>
                <c:pt idx="10">
                  <c:v>Mozambique</c:v>
                </c:pt>
                <c:pt idx="11">
                  <c:v>Sierra Leone</c:v>
                </c:pt>
                <c:pt idx="12">
                  <c:v>Liberia</c:v>
                </c:pt>
                <c:pt idx="13">
                  <c:v>Rwanda</c:v>
                </c:pt>
                <c:pt idx="14">
                  <c:v>Benin</c:v>
                </c:pt>
                <c:pt idx="15">
                  <c:v>Chad</c:v>
                </c:pt>
                <c:pt idx="16">
                  <c:v>Côte d'Ivoire</c:v>
                </c:pt>
                <c:pt idx="17">
                  <c:v>Togo</c:v>
                </c:pt>
                <c:pt idx="18">
                  <c:v>Senegal</c:v>
                </c:pt>
                <c:pt idx="19">
                  <c:v>Mali</c:v>
                </c:pt>
                <c:pt idx="20">
                  <c:v>Zimbabwe</c:v>
                </c:pt>
                <c:pt idx="21">
                  <c:v>Cameroon</c:v>
                </c:pt>
                <c:pt idx="22">
                  <c:v>Lesotho</c:v>
                </c:pt>
                <c:pt idx="23">
                  <c:v>Comoros</c:v>
                </c:pt>
                <c:pt idx="24">
                  <c:v>Timor-Leste</c:v>
                </c:pt>
                <c:pt idx="25">
                  <c:v>Suriname</c:v>
                </c:pt>
                <c:pt idx="26">
                  <c:v>Guyana</c:v>
                </c:pt>
                <c:pt idx="27">
                  <c:v>Mauritania</c:v>
                </c:pt>
                <c:pt idx="28">
                  <c:v>Cambodia</c:v>
                </c:pt>
                <c:pt idx="29">
                  <c:v>Guatemala</c:v>
                </c:pt>
                <c:pt idx="30">
                  <c:v>Swaziland</c:v>
                </c:pt>
                <c:pt idx="31">
                  <c:v>Ethiopia</c:v>
                </c:pt>
                <c:pt idx="32">
                  <c:v>D. R. Congo</c:v>
                </c:pt>
                <c:pt idx="33">
                  <c:v>Guinea</c:v>
                </c:pt>
                <c:pt idx="34">
                  <c:v>Bangladesh</c:v>
                </c:pt>
                <c:pt idx="35">
                  <c:v>Haiti</c:v>
                </c:pt>
                <c:pt idx="36">
                  <c:v>Namibia</c:v>
                </c:pt>
                <c:pt idx="37">
                  <c:v>Honduras</c:v>
                </c:pt>
                <c:pt idx="38">
                  <c:v>Nigeria</c:v>
                </c:pt>
                <c:pt idx="39">
                  <c:v>Ghana</c:v>
                </c:pt>
                <c:pt idx="40">
                  <c:v>Nicaragua</c:v>
                </c:pt>
                <c:pt idx="41">
                  <c:v>Indonesia</c:v>
                </c:pt>
                <c:pt idx="42">
                  <c:v>Dominican Rep.</c:v>
                </c:pt>
                <c:pt idx="43">
                  <c:v>Iraq</c:v>
                </c:pt>
                <c:pt idx="44">
                  <c:v>Colombia</c:v>
                </c:pt>
                <c:pt idx="45">
                  <c:v>Peru</c:v>
                </c:pt>
                <c:pt idx="46">
                  <c:v>Tajikistan</c:v>
                </c:pt>
                <c:pt idx="47">
                  <c:v>Bosnia/Herzeg.</c:v>
                </c:pt>
                <c:pt idx="48">
                  <c:v>Bolivia</c:v>
                </c:pt>
                <c:pt idx="49">
                  <c:v>Pakistan</c:v>
                </c:pt>
                <c:pt idx="50">
                  <c:v>India</c:v>
                </c:pt>
                <c:pt idx="51">
                  <c:v>Ecuador</c:v>
                </c:pt>
                <c:pt idx="52">
                  <c:v>Philippines</c:v>
                </c:pt>
                <c:pt idx="53">
                  <c:v>China</c:v>
                </c:pt>
                <c:pt idx="54">
                  <c:v>Egypt</c:v>
                </c:pt>
                <c:pt idx="55">
                  <c:v>Serbia</c:v>
                </c:pt>
                <c:pt idx="56">
                  <c:v>Palestine</c:v>
                </c:pt>
                <c:pt idx="57">
                  <c:v>Mexico</c:v>
                </c:pt>
                <c:pt idx="58">
                  <c:v>Argentina</c:v>
                </c:pt>
                <c:pt idx="59">
                  <c:v>Malta</c:v>
                </c:pt>
                <c:pt idx="60">
                  <c:v>Germany</c:v>
                </c:pt>
                <c:pt idx="61">
                  <c:v>Hungary</c:v>
                </c:pt>
                <c:pt idx="62">
                  <c:v>Jordan</c:v>
                </c:pt>
                <c:pt idx="63">
                  <c:v>Montenegro</c:v>
                </c:pt>
                <c:pt idx="64">
                  <c:v>Bulgaria</c:v>
                </c:pt>
                <c:pt idx="65">
                  <c:v>TFYR Macedonia</c:v>
                </c:pt>
                <c:pt idx="66">
                  <c:v>Rep. Moldova</c:v>
                </c:pt>
                <c:pt idx="67">
                  <c:v>Mongolia</c:v>
                </c:pt>
                <c:pt idx="68">
                  <c:v>Armenia</c:v>
                </c:pt>
                <c:pt idx="69">
                  <c:v>Kazakhstan</c:v>
                </c:pt>
                <c:pt idx="70">
                  <c:v>Spain</c:v>
                </c:pt>
                <c:pt idx="71">
                  <c:v>Netherlands</c:v>
                </c:pt>
                <c:pt idx="72">
                  <c:v>France</c:v>
                </c:pt>
                <c:pt idx="73">
                  <c:v>Belgium</c:v>
                </c:pt>
                <c:pt idx="74">
                  <c:v>United Kindgdom</c:v>
                </c:pt>
                <c:pt idx="75">
                  <c:v>Ukraine</c:v>
                </c:pt>
              </c:strCache>
            </c:strRef>
          </c:cat>
          <c:val>
            <c:numRef>
              <c:f>[1]Figure2!$I$4:$I$79</c:f>
              <c:numCache>
                <c:formatCode>General</c:formatCode>
                <c:ptCount val="7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0.168179615866393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0.116224051453173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0.122851424384862</c:v>
                </c:pt>
                <c:pt idx="23">
                  <c:v>0.274851219728589</c:v>
                </c:pt>
                <c:pt idx="24">
                  <c:v>1.190681755542755</c:v>
                </c:pt>
                <c:pt idx="25">
                  <c:v>0.0</c:v>
                </c:pt>
                <c:pt idx="26">
                  <c:v>0.0</c:v>
                </c:pt>
                <c:pt idx="27">
                  <c:v>0.221172440797091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0.0500049558468163</c:v>
                </c:pt>
                <c:pt idx="32">
                  <c:v>0.156547734513879</c:v>
                </c:pt>
                <c:pt idx="33">
                  <c:v>0.458557531237602</c:v>
                </c:pt>
                <c:pt idx="34">
                  <c:v>0.270440592430532</c:v>
                </c:pt>
                <c:pt idx="35">
                  <c:v>0.103960919659585</c:v>
                </c:pt>
                <c:pt idx="36">
                  <c:v>0.0</c:v>
                </c:pt>
                <c:pt idx="37">
                  <c:v>0.121302180923522</c:v>
                </c:pt>
                <c:pt idx="38">
                  <c:v>0.133649515919387</c:v>
                </c:pt>
                <c:pt idx="39">
                  <c:v>0.318291294388473</c:v>
                </c:pt>
                <c:pt idx="40">
                  <c:v>1.00092813372612</c:v>
                </c:pt>
                <c:pt idx="41">
                  <c:v>1.08276791870594</c:v>
                </c:pt>
                <c:pt idx="42">
                  <c:v>0.580958602949977</c:v>
                </c:pt>
                <c:pt idx="43">
                  <c:v>1.938360556960106</c:v>
                </c:pt>
                <c:pt idx="44">
                  <c:v>0.842405296862125</c:v>
                </c:pt>
                <c:pt idx="45">
                  <c:v>1.073920354247093</c:v>
                </c:pt>
                <c:pt idx="46">
                  <c:v>5.083716660737988</c:v>
                </c:pt>
                <c:pt idx="47">
                  <c:v>4.327060282230377</c:v>
                </c:pt>
                <c:pt idx="48">
                  <c:v>0.834240484982729</c:v>
                </c:pt>
                <c:pt idx="49">
                  <c:v>2.218278683722019</c:v>
                </c:pt>
                <c:pt idx="50">
                  <c:v>6.913872063159943</c:v>
                </c:pt>
                <c:pt idx="51">
                  <c:v>6.868960708379745</c:v>
                </c:pt>
                <c:pt idx="52">
                  <c:v>1.264710258692503</c:v>
                </c:pt>
                <c:pt idx="53">
                  <c:v>2.468477375805378</c:v>
                </c:pt>
                <c:pt idx="54">
                  <c:v>8.048179000616063</c:v>
                </c:pt>
                <c:pt idx="55">
                  <c:v>4.86508309841156</c:v>
                </c:pt>
                <c:pt idx="56">
                  <c:v>8.291260898113251</c:v>
                </c:pt>
                <c:pt idx="57">
                  <c:v>3.8626566529274</c:v>
                </c:pt>
                <c:pt idx="58">
                  <c:v>4.511092603206637</c:v>
                </c:pt>
                <c:pt idx="59">
                  <c:v>13.52988183498383</c:v>
                </c:pt>
                <c:pt idx="60">
                  <c:v>18.26107501983642</c:v>
                </c:pt>
                <c:pt idx="61">
                  <c:v>9.347031265497207</c:v>
                </c:pt>
                <c:pt idx="62">
                  <c:v>10.2660559117794</c:v>
                </c:pt>
                <c:pt idx="63">
                  <c:v>8.649273216724395</c:v>
                </c:pt>
                <c:pt idx="64">
                  <c:v>4.647203907370567</c:v>
                </c:pt>
                <c:pt idx="65">
                  <c:v>3.259817883372307</c:v>
                </c:pt>
                <c:pt idx="66">
                  <c:v>1.052692625671625</c:v>
                </c:pt>
                <c:pt idx="67">
                  <c:v>2.921680919826031</c:v>
                </c:pt>
                <c:pt idx="68">
                  <c:v>10.61058416962624</c:v>
                </c:pt>
                <c:pt idx="69">
                  <c:v>15.58871269226074</c:v>
                </c:pt>
                <c:pt idx="70">
                  <c:v>26.6719400882721</c:v>
                </c:pt>
                <c:pt idx="71">
                  <c:v>37.02445328235626</c:v>
                </c:pt>
                <c:pt idx="72">
                  <c:v>27.99428105354309</c:v>
                </c:pt>
                <c:pt idx="73">
                  <c:v>30.69731295108795</c:v>
                </c:pt>
                <c:pt idx="74">
                  <c:v>31.54505491256714</c:v>
                </c:pt>
                <c:pt idx="75">
                  <c:v>22.98530042171478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E69-489B-A8CA-04AC7C1EE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hiLowLines>
        <c:marker val="1"/>
        <c:smooth val="0"/>
        <c:axId val="1572836640"/>
        <c:axId val="1572839696"/>
      </c:lineChart>
      <c:catAx>
        <c:axId val="157283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839696"/>
        <c:crosses val="autoZero"/>
        <c:auto val="1"/>
        <c:lblAlgn val="ctr"/>
        <c:lblOffset val="100"/>
        <c:tickLblSkip val="1"/>
        <c:noMultiLvlLbl val="0"/>
      </c:catAx>
      <c:valAx>
        <c:axId val="1572839696"/>
        <c:scaling>
          <c:orientation val="minMax"/>
          <c:max val="100.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Tertiary education attainment rate (%)</a:t>
                </a:r>
              </a:p>
            </c:rich>
          </c:tx>
          <c:layout>
            <c:manualLayout>
              <c:xMode val="edge"/>
              <c:yMode val="edge"/>
              <c:x val="0.0200874624026428"/>
              <c:y val="0.201165897070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836640"/>
        <c:crosses val="autoZero"/>
        <c:crossBetween val="between"/>
      </c:valAx>
      <c:spPr>
        <a:solidFill>
          <a:srgbClr val="00B0F0">
            <a:alpha val="25000"/>
          </a:srgbClr>
        </a:solidFill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595526514046855"/>
          <c:y val="0.0829263086433587"/>
          <c:w val="0.158259939729756"/>
          <c:h val="0.165380715662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ratio of rural school completion rate to urban completion rate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Sheet1!$A$2:$A$41</c:f>
              <c:strCache>
                <c:ptCount val="40"/>
                <c:pt idx="0">
                  <c:v>Austria</c:v>
                </c:pt>
                <c:pt idx="1">
                  <c:v>Czech Republic</c:v>
                </c:pt>
                <c:pt idx="2">
                  <c:v>Germany</c:v>
                </c:pt>
                <c:pt idx="3">
                  <c:v>Israel</c:v>
                </c:pt>
                <c:pt idx="4">
                  <c:v>Switzerland</c:v>
                </c:pt>
                <c:pt idx="5">
                  <c:v>Sweden</c:v>
                </c:pt>
                <c:pt idx="6">
                  <c:v>Poland</c:v>
                </c:pt>
                <c:pt idx="7">
                  <c:v>Italy</c:v>
                </c:pt>
                <c:pt idx="8">
                  <c:v>UK</c:v>
                </c:pt>
                <c:pt idx="9">
                  <c:v>Sweden</c:v>
                </c:pt>
                <c:pt idx="10">
                  <c:v>Georgia</c:v>
                </c:pt>
                <c:pt idx="11">
                  <c:v>France</c:v>
                </c:pt>
                <c:pt idx="12">
                  <c:v>Kazakhstan</c:v>
                </c:pt>
                <c:pt idx="13">
                  <c:v>Canada</c:v>
                </c:pt>
                <c:pt idx="14">
                  <c:v>Ukraine</c:v>
                </c:pt>
                <c:pt idx="15">
                  <c:v>Hungary</c:v>
                </c:pt>
                <c:pt idx="16">
                  <c:v>Greece</c:v>
                </c:pt>
                <c:pt idx="17">
                  <c:v>Portugal</c:v>
                </c:pt>
                <c:pt idx="18">
                  <c:v>Russian Federation</c:v>
                </c:pt>
                <c:pt idx="19">
                  <c:v>Egypt</c:v>
                </c:pt>
                <c:pt idx="20">
                  <c:v>Spain</c:v>
                </c:pt>
                <c:pt idx="21">
                  <c:v>Philippines</c:v>
                </c:pt>
                <c:pt idx="22">
                  <c:v>Iceland</c:v>
                </c:pt>
                <c:pt idx="23">
                  <c:v>Norway</c:v>
                </c:pt>
                <c:pt idx="24">
                  <c:v>Denmark</c:v>
                </c:pt>
                <c:pt idx="25">
                  <c:v>Brazil</c:v>
                </c:pt>
                <c:pt idx="26">
                  <c:v>Vietnam</c:v>
                </c:pt>
                <c:pt idx="27">
                  <c:v>Bangladesh</c:v>
                </c:pt>
                <c:pt idx="28">
                  <c:v>Mexico</c:v>
                </c:pt>
                <c:pt idx="29">
                  <c:v>Indonesia</c:v>
                </c:pt>
                <c:pt idx="30">
                  <c:v>India</c:v>
                </c:pt>
                <c:pt idx="31">
                  <c:v>Chile</c:v>
                </c:pt>
                <c:pt idx="32">
                  <c:v>Colombia</c:v>
                </c:pt>
                <c:pt idx="33">
                  <c:v>Mongolia</c:v>
                </c:pt>
                <c:pt idx="34">
                  <c:v>China</c:v>
                </c:pt>
                <c:pt idx="35">
                  <c:v>Pakistan</c:v>
                </c:pt>
                <c:pt idx="36">
                  <c:v>Uganda</c:v>
                </c:pt>
                <c:pt idx="37">
                  <c:v>Bulgaria</c:v>
                </c:pt>
                <c:pt idx="38">
                  <c:v>Ethiopia</c:v>
                </c:pt>
                <c:pt idx="39">
                  <c:v>Congo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1.12</c:v>
                </c:pt>
                <c:pt idx="1">
                  <c:v>1.07</c:v>
                </c:pt>
                <c:pt idx="2">
                  <c:v>1.04</c:v>
                </c:pt>
                <c:pt idx="3">
                  <c:v>1.04</c:v>
                </c:pt>
                <c:pt idx="4">
                  <c:v>1.04</c:v>
                </c:pt>
                <c:pt idx="5">
                  <c:v>0.99</c:v>
                </c:pt>
                <c:pt idx="6">
                  <c:v>0.99</c:v>
                </c:pt>
                <c:pt idx="7">
                  <c:v>0.99</c:v>
                </c:pt>
                <c:pt idx="8">
                  <c:v>0.99</c:v>
                </c:pt>
                <c:pt idx="9">
                  <c:v>0.99</c:v>
                </c:pt>
                <c:pt idx="10">
                  <c:v>0.98</c:v>
                </c:pt>
                <c:pt idx="11">
                  <c:v>0.98</c:v>
                </c:pt>
                <c:pt idx="12">
                  <c:v>0.95</c:v>
                </c:pt>
                <c:pt idx="13">
                  <c:v>0.94</c:v>
                </c:pt>
                <c:pt idx="14">
                  <c:v>0.93</c:v>
                </c:pt>
                <c:pt idx="15">
                  <c:v>0.91</c:v>
                </c:pt>
                <c:pt idx="16">
                  <c:v>0.9</c:v>
                </c:pt>
                <c:pt idx="17">
                  <c:v>0.9</c:v>
                </c:pt>
                <c:pt idx="18">
                  <c:v>0.89</c:v>
                </c:pt>
                <c:pt idx="19">
                  <c:v>0.84</c:v>
                </c:pt>
                <c:pt idx="20">
                  <c:v>0.84</c:v>
                </c:pt>
                <c:pt idx="21">
                  <c:v>0.81</c:v>
                </c:pt>
                <c:pt idx="22">
                  <c:v>0.79</c:v>
                </c:pt>
                <c:pt idx="23">
                  <c:v>0.79</c:v>
                </c:pt>
                <c:pt idx="24">
                  <c:v>0.76</c:v>
                </c:pt>
                <c:pt idx="25">
                  <c:v>0.76</c:v>
                </c:pt>
                <c:pt idx="26">
                  <c:v>0.68</c:v>
                </c:pt>
                <c:pt idx="27">
                  <c:v>0.63</c:v>
                </c:pt>
                <c:pt idx="28">
                  <c:v>0.62</c:v>
                </c:pt>
                <c:pt idx="29">
                  <c:v>0.54</c:v>
                </c:pt>
                <c:pt idx="30">
                  <c:v>0.54</c:v>
                </c:pt>
                <c:pt idx="31">
                  <c:v>0.51</c:v>
                </c:pt>
                <c:pt idx="32">
                  <c:v>0.49</c:v>
                </c:pt>
                <c:pt idx="33">
                  <c:v>0.47</c:v>
                </c:pt>
                <c:pt idx="34">
                  <c:v>0.47</c:v>
                </c:pt>
                <c:pt idx="35">
                  <c:v>0.42</c:v>
                </c:pt>
                <c:pt idx="36">
                  <c:v>0.19</c:v>
                </c:pt>
                <c:pt idx="37">
                  <c:v>0.18</c:v>
                </c:pt>
                <c:pt idx="38">
                  <c:v>0.17</c:v>
                </c:pt>
                <c:pt idx="39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27"/>
        <c:axId val="1572845248"/>
        <c:axId val="1627390800"/>
      </c:barChart>
      <c:catAx>
        <c:axId val="157284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390800"/>
        <c:crosses val="autoZero"/>
        <c:auto val="1"/>
        <c:lblAlgn val="ctr"/>
        <c:lblOffset val="100"/>
        <c:noMultiLvlLbl val="0"/>
      </c:catAx>
      <c:valAx>
        <c:axId val="162739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2845248"/>
        <c:crosses val="autoZero"/>
        <c:crossBetween val="between"/>
      </c:valAx>
      <c:spPr>
        <a:solidFill>
          <a:schemeClr val="bg1">
            <a:lumMod val="85000"/>
            <a:alpha val="5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0.05873</cdr:x>
      <cdr:y>0.13132</cdr:y>
    </cdr:from>
    <cdr:to>
      <cdr:x>0.97778</cdr:x>
      <cdr:y>0.13421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483326" y="594360"/>
          <a:ext cx="7563395" cy="13063"/>
        </a:xfrm>
        <a:prstGeom xmlns:a="http://schemas.openxmlformats.org/drawingml/2006/main" prst="line">
          <a:avLst/>
        </a:prstGeom>
        <a:ln xmlns:a="http://schemas.openxmlformats.org/drawingml/2006/main" w="12700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92A15-29D0-D341-8B08-9AF0A367D44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A8A9A-3F11-4945-B83B-8B2D4CB17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0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BAC44-91AB-EC41-ADE5-1A2846857E17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C9CB2-6D55-3748-9E84-9F5714C4F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D622471-0C84-4640-8E33-301C0244B811}" type="slidenum">
              <a:rPr lang="en-US" altLang="en-US" sz="1200">
                <a:latin typeface="Calibri" charset="0"/>
              </a:rPr>
              <a:pPr eaLnBrk="1" hangingPunct="1"/>
              <a:t>10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5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D622471-0C84-4640-8E33-301C0244B811}" type="slidenum">
              <a:rPr lang="en-US" altLang="en-US" sz="1200">
                <a:latin typeface="Calibri" charset="0"/>
              </a:rPr>
              <a:pPr eaLnBrk="1" hangingPunct="1"/>
              <a:t>15</a:t>
            </a:fld>
            <a:endParaRPr lang="en-US" alt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1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84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7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1EAFE-574B-1849-8E75-E4045051F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33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16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4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6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440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3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8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1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2BD1-BB71-FF45-9C0D-DABB51930BD7}" type="datetimeFigureOut">
              <a:rPr lang="en-US" smtClean="0"/>
              <a:t>11/9/17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D5A6-1CFA-2D47-87E9-5AA2E2B2E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9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112035" cy="617841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Higher Education and </a:t>
            </a:r>
            <a:br>
              <a:rPr lang="en-US" sz="4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8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Global Common Good</a:t>
            </a:r>
            <a:r>
              <a:rPr lang="en-US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2400" i="1" dirty="0"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sz="2400" i="1" dirty="0">
                <a:latin typeface="Georgia" charset="0"/>
                <a:ea typeface="Georgia" charset="0"/>
                <a:cs typeface="Georgia" charset="0"/>
              </a:rPr>
            </a:b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National competition and global cooperation </a:t>
            </a:r>
            <a:br>
              <a:rPr lang="en-US" sz="2400" dirty="0" smtClean="0">
                <a:latin typeface="Georgia" charset="0"/>
                <a:ea typeface="Georgia" charset="0"/>
                <a:cs typeface="Georgia" charset="0"/>
              </a:rPr>
            </a:b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in the World-Class University sector: </a:t>
            </a:r>
            <a:br>
              <a:rPr lang="en-US" sz="2400" dirty="0" smtClean="0">
                <a:latin typeface="Georgia" charset="0"/>
                <a:ea typeface="Georgia" charset="0"/>
                <a:cs typeface="Georgia" charset="0"/>
              </a:rPr>
            </a:br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WCU-7, Shanghai, </a:t>
            </a:r>
            <a:r>
              <a:rPr lang="en-US" sz="2400" dirty="0">
                <a:latin typeface="Georgia" charset="0"/>
                <a:ea typeface="Georgia" charset="0"/>
                <a:cs typeface="Georgia" charset="0"/>
              </a:rPr>
              <a:t>6-9 November 2017</a:t>
            </a:r>
            <a:r>
              <a:rPr lang="en-US" sz="2000" dirty="0"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sz="2000" dirty="0">
                <a:latin typeface="Georgia" charset="0"/>
                <a:ea typeface="Georgia" charset="0"/>
                <a:cs typeface="Georgia" charset="0"/>
              </a:rPr>
            </a:br>
            <a:r>
              <a:rPr lang="en-US" sz="2000" i="1" dirty="0" smtClean="0"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sz="2000" i="1" dirty="0" smtClean="0">
                <a:latin typeface="Georgia" charset="0"/>
                <a:ea typeface="Georgia" charset="0"/>
                <a:cs typeface="Georgia" charset="0"/>
              </a:rPr>
            </a:br>
            <a:r>
              <a:rPr lang="en-US" sz="2000" i="1" dirty="0" smtClean="0"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sz="2000" i="1" dirty="0" smtClean="0">
                <a:latin typeface="Georgia" charset="0"/>
                <a:ea typeface="Georgia" charset="0"/>
                <a:cs typeface="Georgia" charset="0"/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Simon Marginson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Centre for Global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Higher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Education/ UCL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IOE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7 November 2017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01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0" y="49213"/>
            <a:ext cx="9144000" cy="995816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Largest research universities, in terms of number of science papers produced 2012-2015</a:t>
            </a:r>
            <a:endParaRPr lang="en-US" altLang="en-US" sz="36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971713"/>
              </p:ext>
            </p:extLst>
          </p:nvPr>
        </p:nvGraphicFramePr>
        <p:xfrm>
          <a:off x="653143" y="1084218"/>
          <a:ext cx="7837714" cy="5555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198"/>
                <a:gridCol w="1851839"/>
                <a:gridCol w="2751677"/>
              </a:tblGrid>
              <a:tr h="3656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university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system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Papers 2012-15</a:t>
                      </a:r>
                      <a:endParaRPr lang="en-US" sz="1400" b="1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005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Harvard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31,678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296170">
                <a:tc>
                  <a:txBody>
                    <a:bodyPr/>
                    <a:lstStyle/>
                    <a:p>
                      <a:pPr marL="0" marR="0" indent="0" algn="l" defTabSz="457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Toronto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CANADA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21,737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440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Zhejiang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19,061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Michigan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18,270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Shanghai Jiao Tong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18,245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3963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Johns Hopkins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16,368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5269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Sao Paulo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BRAZIL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15,314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3963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Stanford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15,113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2873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Seoul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National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SOUTH KOREA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15,004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29610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Tokyo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JAPAN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14,943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27870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Tsinghua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14,930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396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U Washington - Seattle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14,163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135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U Oxford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KINGDOM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13,981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5269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California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Los Angeles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13,898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4043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Peking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13,779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095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Growth of WCUs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798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274637"/>
            <a:ext cx="8672513" cy="1688633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Growing number of universities with over 10,000, 5000 and 1200 papers in Web of Science:</a:t>
            </a:r>
            <a:br>
              <a:rPr lang="en-US" sz="28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2006-09 to 2012-15 (Leiden University data</a:t>
            </a:r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)</a:t>
            </a:r>
            <a:endParaRPr lang="en-US" sz="32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0025" y="2463800"/>
          <a:ext cx="8672513" cy="314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609"/>
                <a:gridCol w="836023"/>
                <a:gridCol w="914400"/>
                <a:gridCol w="875212"/>
                <a:gridCol w="940525"/>
                <a:gridCol w="914400"/>
                <a:gridCol w="875212"/>
                <a:gridCol w="891132"/>
              </a:tblGrid>
              <a:tr h="105776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Number of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</a:t>
                      </a: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universities that published more than</a:t>
                      </a:r>
                    </a:p>
                    <a:p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2006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to </a:t>
                      </a: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2009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2007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to </a:t>
                      </a: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2010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2008 to 2011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2009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to 2012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2010 to 2013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2011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to 2014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2012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to 2015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0365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10,000 papers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25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26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31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34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39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46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50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183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5000</a:t>
                      </a:r>
                      <a:r>
                        <a:rPr lang="en-US" sz="20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papers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122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128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135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143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154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171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190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2002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1200 papers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594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629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657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682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712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743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780</a:t>
                      </a:r>
                      <a:endParaRPr lang="en-US" sz="2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957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More plural science power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9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4660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AU" altLang="en-US" sz="3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Shanghai ARWU top 500 universities</a:t>
            </a:r>
            <a:br>
              <a:rPr lang="en-AU" altLang="en-US" sz="3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AU" altLang="en-US" sz="3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Chinese systems </a:t>
            </a:r>
            <a:r>
              <a:rPr lang="en-AU" altLang="en-US" sz="36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2005 and 2017</a:t>
            </a:r>
            <a:endParaRPr lang="en-US" altLang="en-US" sz="36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2991138" name="Group 3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26854369"/>
              </p:ext>
            </p:extLst>
          </p:nvPr>
        </p:nvGraphicFramePr>
        <p:xfrm>
          <a:off x="627017" y="1859870"/>
          <a:ext cx="8201247" cy="434473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435531"/>
                <a:gridCol w="2403566"/>
                <a:gridCol w="2362150"/>
              </a:tblGrid>
              <a:tr h="723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2005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2017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>
                    <a:solidFill>
                      <a:schemeClr val="accent1"/>
                    </a:solidFill>
                  </a:tcPr>
                </a:tc>
              </a:tr>
              <a:tr h="724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China mainland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 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45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</a:tr>
              <a:tr h="723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Hong Kong SAR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 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 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</a:tr>
              <a:tr h="724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Taiwan China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 </a:t>
                      </a:r>
                      <a:r>
                        <a:rPr kumimoji="0" lang="en-A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 </a:t>
                      </a:r>
                      <a:r>
                        <a:rPr kumimoji="0" lang="en-A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7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</a:tr>
              <a:tr h="7248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Singapore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 2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  2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</a:tr>
              <a:tr h="7234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2800" u="none" strike="noStrike" cap="none" normalizeH="0" baseline="0" dirty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Total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18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Georgia" charset="0"/>
                          <a:ea typeface="Georgia" charset="0"/>
                          <a:cs typeface="Georgia" charset="0"/>
                        </a:rPr>
                        <a:t>59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7385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0" y="49213"/>
            <a:ext cx="9144000" cy="995816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Growth </a:t>
            </a:r>
            <a:r>
              <a:rPr lang="en-US" altLang="en-US" sz="36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in number of top </a:t>
            </a:r>
            <a:r>
              <a:rPr lang="en-US" altLang="en-US" sz="3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10% </a:t>
            </a:r>
            <a:r>
              <a:rPr lang="en-US" altLang="en-US" sz="36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papers, leading East Asian universities, 2006-09 </a:t>
            </a:r>
            <a:r>
              <a:rPr lang="en-US" altLang="en-US" sz="36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to </a:t>
            </a:r>
            <a:r>
              <a:rPr lang="en-US" altLang="en-US" sz="36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2012-15</a:t>
            </a:r>
            <a:endParaRPr lang="en-US" altLang="en-US" sz="36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011614"/>
              </p:ext>
            </p:extLst>
          </p:nvPr>
        </p:nvGraphicFramePr>
        <p:xfrm>
          <a:off x="584926" y="1211989"/>
          <a:ext cx="7974148" cy="5346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676"/>
                <a:gridCol w="1348732"/>
                <a:gridCol w="1348732"/>
                <a:gridCol w="1224507"/>
                <a:gridCol w="1719501"/>
              </a:tblGrid>
              <a:tr h="36569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university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system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2006-2009</a:t>
                      </a:r>
                      <a:endParaRPr lang="en-US" sz="1400" b="1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2012-2015</a:t>
                      </a:r>
                      <a:endParaRPr lang="en-US" sz="1400" b="1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growth</a:t>
                      </a:r>
                      <a:endParaRPr lang="en-US" sz="1400" b="0" i="1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Tsinghua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819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1768</a:t>
                      </a:r>
                      <a:endParaRPr lang="en-US" sz="1600" b="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115.9%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70777">
                <a:tc>
                  <a:txBody>
                    <a:bodyPr/>
                    <a:lstStyle/>
                    <a:p>
                      <a:pPr marL="0" marR="0" indent="0" algn="l" defTabSz="4570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Zhejiang U</a:t>
                      </a:r>
                      <a:endParaRPr lang="en-US" sz="1600" dirty="0" smtClean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730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1762</a:t>
                      </a:r>
                      <a:endParaRPr lang="en-US" sz="1600" b="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142.4%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Peking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622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1538</a:t>
                      </a:r>
                      <a:endParaRPr lang="en-US" sz="1600" b="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147.3%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Shanghai JT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664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1403</a:t>
                      </a:r>
                      <a:endParaRPr lang="en-US" sz="1600" b="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111.3%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Georgia" charset="0"/>
                          <a:ea typeface="Georgia" charset="0"/>
                          <a:cs typeface="Georgia" charset="0"/>
                        </a:rPr>
                        <a:t>Fudan</a:t>
                      </a: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469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1224</a:t>
                      </a:r>
                      <a:endParaRPr lang="en-US" sz="1600" b="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161.0%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Georgia" charset="0"/>
                          <a:ea typeface="Georgia" charset="0"/>
                          <a:cs typeface="Georgia" charset="0"/>
                        </a:rPr>
                        <a:t>Huazhong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UST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241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1045</a:t>
                      </a:r>
                      <a:endParaRPr lang="en-US" sz="1600" b="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333.6%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NU Singapore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SINGAPORE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1042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1597</a:t>
                      </a:r>
                      <a:endParaRPr lang="en-US" sz="1600" b="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53.3%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Georgia" charset="0"/>
                          <a:ea typeface="Georgia" charset="0"/>
                          <a:cs typeface="Georgia" charset="0"/>
                        </a:rPr>
                        <a:t>Nanyang</a:t>
                      </a: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TU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SINGAPORE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568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1413</a:t>
                      </a:r>
                      <a:endParaRPr lang="en-US" sz="1600" b="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148.8%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Hong Kong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HONG KONG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558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741</a:t>
                      </a:r>
                      <a:endParaRPr lang="en-US" sz="1600" b="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32.8%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Seoul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National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SOUTH KOREA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742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1182</a:t>
                      </a:r>
                      <a:endParaRPr lang="en-US" sz="1600" b="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59.3%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/>
                </a:tc>
              </a:tr>
              <a:tr h="531683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National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</a:t>
                      </a: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Taiwan U</a:t>
                      </a:r>
                      <a:endParaRPr lang="en-US" sz="1600" dirty="0">
                        <a:solidFill>
                          <a:srgbClr val="000000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TAIWAN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604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786</a:t>
                      </a:r>
                      <a:endParaRPr lang="en-US" sz="1600" b="0" dirty="0" smtClean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30.1%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MIT</a:t>
                      </a:r>
                      <a:endParaRPr lang="en-US" sz="16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  <a:endParaRPr lang="en-US" sz="12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2091</a:t>
                      </a:r>
                      <a:endParaRPr lang="en-US" sz="16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2565</a:t>
                      </a:r>
                      <a:endParaRPr lang="en-US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22.7%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77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Cambridge</a:t>
                      </a:r>
                      <a:endParaRPr lang="en-US" sz="16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UK</a:t>
                      </a:r>
                      <a:endParaRPr lang="en-US" sz="12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1796</a:t>
                      </a:r>
                      <a:endParaRPr lang="en-US" sz="160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2274</a:t>
                      </a:r>
                      <a:endParaRPr lang="en-US" sz="1600" b="0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26.6%</a:t>
                      </a:r>
                      <a:endParaRPr lang="en-US" sz="1600" b="0" i="0" dirty="0">
                        <a:solidFill>
                          <a:schemeClr val="tx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91429" marR="91429" marT="45712" marB="45712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806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058150" cy="81438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High citation </a:t>
            </a:r>
            <a:r>
              <a:rPr lang="en-GB" sz="24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papers, in top 10% of research field, in maths </a:t>
            </a:r>
            <a:r>
              <a:rPr lang="en-GB" sz="24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and physical </a:t>
            </a:r>
            <a:r>
              <a:rPr lang="en-GB" sz="24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sciences, 2012-2015 (Leiden data) </a:t>
            </a:r>
            <a:endParaRPr lang="en-US" sz="24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10195"/>
              </p:ext>
            </p:extLst>
          </p:nvPr>
        </p:nvGraphicFramePr>
        <p:xfrm>
          <a:off x="195945" y="814388"/>
          <a:ext cx="8690883" cy="577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644"/>
                <a:gridCol w="2220685"/>
                <a:gridCol w="1060004"/>
                <a:gridCol w="374009"/>
                <a:gridCol w="696431"/>
                <a:gridCol w="2363354"/>
                <a:gridCol w="1218756"/>
              </a:tblGrid>
              <a:tr h="30321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World rank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University</a:t>
                      </a:r>
                      <a:r>
                        <a:rPr lang="en-US" sz="12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and system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Mathematics and Computing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World rank</a:t>
                      </a:r>
                    </a:p>
                    <a:p>
                      <a:pPr algn="ctr"/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University</a:t>
                      </a:r>
                      <a:r>
                        <a:rPr lang="en-US" sz="12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and system</a:t>
                      </a:r>
                      <a:endParaRPr lang="en-US" sz="1200" dirty="0" smtClean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  <a:p>
                      <a:pPr algn="l"/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Physical Sciences and Engineering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1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Tsinghua 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367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1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UC Berkeley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1176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2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Nanyang TU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SINGAPORE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259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2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MIT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1175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3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Zhejiang 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256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3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Tsinghua 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1054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4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Georgia" charset="0"/>
                          <a:ea typeface="Georgia" charset="0"/>
                          <a:cs typeface="Georgia" charset="0"/>
                        </a:rPr>
                        <a:t>Huazhong</a:t>
                      </a:r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UST   </a:t>
                      </a:r>
                      <a:r>
                        <a:rPr lang="en-US" sz="11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100" dirty="0" smtClean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250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4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Stanford U   </a:t>
                      </a:r>
                      <a:r>
                        <a:rPr lang="en-US" sz="105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976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5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MIT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245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5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Nanyang TU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SINGAPORE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931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6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Harbin IT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236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6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Harvard U   </a:t>
                      </a:r>
                      <a:r>
                        <a:rPr lang="en-US" sz="105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875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7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National 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SINGAPORE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226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7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Zhejiang 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857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8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Stanford 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208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8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Cambridge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801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9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Georgia" charset="0"/>
                          <a:ea typeface="Georgia" charset="0"/>
                          <a:cs typeface="Georgia" charset="0"/>
                        </a:rPr>
                        <a:t>Xidian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205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9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National 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SINGAPORE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749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10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Shanghai JT</a:t>
                      </a:r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U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196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10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Science</a:t>
                      </a:r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&amp; Tech.   </a:t>
                      </a:r>
                      <a:r>
                        <a:rPr lang="en-US" sz="11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720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City U</a:t>
                      </a:r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Hong Kong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HK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188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ETH Zurich</a:t>
                      </a:r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</a:t>
                      </a:r>
                      <a:r>
                        <a:rPr lang="en-US" sz="11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SWITZERLAND</a:t>
                      </a:r>
                      <a:endParaRPr lang="en-US" sz="1100" dirty="0" smtClean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678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12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Texas Austin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187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12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Tokyo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649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13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South</a:t>
                      </a:r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East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U   </a:t>
                      </a:r>
                      <a:r>
                        <a:rPr lang="en-US" sz="105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184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13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Shanghai JT</a:t>
                      </a:r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U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638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UC Berkeley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184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Peking U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636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420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Georgia" charset="0"/>
                          <a:ea typeface="Georgia" charset="0"/>
                          <a:cs typeface="Georgia" charset="0"/>
                        </a:rPr>
                        <a:t>Beihang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U </a:t>
                      </a:r>
                      <a:r>
                        <a:rPr lang="en-US" sz="11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177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Caltech   </a:t>
                      </a:r>
                      <a:r>
                        <a:rPr lang="en-US" sz="11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  <a:endParaRPr lang="en-US" sz="11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635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316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6754"/>
            <a:ext cx="8058150" cy="814388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Combining all top 10% papers in maths, computing, physical sciences, engineering, 2012-2015 (Leiden data) </a:t>
            </a:r>
            <a:endParaRPr lang="en-US" sz="24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59880" y="1088708"/>
          <a:ext cx="7652792" cy="5455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8284"/>
                <a:gridCol w="3685802"/>
                <a:gridCol w="2708706"/>
              </a:tblGrid>
              <a:tr h="6142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World rank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University</a:t>
                      </a:r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and system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High citation papers in Mathematics, Computing, Physical Sciences and Engineering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1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Tsinghua U  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1421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2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MIT  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1420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3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UC Berkeley  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1360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4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Nanyang TU  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SINGAPORE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1190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5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Stanford U  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1184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6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Zhejiang U  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1113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7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Harvard U  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USA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1008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8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National U  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SINGAPORE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</a:t>
                      </a: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975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9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Cambridge 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</a:t>
                      </a: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936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334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10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ETH Zurich</a:t>
                      </a:r>
                      <a:r>
                        <a:rPr lang="en-US" sz="18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</a:t>
                      </a:r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SWITZERLAND</a:t>
                      </a:r>
                      <a:endParaRPr lang="en-US" sz="1400" dirty="0" smtClean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842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996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Science</a:t>
                      </a:r>
                      <a:r>
                        <a:rPr lang="en-US" sz="18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and Technology   </a:t>
                      </a:r>
                      <a:r>
                        <a:rPr lang="en-US" sz="14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835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81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12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Shanghai Jiao Tong</a:t>
                      </a:r>
                      <a:r>
                        <a:rPr lang="en-US" sz="18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U</a:t>
                      </a: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834</a:t>
                      </a:r>
                      <a:endParaRPr lang="en-US" sz="18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453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058150" cy="81438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High citation </a:t>
            </a:r>
            <a:r>
              <a:rPr lang="en-GB" sz="24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papers, in top 10% of research field, in biomedical and health sciences, 2012-2015 (Leiden data) </a:t>
            </a:r>
            <a:endParaRPr lang="en-US" sz="24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6016489"/>
              </p:ext>
            </p:extLst>
          </p:nvPr>
        </p:nvGraphicFramePr>
        <p:xfrm>
          <a:off x="328613" y="814388"/>
          <a:ext cx="7887923" cy="591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667"/>
                <a:gridCol w="4146993"/>
                <a:gridCol w="2312263"/>
              </a:tblGrid>
              <a:tr h="4657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World rank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University</a:t>
                      </a:r>
                      <a:r>
                        <a:rPr lang="en-US" sz="12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and system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Top 10% papers in Biomedicine and Health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1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Harvard U 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726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2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Johns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Hopkins U   </a:t>
                      </a:r>
                      <a:r>
                        <a:rPr lang="en-US" sz="12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250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3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 California  San Francisco </a:t>
                      </a:r>
                      <a:r>
                        <a:rPr lang="en-US" sz="12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239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4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Stanford U   </a:t>
                      </a:r>
                      <a:r>
                        <a:rPr lang="en-US" sz="12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212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5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Toronto  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195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6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University College London  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KINGDOM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189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7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Pennsylvania  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180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8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Oxford  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KINGDOM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176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 9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 Washington Seattle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170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10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Columbia U  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156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11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 California  San Diego </a:t>
                      </a:r>
                      <a:r>
                        <a:rPr lang="en-US" sz="12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151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12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Washington U St Louis  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13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   Michigan</a:t>
                      </a:r>
                      <a:r>
                        <a:rPr lang="en-US" sz="1600" baseline="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  <a:endParaRPr lang="en-US" sz="12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150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</a:tr>
              <a:tr h="4582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14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Yale U  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UNITED STATES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142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63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117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Shanghai Jiao Tong U   </a:t>
                      </a:r>
                      <a:r>
                        <a:rPr lang="en-US" sz="12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CHINA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  30</a:t>
                      </a:r>
                      <a:endParaRPr lang="en-US" sz="16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463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3" y="1149531"/>
            <a:ext cx="7184573" cy="199240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Global </a:t>
            </a:r>
            <a:r>
              <a:rPr lang="en-US" sz="4000" dirty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common goods in higher education and </a:t>
            </a:r>
            <a:r>
              <a:rPr lang="en-US" sz="4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science</a:t>
            </a:r>
            <a:endParaRPr lang="en-US" sz="40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644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Higher Education and </a:t>
            </a:r>
            <a:br>
              <a:rPr lang="en-US" sz="3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3200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Global Common Good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43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Underlying changes</a:t>
            </a:r>
          </a:p>
          <a:p>
            <a:r>
              <a:rPr lang="en-US" sz="2400" dirty="0" smtClean="0">
                <a:latin typeface="Georgia" charset="0"/>
                <a:ea typeface="Georgia" charset="0"/>
                <a:cs typeface="Georgia" charset="0"/>
              </a:rPr>
              <a:t>Global common goods in higher education and science</a:t>
            </a:r>
          </a:p>
          <a:p>
            <a:r>
              <a:rPr lang="en-GB" sz="2400" dirty="0" smtClean="0">
                <a:latin typeface="Georgia" charset="0"/>
                <a:ea typeface="Georgia" charset="0"/>
                <a:cs typeface="Georgia" charset="0"/>
              </a:rPr>
              <a:t>National versus global?</a:t>
            </a:r>
            <a:endParaRPr lang="en-US" sz="2400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421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Public goods and 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common goods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15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Social-relational goods 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in higher education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25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274638"/>
            <a:ext cx="8856617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Level of education and political connectedness</a:t>
            </a:r>
            <a:r>
              <a:rPr lang="en-US" sz="3600" b="1" i="1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/>
            </a:r>
            <a:br>
              <a:rPr lang="en-US" sz="3600" b="1" i="1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2200" dirty="0" smtClean="0">
                <a:latin typeface="Georgia" charset="0"/>
                <a:ea typeface="Georgia" charset="0"/>
                <a:cs typeface="Georgia" charset="0"/>
              </a:rPr>
              <a:t>Q. ‘Do you believe you have a say in government?’ % ‘yes’ (OECD 2014)</a:t>
            </a:r>
            <a:endParaRPr lang="en-US" sz="2200" dirty="0"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0187564"/>
              </p:ext>
            </p:extLst>
          </p:nvPr>
        </p:nvGraphicFramePr>
        <p:xfrm>
          <a:off x="457200" y="1717766"/>
          <a:ext cx="8229600" cy="485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9636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6003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Level of education and interpersonal trust </a:t>
            </a:r>
            <a:b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2200" dirty="0" smtClean="0">
                <a:latin typeface="Georgia" charset="0"/>
                <a:ea typeface="Georgia" charset="0"/>
                <a:cs typeface="Georgia" charset="0"/>
              </a:rPr>
              <a:t>Q. ‘Do you trust other people?’  % ‘yes’ (OECD 2014)</a:t>
            </a:r>
            <a:endParaRPr lang="en-US" sz="2200" dirty="0"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5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566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The university as 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public sphere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765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Global common goods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49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Social equity as 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 common good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867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5943" y="346165"/>
            <a:ext cx="8752114" cy="13255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Proportion of 25-29 year olds who completed at least four years of tertiary education, by income (top income quintile compared to bottom), 2008-2014</a:t>
            </a:r>
            <a:endParaRPr lang="en-US" sz="32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447861"/>
              </p:ext>
            </p:extLst>
          </p:nvPr>
        </p:nvGraphicFramePr>
        <p:xfrm>
          <a:off x="457200" y="183533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0644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998934"/>
            <a:ext cx="8046720" cy="1776231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National versus global?</a:t>
            </a:r>
            <a:endParaRPr lang="en-US" sz="40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578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Global, national, WCU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8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Georgia" charset="0"/>
                <a:ea typeface="Georgia" charset="0"/>
                <a:cs typeface="Georgia" charset="0"/>
              </a:rPr>
              <a:t>Underlying changes</a:t>
            </a:r>
            <a:endParaRPr lang="en-US" sz="4000" dirty="0">
              <a:solidFill>
                <a:srgbClr val="00206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8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Divergence between economic 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and cultural globalization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04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764"/>
            <a:ext cx="8229600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Momentum of economic globalization slows</a:t>
            </a:r>
            <a:endParaRPr lang="en-US" sz="32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62128"/>
            <a:ext cx="8229600" cy="4063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7760" y="6025493"/>
            <a:ext cx="374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Georgia" charset="0"/>
                <a:ea typeface="Georgia" charset="0"/>
                <a:cs typeface="Georgia" charset="0"/>
              </a:rPr>
              <a:t>Source: The Economist, 28 January 2017</a:t>
            </a:r>
            <a:endParaRPr lang="en-US" sz="1400" i="1" dirty="0"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570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The anti-global backlash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5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44606" y="1103532"/>
          <a:ext cx="8272463" cy="5155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1888"/>
                <a:gridCol w="2386012"/>
                <a:gridCol w="2214563"/>
              </a:tblGrid>
              <a:tr h="295835">
                <a:tc>
                  <a:txBody>
                    <a:bodyPr/>
                    <a:lstStyle/>
                    <a:p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LEAVE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REMAIN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856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Total </a:t>
                      </a:r>
                      <a:r>
                        <a:rPr lang="en-US" sz="14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(same for men and women)</a:t>
                      </a:r>
                      <a:endParaRPr lang="en-US" sz="14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52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48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75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EXIT POLLS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4706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18-24 years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27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73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8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Higher degree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36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64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06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First degree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43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57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Secondary education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64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36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356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Primary education 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72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28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0306">
                <a:tc gridSpan="3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Georgia" charset="0"/>
                          <a:ea typeface="Georgia" charset="0"/>
                          <a:cs typeface="Georgia" charset="0"/>
                        </a:rPr>
                        <a:t>KINGS COLLEGE LONDON STUDY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098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Degree holders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26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74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685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No qualifications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78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Georgia" charset="0"/>
                          <a:ea typeface="Georgia" charset="0"/>
                          <a:cs typeface="Georgia" charset="0"/>
                        </a:rPr>
                        <a:t>22</a:t>
                      </a:r>
                      <a:endParaRPr lang="en-US" sz="200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2017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Brexit and education, June 2016 referendum UK</a:t>
            </a:r>
            <a:endParaRPr lang="en-US" sz="32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21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501911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Rural disadvantage in school completion</a:t>
            </a:r>
            <a:b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20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Ratio of rural </a:t>
            </a:r>
            <a:r>
              <a:rPr lang="en-US" sz="20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end-school completion </a:t>
            </a:r>
            <a:r>
              <a:rPr lang="en-US" sz="20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rate to urban completion rate</a:t>
            </a:r>
            <a:br>
              <a:rPr lang="en-US" sz="20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1800" dirty="0" smtClean="0">
                <a:latin typeface="Georgia" charset="0"/>
                <a:ea typeface="Georgia" charset="0"/>
                <a:cs typeface="Georgia" charset="0"/>
              </a:rPr>
              <a:t>2009-2014, selected countries, UNESCO data</a:t>
            </a:r>
            <a:endParaRPr lang="en-US" sz="1800" dirty="0"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180545"/>
              </p:ext>
            </p:extLst>
          </p:nvPr>
        </p:nvGraphicFramePr>
        <p:xfrm>
          <a:off x="457199" y="1900646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969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National-global harmonization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47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Unity in diversity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85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Modernisation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 and </a:t>
            </a:r>
            <a:b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urbanisation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92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Urban share (%) of world population</a:t>
            </a:r>
            <a:b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1960-2016: World Bank data</a:t>
            </a:r>
            <a:endParaRPr lang="en-US" sz="32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8168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148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Gross Tertiary Enrolment Ratio </a:t>
            </a:r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(%) and </a:t>
            </a:r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urbanization in Indonesia 1990-2013 </a:t>
            </a:r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(1)</a:t>
            </a:r>
            <a:endParaRPr lang="en-US" sz="32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038428"/>
              </p:ext>
            </p:extLst>
          </p:nvPr>
        </p:nvGraphicFramePr>
        <p:xfrm>
          <a:off x="457200" y="1417638"/>
          <a:ext cx="8229600" cy="495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4434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Gross Tertiary Enrolment Ratio (%) and urbanization in Indonesia 1990-2013 (2)</a:t>
            </a:r>
            <a:endParaRPr lang="en-US" sz="32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904364"/>
              </p:ext>
            </p:extLst>
          </p:nvPr>
        </p:nvGraphicFramePr>
        <p:xfrm>
          <a:off x="457200" y="1417638"/>
          <a:ext cx="8229600" cy="4954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564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Gross Tertiary Enrolment Ratio (%) in </a:t>
            </a:r>
            <a:b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3200" dirty="0" smtClean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India and China, 1976-2015</a:t>
            </a:r>
            <a:endParaRPr lang="en-US" sz="3200" dirty="0">
              <a:solidFill>
                <a:srgbClr val="0070C0"/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445741"/>
              </p:ext>
            </p:extLst>
          </p:nvPr>
        </p:nvGraphicFramePr>
        <p:xfrm>
          <a:off x="457200" y="1600200"/>
          <a:ext cx="8229600" cy="492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53726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703" y="1267415"/>
            <a:ext cx="8294914" cy="17892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charset="0"/>
                <a:ea typeface="Georgia" charset="0"/>
                <a:cs typeface="Georgia" charset="0"/>
              </a:rPr>
              <a:t>Spread of science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0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11382</TotalTime>
  <Words>1057</Words>
  <Application>Microsoft Macintosh PowerPoint</Application>
  <PresentationFormat>On-screen Show (4:3)</PresentationFormat>
  <Paragraphs>421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Georgia</vt:lpstr>
      <vt:lpstr>ＭＳ Ｐゴシック</vt:lpstr>
      <vt:lpstr>Arial</vt:lpstr>
      <vt:lpstr>Office Theme</vt:lpstr>
      <vt:lpstr>Higher Education and  Global Common Good  National competition and global cooperation  in the World-Class University sector:  WCU-7, Shanghai, 6-9 November 2017   Simon Marginson Centre for Global Higher Education/ UCL IOE 7 November 2017</vt:lpstr>
      <vt:lpstr>Higher Education and  Global Common Good</vt:lpstr>
      <vt:lpstr>Underlying changes</vt:lpstr>
      <vt:lpstr>Modernisation and  urbanisation</vt:lpstr>
      <vt:lpstr>Urban share (%) of world population 1960-2016: World Bank data</vt:lpstr>
      <vt:lpstr>Gross Tertiary Enrolment Ratio (%) and urbanization in Indonesia 1990-2013 (1)</vt:lpstr>
      <vt:lpstr>Gross Tertiary Enrolment Ratio (%) and urbanization in Indonesia 1990-2013 (2)</vt:lpstr>
      <vt:lpstr>Gross Tertiary Enrolment Ratio (%) in  India and China, 1976-2015</vt:lpstr>
      <vt:lpstr>Spread of science</vt:lpstr>
      <vt:lpstr>Largest research universities, in terms of number of science papers produced 2012-2015</vt:lpstr>
      <vt:lpstr>Growth of WCUs</vt:lpstr>
      <vt:lpstr>Growing number of universities with over 10,000, 5000 and 1200 papers in Web of Science: 2006-09 to 2012-15 (Leiden University data)</vt:lpstr>
      <vt:lpstr>More plural science power</vt:lpstr>
      <vt:lpstr>Shanghai ARWU top 500 universities Chinese systems 2005 and 2017</vt:lpstr>
      <vt:lpstr>Growth in number of top 10% papers, leading East Asian universities, 2006-09 to 2012-15</vt:lpstr>
      <vt:lpstr>High citation papers, in top 10% of research field, in maths and physical sciences, 2012-2015 (Leiden data) </vt:lpstr>
      <vt:lpstr>Combining all top 10% papers in maths, computing, physical sciences, engineering, 2012-2015 (Leiden data) </vt:lpstr>
      <vt:lpstr>High citation papers, in top 10% of research field, in biomedical and health sciences, 2012-2015 (Leiden data) </vt:lpstr>
      <vt:lpstr>Global common goods in higher education and science</vt:lpstr>
      <vt:lpstr>Public goods and  common goods</vt:lpstr>
      <vt:lpstr>Social-relational goods  in higher education</vt:lpstr>
      <vt:lpstr>Level of education and political connectedness Q. ‘Do you believe you have a say in government?’ % ‘yes’ (OECD 2014)</vt:lpstr>
      <vt:lpstr>Level of education and interpersonal trust  Q. ‘Do you trust other people?’  % ‘yes’ (OECD 2014)</vt:lpstr>
      <vt:lpstr>The university as  public sphere</vt:lpstr>
      <vt:lpstr>Global common goods</vt:lpstr>
      <vt:lpstr>Social equity as  a common good</vt:lpstr>
      <vt:lpstr>Proportion of 25-29 year olds who completed at least four years of tertiary education, by income (top income quintile compared to bottom), 2008-2014</vt:lpstr>
      <vt:lpstr>National versus global?</vt:lpstr>
      <vt:lpstr>Global, national, WCU</vt:lpstr>
      <vt:lpstr>Divergence between economic  and cultural globalization</vt:lpstr>
      <vt:lpstr>Momentum of economic globalization slows</vt:lpstr>
      <vt:lpstr>The anti-global backlash</vt:lpstr>
      <vt:lpstr>PowerPoint Presentation</vt:lpstr>
      <vt:lpstr>Rural disadvantage in school completion Ratio of rural end-school completion rate to urban completion rate 2009-2014, selected countries, UNESCO data</vt:lpstr>
      <vt:lpstr>National-global harmonization</vt:lpstr>
      <vt:lpstr>Unity in diversity</vt:lpstr>
    </vt:vector>
  </TitlesOfParts>
  <Company>Michigan State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Competition, segmentation, and vertical stratification in high participation systems </dc:title>
  <dc:creator>Brendan Cantwell</dc:creator>
  <cp:lastModifiedBy>Simon Marginson</cp:lastModifiedBy>
  <cp:revision>512</cp:revision>
  <cp:lastPrinted>2016-09-03T22:03:36Z</cp:lastPrinted>
  <dcterms:created xsi:type="dcterms:W3CDTF">2015-09-06T09:01:00Z</dcterms:created>
  <dcterms:modified xsi:type="dcterms:W3CDTF">2017-11-09T02:07:56Z</dcterms:modified>
</cp:coreProperties>
</file>